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1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316" r:id="rId29"/>
    <p:sldId id="317" r:id="rId30"/>
    <p:sldId id="315" r:id="rId31"/>
    <p:sldId id="286" r:id="rId32"/>
    <p:sldId id="287" r:id="rId33"/>
    <p:sldId id="289" r:id="rId34"/>
    <p:sldId id="290" r:id="rId35"/>
    <p:sldId id="296" r:id="rId36"/>
    <p:sldId id="307" r:id="rId37"/>
    <p:sldId id="303" r:id="rId38"/>
    <p:sldId id="312" r:id="rId39"/>
    <p:sldId id="267" r:id="rId40"/>
    <p:sldId id="268" r:id="rId41"/>
    <p:sldId id="269" r:id="rId42"/>
    <p:sldId id="270" r:id="rId43"/>
    <p:sldId id="271" r:id="rId44"/>
    <p:sldId id="272" r:id="rId45"/>
    <p:sldId id="285" r:id="rId46"/>
    <p:sldId id="288" r:id="rId47"/>
    <p:sldId id="278" r:id="rId48"/>
    <p:sldId id="273" r:id="rId49"/>
    <p:sldId id="274" r:id="rId50"/>
    <p:sldId id="275" r:id="rId51"/>
    <p:sldId id="277" r:id="rId52"/>
    <p:sldId id="282" r:id="rId53"/>
    <p:sldId id="279" r:id="rId54"/>
    <p:sldId id="280" r:id="rId55"/>
    <p:sldId id="313" r:id="rId56"/>
    <p:sldId id="302" r:id="rId57"/>
    <p:sldId id="314" r:id="rId58"/>
    <p:sldId id="276" r:id="rId59"/>
    <p:sldId id="29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316"/>
            <p14:sldId id="317"/>
            <p14:sldId id="315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TPL" id="{4CCA3321-C0A8-4A25-BB6C-171E86FB9171}">
          <p14:sldIdLst>
            <p14:sldId id="279"/>
            <p14:sldId id="280"/>
            <p14:sldId id="313"/>
            <p14:sldId id="302"/>
            <p14:sldId id="314"/>
          </p14:sldIdLst>
        </p14:section>
        <p14:section name="Другое" id="{11A32F97-2AC1-4050-A645-CA6F60D4716D}">
          <p14:sldIdLst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27.07.2018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27.07.2018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27.07.2018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7/27/18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Многопоточное программирование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38D21-32AC-5144-9968-6A6943BC422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повышенными </a:t>
            </a:r>
            <a:r>
              <a:rPr lang="en-US" sz="3600" dirty="0"/>
              <a:t>(elevated) </a:t>
            </a:r>
            <a:r>
              <a:rPr lang="ru-RU" sz="3600" dirty="0"/>
              <a:t>привилегиями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у вас </a:t>
            </a:r>
            <a:r>
              <a:rPr lang="en-US" dirty="0"/>
              <a:t>Windows Vista/7/8 </a:t>
            </a:r>
            <a:r>
              <a:rPr lang="ru-RU" dirty="0"/>
              <a:t>где используется контроль учётных записей (</a:t>
            </a:r>
            <a:r>
              <a:rPr lang="en-US" dirty="0"/>
              <a:t>UAC) </a:t>
            </a:r>
            <a:r>
              <a:rPr lang="ru-RU" dirty="0"/>
              <a:t>и вам необходимо запустить процесс с </a:t>
            </a:r>
            <a:r>
              <a:rPr lang="en-US" dirty="0"/>
              <a:t>elevated </a:t>
            </a:r>
            <a:r>
              <a:rPr lang="ru-RU" dirty="0"/>
              <a:t>привилегиями, то используйте следующий код: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Process.GetCurrentProcess()</a:t>
            </a:r>
            <a:endParaRPr lang="ru-RU" dirty="0"/>
          </a:p>
          <a:p>
            <a:pPr lvl="1"/>
            <a:r>
              <a:rPr lang="ru-RU" dirty="0"/>
              <a:t>Информация о текущем процессе</a:t>
            </a:r>
            <a:endParaRPr lang="en-US" dirty="0"/>
          </a:p>
          <a:p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)</a:t>
            </a:r>
            <a:br>
              <a:rPr lang="ru-RU" dirty="0"/>
            </a:br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Найти процесс по его </a:t>
            </a:r>
            <a:r>
              <a:rPr lang="en-US" dirty="0"/>
              <a:t>Id</a:t>
            </a:r>
            <a:r>
              <a:rPr lang="ru-RU" dirty="0"/>
              <a:t> на локальной или удаленной машине</a:t>
            </a:r>
            <a:endParaRPr lang="en-US" dirty="0"/>
          </a:p>
          <a:p>
            <a:r>
              <a:rPr lang="en-US" dirty="0"/>
              <a:t>GetProcesses()</a:t>
            </a:r>
            <a:br>
              <a:rPr lang="ru-RU" dirty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всех процессов на локальной или удаленной машине</a:t>
            </a:r>
            <a:endParaRPr lang="en-US" dirty="0"/>
          </a:p>
          <a:p>
            <a:r>
              <a:rPr lang="en-US" dirty="0" err="1"/>
              <a:t>GetProcessesByName</a:t>
            </a:r>
            <a:r>
              <a:rPr lang="en-US" dirty="0"/>
              <a:t>(string name)</a:t>
            </a:r>
            <a:br>
              <a:rPr lang="ru-RU" dirty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процессов с определенным именем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класса </a:t>
            </a:r>
            <a:r>
              <a:rPr lang="en-US" dirty="0"/>
              <a:t>Process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int Id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ProcessName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bool HasExited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MachineName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/>
              <a:t>Проверка что пользователь входит в группу</a:t>
            </a:r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выполнящийся в контексте процесса, со своим стеком, приоритетом и пользователем</a:t>
            </a:r>
            <a:endParaRPr lang="en-US" dirty="0"/>
          </a:p>
          <a:p>
            <a:r>
              <a:rPr lang="ru-RU" dirty="0"/>
              <a:t>Поток может сохранять «глобальные» переменные в </a:t>
            </a:r>
            <a:r>
              <a:rPr lang="en-US" dirty="0"/>
              <a:t>Thread Local Storage (TLS)</a:t>
            </a:r>
            <a:endParaRPr lang="ru-RU" dirty="0"/>
          </a:p>
          <a:p>
            <a:r>
              <a:rPr lang="ru-RU" dirty="0"/>
              <a:t>У потока есть свой </a:t>
            </a:r>
            <a:r>
              <a:rPr lang="en-US" dirty="0" err="1"/>
              <a:t>CultureInfo</a:t>
            </a:r>
            <a:endParaRPr lang="en-US" dirty="0"/>
          </a:p>
          <a:p>
            <a:endParaRPr lang="ru-RU" dirty="0"/>
          </a:p>
          <a:p>
            <a:r>
              <a:rPr lang="ru-RU" sz="2800" i="1" dirty="0">
                <a:solidFill>
                  <a:schemeClr val="bg1"/>
                </a:solidFill>
              </a:rPr>
              <a:t>Поток (</a:t>
            </a:r>
            <a:r>
              <a:rPr lang="en-US" sz="2800" i="1" dirty="0">
                <a:solidFill>
                  <a:schemeClr val="bg1"/>
                </a:solidFill>
              </a:rPr>
              <a:t>thread)</a:t>
            </a:r>
            <a:r>
              <a:rPr lang="ru-RU" sz="2800" i="1" dirty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>
                <a:solidFill>
                  <a:schemeClr val="bg1"/>
                </a:solidFill>
              </a:rPr>
              <a:t>stream)</a:t>
            </a:r>
            <a:r>
              <a:rPr lang="ru-RU" sz="2800" i="1" dirty="0">
                <a:solidFill>
                  <a:schemeClr val="bg1"/>
                </a:solidFill>
              </a:rPr>
              <a:t> называются одинаково, но означают разное!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многопоточность?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Потенциальное ускорение работы приложения</a:t>
            </a:r>
          </a:p>
          <a:p>
            <a:r>
              <a:rPr lang="ru-RU" dirty="0"/>
              <a:t>Отсутствие блокировки </a:t>
            </a:r>
            <a:r>
              <a:rPr lang="en-US" dirty="0"/>
              <a:t>UI </a:t>
            </a:r>
            <a:r>
              <a:rPr lang="ru-RU" dirty="0"/>
              <a:t>в течение длительной операции</a:t>
            </a:r>
          </a:p>
          <a:p>
            <a:r>
              <a:rPr lang="ru-RU" dirty="0"/>
              <a:t>Возможность одновременной обработки данных разных пользователей в клиент/серверной архитектуре.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многопоточности в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/>
              <a:t>.NET 1.0 </a:t>
            </a:r>
            <a:r>
              <a:rPr lang="ru-RU" dirty="0"/>
              <a:t>и выше</a:t>
            </a:r>
            <a:endParaRPr lang="en-US" dirty="0"/>
          </a:p>
          <a:p>
            <a:pPr lvl="1"/>
            <a:r>
              <a:rPr lang="en-US" dirty="0"/>
              <a:t>Thread, </a:t>
            </a:r>
            <a:r>
              <a:rPr lang="en-US" dirty="0" err="1"/>
              <a:t>ThreadPool</a:t>
            </a:r>
            <a:r>
              <a:rPr lang="en-US" dirty="0"/>
              <a:t>, ....</a:t>
            </a:r>
          </a:p>
          <a:p>
            <a:r>
              <a:rPr lang="en-US" dirty="0"/>
              <a:t>.NET 4</a:t>
            </a:r>
            <a:r>
              <a:rPr lang="ru-RU" dirty="0"/>
              <a:t> и выше</a:t>
            </a:r>
            <a:endParaRPr lang="en-US" dirty="0"/>
          </a:p>
          <a:p>
            <a:pPr lvl="1"/>
            <a:r>
              <a:rPr lang="en-US" dirty="0"/>
              <a:t>Task Parallel Library (TPL): Task, </a:t>
            </a:r>
            <a:r>
              <a:rPr lang="en-US" dirty="0" err="1"/>
              <a:t>TaskFactory</a:t>
            </a:r>
            <a:r>
              <a:rPr lang="en-US" dirty="0"/>
              <a:t>, ...</a:t>
            </a:r>
          </a:p>
          <a:p>
            <a:r>
              <a:rPr lang="en-US" dirty="0"/>
              <a:t>.NET 4.5 </a:t>
            </a:r>
            <a:r>
              <a:rPr lang="ru-RU" dirty="0"/>
              <a:t>и выше + </a:t>
            </a:r>
            <a:r>
              <a:rPr lang="en-US" dirty="0"/>
              <a:t>C# 5</a:t>
            </a:r>
          </a:p>
          <a:p>
            <a:pPr lvl="1"/>
            <a:r>
              <a:rPr lang="ru-RU" dirty="0"/>
              <a:t>Улучшения в </a:t>
            </a:r>
            <a:r>
              <a:rPr lang="en-US" dirty="0"/>
              <a:t>TPL</a:t>
            </a:r>
          </a:p>
          <a:p>
            <a:pPr lvl="1"/>
            <a:r>
              <a:rPr lang="ru-RU" dirty="0"/>
              <a:t>Ключевые слова </a:t>
            </a: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ЦП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Узнать количество процессоров можно с помощью статического свойства </a:t>
            </a:r>
            <a:r>
              <a:rPr lang="en-US" dirty="0" err="1"/>
              <a:t>ProcessorCount</a:t>
            </a:r>
            <a:r>
              <a:rPr lang="ru-RU" dirty="0"/>
              <a:t> класса </a:t>
            </a:r>
            <a:r>
              <a:rPr lang="en-US" dirty="0" err="1"/>
              <a:t>System.Environment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</a:t>
            </a:r>
            <a:r>
              <a:rPr lang="ru-RU" sz="2400" b="1" dirty="0"/>
              <a:t> (пространство имен </a:t>
            </a:r>
            <a:r>
              <a:rPr lang="en-US" sz="2400" b="1" dirty="0"/>
              <a:t>System.Threading</a:t>
            </a:r>
            <a:r>
              <a:rPr lang="ru-RU" sz="2400" b="1" dirty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потоки,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 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 важна при завершении процесса. Когда </a:t>
            </a:r>
            <a:r>
              <a:rPr lang="en-US" dirty="0"/>
              <a:t>Foreground</a:t>
            </a:r>
            <a:r>
              <a:rPr lang="ru-RU" dirty="0"/>
              <a:t> поток заканчивает свою работу, </a:t>
            </a:r>
            <a:r>
              <a:rPr lang="en-US" dirty="0"/>
              <a:t>Windows </a:t>
            </a:r>
            <a:r>
              <a:rPr lang="ru-RU" dirty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потоки в процессе. Если нет, то процесс завершается. Оставшие </a:t>
            </a:r>
            <a:r>
              <a:rPr lang="en-US" dirty="0"/>
              <a:t>Background </a:t>
            </a:r>
            <a:r>
              <a:rPr lang="ru-RU" dirty="0"/>
              <a:t>потоки</a:t>
            </a:r>
            <a:r>
              <a:rPr lang="en-US" dirty="0"/>
              <a:t> </a:t>
            </a:r>
            <a:r>
              <a:rPr lang="ru-RU" dirty="0"/>
              <a:t>при этом «убиваются».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Главный (</a:t>
            </a:r>
            <a:r>
              <a:rPr lang="en-US" dirty="0"/>
              <a:t>UI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потоком</a:t>
            </a:r>
          </a:p>
          <a:p>
            <a:r>
              <a:rPr lang="ru-RU" dirty="0"/>
              <a:t>По умолчанию поток создается как </a:t>
            </a:r>
            <a:r>
              <a:rPr lang="en-US" dirty="0"/>
              <a:t>Foreground</a:t>
            </a:r>
            <a:r>
              <a:rPr lang="ru-RU" dirty="0"/>
              <a:t>. Сделать его </a:t>
            </a:r>
            <a:r>
              <a:rPr lang="en-US" dirty="0"/>
              <a:t>Background </a:t>
            </a:r>
            <a:r>
              <a:rPr lang="ru-RU" dirty="0"/>
              <a:t>потоком можно с помощью свойства </a:t>
            </a:r>
            <a:r>
              <a:rPr lang="en-US" dirty="0" err="1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Albahari</a:t>
            </a:r>
            <a:r>
              <a:rPr lang="ru-RU" sz="2800" dirty="0"/>
              <a:t>, </a:t>
            </a:r>
            <a:r>
              <a:rPr lang="en-US" sz="2800" dirty="0"/>
              <a:t>Threading in C#</a:t>
            </a:r>
            <a:br>
              <a:rPr lang="ru-RU" sz="2800" dirty="0"/>
            </a:br>
            <a:r>
              <a:rPr lang="en-US" sz="2800" dirty="0">
                <a:hlinkClick r:id="rId2"/>
              </a:rPr>
              <a:t>http://www.albahari.com/threading/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Перевод на русский:</a:t>
            </a:r>
            <a:br>
              <a:rPr lang="ru-RU" sz="2800" dirty="0"/>
            </a:br>
            <a:r>
              <a:rPr lang="en-US" sz="2800" dirty="0">
                <a:hlinkClick r:id="rId3"/>
              </a:rPr>
              <a:t>https://rsdn.ru/article/dotnet/CSThreading1.xml</a:t>
            </a:r>
            <a:br>
              <a:rPr lang="ru-RU" sz="2800" dirty="0"/>
            </a:br>
            <a:r>
              <a:rPr lang="en-US" sz="2800" dirty="0">
                <a:hlinkClick r:id="rId4"/>
              </a:rPr>
              <a:t>http://rsdn.ru/article/dotnet/CSThreading2.xml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/>
              <a:t>.</a:t>
            </a:r>
          </a:p>
          <a:p>
            <a:pPr algn="ctr"/>
            <a:r>
              <a:rPr lang="ru-RU" sz="2400" dirty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Thread.Sleep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/>
              <a:t>С помощью метода </a:t>
            </a:r>
            <a:r>
              <a:rPr lang="en-US" sz="2800" dirty="0" err="1"/>
              <a:t>Thread.Sleep</a:t>
            </a:r>
            <a:r>
              <a:rPr lang="en-US" sz="2800" dirty="0"/>
              <a:t> </a:t>
            </a:r>
            <a:r>
              <a:rPr lang="ru-RU" sz="2800" dirty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Не используйте </a:t>
            </a:r>
            <a:r>
              <a:rPr lang="en-US" sz="2800" dirty="0"/>
              <a:t>Sleep </a:t>
            </a:r>
            <a:r>
              <a:rPr lang="ru-RU" sz="2800" dirty="0"/>
              <a:t>в главном </a:t>
            </a:r>
            <a:r>
              <a:rPr lang="en-US" sz="2800" dirty="0"/>
              <a:t>(UI) </a:t>
            </a:r>
            <a:r>
              <a:rPr lang="ru-RU" sz="2800" dirty="0"/>
              <a:t>потоке чтобы дать ему возможность обратывать сообщения от </a:t>
            </a:r>
            <a:r>
              <a:rPr lang="en-US" sz="2800" dirty="0"/>
              <a:t>Windows</a:t>
            </a:r>
            <a:endParaRPr lang="ru-RU" sz="2800" dirty="0"/>
          </a:p>
          <a:p>
            <a:r>
              <a:rPr lang="ru-RU" sz="2800" dirty="0"/>
              <a:t>Паузы меньше 15 мс (1/64 секунды) не поддерживаются</a:t>
            </a:r>
          </a:p>
          <a:p>
            <a:r>
              <a:rPr lang="en-US" sz="2800" dirty="0"/>
              <a:t>Sleep() </a:t>
            </a:r>
            <a:r>
              <a:rPr lang="ru-RU" sz="2800" dirty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/>
              <a:t>Sleep(0) </a:t>
            </a:r>
            <a:r>
              <a:rPr lang="ru-RU" sz="2800" dirty="0"/>
              <a:t>передает управление потоку с аналогичным приоритетом, если такой есть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ru-RU" dirty="0"/>
              <a:t>и </a:t>
            </a:r>
            <a:r>
              <a:rPr lang="en-US" dirty="0" err="1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Каждый поток может иметь собственные региональные настройки (</a:t>
            </a:r>
            <a:r>
              <a:rPr lang="en-US" sz="1800" dirty="0" err="1"/>
              <a:t>CultureInfo</a:t>
            </a:r>
            <a:r>
              <a:rPr lang="en-US" sz="1800" dirty="0"/>
              <a:t>). </a:t>
            </a:r>
            <a:r>
              <a:rPr lang="ru-RU" sz="1800" dirty="0"/>
              <a:t>Они доступны через свойства </a:t>
            </a:r>
            <a:r>
              <a:rPr lang="en-US" sz="1800" dirty="0" err="1"/>
              <a:t>CurrentCulture</a:t>
            </a:r>
            <a:r>
              <a:rPr lang="ru-RU" sz="1800" dirty="0"/>
              <a:t> и </a:t>
            </a:r>
            <a:r>
              <a:rPr lang="en-US" sz="1800" dirty="0" err="1"/>
              <a:t>CurrentUICulture</a:t>
            </a:r>
            <a:r>
              <a:rPr lang="ru-RU" sz="1800" dirty="0"/>
              <a:t> класса </a:t>
            </a:r>
            <a:r>
              <a:rPr lang="en-US" sz="1800" dirty="0"/>
              <a:t>Thread.</a:t>
            </a:r>
          </a:p>
          <a:p>
            <a:r>
              <a:rPr lang="en-US" sz="1800" dirty="0" err="1"/>
              <a:t>CurrentCulture</a:t>
            </a:r>
            <a:r>
              <a:rPr lang="en-US" sz="1800" dirty="0"/>
              <a:t> </a:t>
            </a:r>
            <a:r>
              <a:rPr lang="ru-RU" sz="1800" dirty="0"/>
              <a:t>используется при форматировании строк и преобразовании данных из них</a:t>
            </a:r>
          </a:p>
          <a:p>
            <a:r>
              <a:rPr lang="en-US" sz="1800" dirty="0" err="1"/>
              <a:t>CurrentUICulture</a:t>
            </a:r>
            <a:r>
              <a:rPr lang="ru-RU" sz="1800" dirty="0"/>
              <a:t> используется при работе с ресурсами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4437112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.NET 4.5 </a:t>
            </a:r>
            <a:r>
              <a:rPr lang="ru-RU" sz="2000" dirty="0"/>
              <a:t>добавлены свойства </a:t>
            </a:r>
            <a:r>
              <a:rPr lang="en-US" sz="2000" dirty="0" err="1"/>
              <a:t>CultureInfo.DefaultThreadCurrentCulture</a:t>
            </a:r>
            <a:r>
              <a:rPr lang="ru-RU" sz="2000" dirty="0"/>
              <a:t> и </a:t>
            </a:r>
            <a:r>
              <a:rPr lang="en-US" sz="2000" dirty="0" err="1"/>
              <a:t>CultureInfo.DefaultThreadCurrentUICulture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Начиная с версии 4.6, запускаемые потоки (включая те, которые из пула) всегда используют культуру потока, из которого они были запущены. Если она не установлена, то используют культуру из свойства </a:t>
            </a:r>
            <a:r>
              <a:rPr lang="ru-RU" sz="2000" dirty="0" err="1"/>
              <a:t>DefaultThreadCurrentCulture</a:t>
            </a:r>
            <a:r>
              <a:rPr lang="ru-RU" sz="2000" dirty="0"/>
              <a:t>. Если оно тоже не установлено, то используются системные настройки.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/>
              <a:t>Свойство </a:t>
            </a:r>
            <a:r>
              <a:rPr lang="en-US" sz="4000" dirty="0"/>
              <a:t>Name </a:t>
            </a:r>
            <a:r>
              <a:rPr lang="ru-RU" sz="4000" dirty="0"/>
              <a:t>класса </a:t>
            </a:r>
            <a:r>
              <a:rPr lang="en-US" sz="4000" dirty="0"/>
              <a:t>Thread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/>
              <a:t>Свойство </a:t>
            </a:r>
            <a:r>
              <a:rPr lang="en-US" sz="3200" dirty="0"/>
              <a:t>Name </a:t>
            </a:r>
            <a:r>
              <a:rPr lang="ru-RU" sz="3200" dirty="0"/>
              <a:t>класса </a:t>
            </a:r>
            <a:r>
              <a:rPr lang="en-US" sz="3200" dirty="0"/>
              <a:t>Thread</a:t>
            </a:r>
            <a:r>
              <a:rPr lang="ru-RU" sz="3200" dirty="0"/>
              <a:t> очень полезно при отладке.</a:t>
            </a:r>
            <a:r>
              <a:rPr lang="en-US" sz="3200" dirty="0"/>
              <a:t> </a:t>
            </a:r>
            <a:r>
              <a:rPr lang="ru-RU" sz="3200" dirty="0"/>
              <a:t>Имя потока выводится в окне </a:t>
            </a:r>
            <a:r>
              <a:rPr lang="en-US" sz="3200" dirty="0"/>
              <a:t>Threads </a:t>
            </a:r>
            <a:r>
              <a:rPr lang="ru-RU" sz="3200" dirty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/>
              <a:t>Filter </a:t>
            </a:r>
            <a:r>
              <a:rPr lang="ru-RU" sz="3200" dirty="0"/>
              <a:t>в контекстном меню для </a:t>
            </a:r>
            <a:r>
              <a:rPr lang="en-US" sz="3200" dirty="0"/>
              <a:t>breakpoint.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Это особенность </a:t>
            </a:r>
            <a:r>
              <a:rPr lang="en-US" sz="3200" dirty="0"/>
              <a:t>.NET - </a:t>
            </a:r>
            <a:r>
              <a:rPr lang="ru-RU" sz="3200" dirty="0"/>
              <a:t>в </a:t>
            </a:r>
            <a:r>
              <a:rPr lang="en-US" sz="3200" dirty="0"/>
              <a:t>Windows </a:t>
            </a:r>
            <a:r>
              <a:rPr lang="ru-RU" sz="3200" dirty="0"/>
              <a:t>нет понятия «имя 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Всегда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  <a:p>
            <a:r>
              <a:rPr lang="ru-RU" dirty="0"/>
              <a:t>Всегда используют </a:t>
            </a:r>
            <a:r>
              <a:rPr lang="en-US" dirty="0"/>
              <a:t>multithreaded apartment </a:t>
            </a:r>
            <a:r>
              <a:rPr lang="ru-RU" dirty="0"/>
              <a:t>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НЕ НАДО использовать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Вам требуется </a:t>
            </a:r>
            <a:r>
              <a:rPr lang="en-US" dirty="0"/>
              <a:t>foreground </a:t>
            </a:r>
            <a:r>
              <a:rPr lang="ru-RU" dirty="0"/>
              <a:t>поток</a:t>
            </a:r>
            <a:endParaRPr lang="en-US" dirty="0"/>
          </a:p>
          <a:p>
            <a:r>
              <a:rPr lang="ru-RU" dirty="0"/>
              <a:t>Вам необходим поток с определенным приоритетом</a:t>
            </a:r>
          </a:p>
          <a:p>
            <a:r>
              <a:rPr lang="ru-RU" dirty="0"/>
              <a:t>Вам необходимо использовать </a:t>
            </a:r>
            <a:r>
              <a:rPr lang="en-US" dirty="0"/>
              <a:t>STA </a:t>
            </a:r>
            <a:r>
              <a:rPr lang="ru-RU" dirty="0"/>
              <a:t>поток. Все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потоки используют </a:t>
            </a:r>
            <a:r>
              <a:rPr lang="en-US" dirty="0"/>
              <a:t>MTA</a:t>
            </a:r>
          </a:p>
          <a:p>
            <a:r>
              <a:rPr lang="ru-RU" dirty="0"/>
              <a:t>Вам требуется постоянная учетная запись для выполнения  или выделенный поток</a:t>
            </a:r>
            <a:endParaRPr lang="en-US" dirty="0"/>
          </a:p>
          <a:p>
            <a:r>
              <a:rPr lang="ru-RU" dirty="0"/>
              <a:t>Ваш код блокирует поток на длительное время. Это может помешать запуску новых задач так как количество потоков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ограничено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Локальные данные потока</a:t>
            </a:r>
            <a:br>
              <a:rPr lang="en-US" dirty="0"/>
            </a:br>
            <a:r>
              <a:rPr lang="en-US" dirty="0"/>
              <a:t>(Thread Local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TLS </a:t>
            </a:r>
            <a:r>
              <a:rPr lang="ru-RU" dirty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System.ThreadStaticAttribute</a:t>
            </a:r>
          </a:p>
          <a:p>
            <a:r>
              <a:rPr lang="en-US" dirty="0">
                <a:solidFill>
                  <a:srgbClr val="FFFF00"/>
                </a:solidFill>
              </a:rPr>
              <a:t>[.NET 4+]</a:t>
            </a:r>
            <a:r>
              <a:rPr lang="en-US" dirty="0"/>
              <a:t> System.Threading.ThreadLocal&lt;T&gt;</a:t>
            </a:r>
          </a:p>
        </p:txBody>
      </p:sp>
    </p:spTree>
    <p:extLst>
      <p:ext uri="{BB962C8B-B14F-4D97-AF65-F5344CB8AC3E}">
        <p14:creationId xmlns:p14="http://schemas.microsoft.com/office/powerpoint/2010/main" val="501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NumberThreadHelper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List&lt;int&gt; _numbers;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void ThreadFunc()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_numbers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=</a:t>
            </a:r>
            <a:br>
              <a:rPr lang="ru-RU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Так как для каждого потока создается собственый стек вызовов,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t.Start();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проблемы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выполнится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Потоки и обработка исключений: событие </a:t>
            </a:r>
            <a:r>
              <a:rPr lang="en-US" sz="3200" dirty="0"/>
              <a:t>UnhandledException</a:t>
            </a:r>
            <a:r>
              <a:rPr lang="ru-RU" sz="3200" dirty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/>
              <a:t> класса </a:t>
            </a:r>
            <a:r>
              <a:rPr lang="en-US" sz="2000" dirty="0"/>
              <a:t>AppDomain</a:t>
            </a:r>
            <a:r>
              <a:rPr lang="ru-RU" sz="2000" dirty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 += OnUnhandledException;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об исключении в лог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Отдельный поток</a:t>
            </a:r>
            <a:endParaRPr lang="en-US" sz="2800" dirty="0"/>
          </a:p>
          <a:p>
            <a:r>
              <a:rPr lang="en-US" sz="2800" dirty="0"/>
              <a:t>Control.Invoke(delegate)</a:t>
            </a:r>
            <a:endParaRPr lang="ru-RU" sz="2800" dirty="0"/>
          </a:p>
          <a:p>
            <a:r>
              <a:rPr lang="en-US" sz="2800" dirty="0" err="1"/>
              <a:t>BackgroundWorker</a:t>
            </a:r>
            <a:r>
              <a:rPr lang="en-US" sz="2800" dirty="0"/>
              <a:t> (</a:t>
            </a:r>
            <a:r>
              <a:rPr lang="ru-RU" sz="2800" dirty="0"/>
              <a:t>использует </a:t>
            </a:r>
            <a:r>
              <a:rPr lang="en-US" sz="2800" dirty="0" err="1"/>
              <a:t>ThreadPool</a:t>
            </a:r>
            <a:r>
              <a:rPr lang="en-US" sz="2800" dirty="0"/>
              <a:t>)</a:t>
            </a:r>
          </a:p>
          <a:p>
            <a:r>
              <a:rPr lang="en-US" sz="2800" dirty="0"/>
              <a:t>Event-based Asynchronous Pattern</a:t>
            </a:r>
          </a:p>
          <a:p>
            <a:pPr lvl="1"/>
            <a:r>
              <a:rPr lang="en-US" dirty="0">
                <a:hlinkClick r:id="rId2"/>
              </a:rPr>
              <a:t>http://msdn.microsoft.com/en-us/library/ms228969%28v=vs.110%29.aspx</a:t>
            </a:r>
            <a:endParaRPr lang="en-US" dirty="0"/>
          </a:p>
          <a:p>
            <a:r>
              <a:rPr lang="en-US" sz="2800" dirty="0" err="1"/>
              <a:t>SynchronizationContext</a:t>
            </a:r>
            <a:endParaRPr lang="en-US" sz="2800" dirty="0"/>
          </a:p>
          <a:p>
            <a:r>
              <a:rPr lang="en-US" sz="2800" dirty="0"/>
              <a:t>Progress&lt;T</a:t>
            </a:r>
            <a:r>
              <a:rPr lang="en-US" sz="2800"/>
              <a:t>&gt; class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>
                <a:solidFill>
                  <a:srgbClr val="FFFF00"/>
                </a:solidFill>
              </a:rPr>
              <a:t> = false;</a:t>
            </a:r>
            <a:r>
              <a:rPr lang="ru-RU" sz="2800" dirty="0">
                <a:solidFill>
                  <a:srgbClr val="FFFF00"/>
                </a:solidFill>
              </a:rPr>
              <a:t> в </a:t>
            </a:r>
            <a:r>
              <a:rPr lang="en-US" sz="2800" dirty="0">
                <a:solidFill>
                  <a:srgbClr val="FFFF00"/>
                </a:solidFill>
              </a:rPr>
              <a:t>Windows Forms</a:t>
            </a:r>
            <a:r>
              <a:rPr lang="ru-RU" sz="2800" dirty="0">
                <a:solidFill>
                  <a:srgbClr val="FFFF00"/>
                </a:solidFill>
              </a:rPr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br>
              <a:rPr lang="en-US" dirty="0"/>
            </a:br>
            <a:r>
              <a:rPr lang="en-US" dirty="0" err="1"/>
              <a:t>Application.DoEvents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 err="1"/>
              <a:t>DoEvents</a:t>
            </a:r>
            <a:r>
              <a:rPr lang="en-US" dirty="0"/>
              <a:t>()</a:t>
            </a:r>
            <a:r>
              <a:rPr lang="ru-RU" dirty="0"/>
              <a:t> предназначен для кода выполняющего длительную операцию в </a:t>
            </a:r>
            <a:r>
              <a:rPr lang="en-US" dirty="0"/>
              <a:t>UI </a:t>
            </a:r>
            <a:r>
              <a:rPr lang="ru-RU" dirty="0"/>
              <a:t>потоке. В многопоточных приложениях его </a:t>
            </a:r>
            <a:r>
              <a:rPr lang="ru-RU" dirty="0">
                <a:solidFill>
                  <a:srgbClr val="FFFF00"/>
                </a:solidFill>
              </a:rPr>
              <a:t>лучше избегать</a:t>
            </a:r>
            <a:r>
              <a:rPr lang="ru-RU" dirty="0"/>
              <a:t> т.к. это может привести к взаимоблокировкам.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помощью таймеров мы можем выполнять действия через </a:t>
            </a:r>
            <a:r>
              <a:rPr lang="ru-RU" sz="2400"/>
              <a:t>определенные интервалы времени.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Многопоточные таймеры</a:t>
            </a:r>
          </a:p>
          <a:p>
            <a:pPr lvl="1"/>
            <a:r>
              <a:rPr lang="en-US" sz="2400" dirty="0" err="1"/>
              <a:t>System.Threading.Timer</a:t>
            </a:r>
            <a:endParaRPr lang="ru-RU" sz="2400" dirty="0"/>
          </a:p>
          <a:p>
            <a:pPr lvl="1"/>
            <a:r>
              <a:rPr lang="en-US" sz="2400" dirty="0" err="1"/>
              <a:t>System.Timers.Timer</a:t>
            </a:r>
            <a:r>
              <a:rPr lang="ru-RU" sz="2400" dirty="0"/>
              <a:t>. Представляет удобную обертку вокруг </a:t>
            </a:r>
            <a:r>
              <a:rPr lang="en-US" sz="2400" dirty="0" err="1"/>
              <a:t>System.Threading.Timer</a:t>
            </a:r>
            <a:endParaRPr lang="ru-RU" sz="2400" dirty="0"/>
          </a:p>
          <a:p>
            <a:r>
              <a:rPr lang="ru-RU" sz="2400" dirty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/>
              <a:t>System.Windows.Forms.Timer</a:t>
            </a:r>
            <a:r>
              <a:rPr lang="en-US" sz="2400" dirty="0"/>
              <a:t> (</a:t>
            </a:r>
            <a:r>
              <a:rPr lang="ru-RU" sz="2400" dirty="0"/>
              <a:t>для </a:t>
            </a:r>
            <a:r>
              <a:rPr lang="en-US" sz="2400" dirty="0"/>
              <a:t>Windows Forms)</a:t>
            </a:r>
            <a:endParaRPr lang="ru-RU" sz="2400" dirty="0"/>
          </a:p>
          <a:p>
            <a:pPr lvl="1"/>
            <a:r>
              <a:rPr lang="en-US" sz="2400" dirty="0" err="1"/>
              <a:t>System.Windows.Threading.DispatcherTimer</a:t>
            </a:r>
            <a:r>
              <a:rPr lang="en-US" sz="2400" dirty="0"/>
              <a:t> (</a:t>
            </a:r>
            <a:r>
              <a:rPr lang="ru-RU" sz="2400" dirty="0"/>
              <a:t>для</a:t>
            </a:r>
            <a:r>
              <a:rPr lang="en-US" sz="2400" dirty="0"/>
              <a:t> WPF)</a:t>
            </a:r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r>
              <a:rPr lang="en-US" dirty="0"/>
              <a:t>. </a:t>
            </a:r>
            <a:r>
              <a:rPr lang="ru-RU" dirty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07036"/>
              </p:ext>
            </p:extLst>
          </p:nvPr>
        </p:nvGraphicFramePr>
        <p:xfrm>
          <a:off x="575556" y="2089447"/>
          <a:ext cx="8100000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System.Windows.Forms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System.Timers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System.Threading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таймера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Elapsed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делегат </a:t>
                      </a:r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TimerCallback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974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549170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Атомарная </a:t>
            </a:r>
            <a:r>
              <a:rPr lang="en-US" dirty="0"/>
              <a:t>(atomic) </a:t>
            </a:r>
            <a:r>
              <a:rPr lang="ru-RU" dirty="0"/>
              <a:t>операция/функция – действие которое не прерывается другими потоками</a:t>
            </a:r>
          </a:p>
          <a:p>
            <a:r>
              <a:rPr lang="ru-RU" dirty="0"/>
              <a:t>Потоко-безопасный код </a:t>
            </a:r>
            <a:r>
              <a:rPr lang="en-US" dirty="0"/>
              <a:t>(thread-safe code) – </a:t>
            </a:r>
            <a:r>
              <a:rPr lang="ru-RU" dirty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Анти-паттерны для </a:t>
            </a:r>
            <a:r>
              <a:rPr lang="en-US" dirty="0"/>
              <a:t>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используйте </a:t>
            </a:r>
            <a:r>
              <a:rPr lang="en-US" dirty="0"/>
              <a:t>lock(this) </a:t>
            </a:r>
            <a:r>
              <a:rPr lang="ru-RU" dirty="0"/>
              <a:t>или </a:t>
            </a:r>
            <a:r>
              <a:rPr lang="en-US" dirty="0"/>
              <a:t>lock(System. Type) </a:t>
            </a:r>
            <a:r>
              <a:rPr lang="ru-RU" dirty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опасно использовать </a:t>
            </a:r>
            <a:r>
              <a:rPr lang="en-US" dirty="0"/>
              <a:t>Thread.Abort()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Thread.Abort() </a:t>
            </a:r>
            <a:r>
              <a:rPr lang="ru-RU" dirty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/>
              <a:t>lock(_syncRoot) { … }</a:t>
            </a:r>
            <a:r>
              <a:rPr lang="ru-RU" dirty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Именно поэтому лучше избегать использования </a:t>
            </a:r>
            <a:r>
              <a:rPr lang="en-US" dirty="0"/>
              <a:t>Thread.Abort()</a:t>
            </a:r>
            <a:r>
              <a:rPr lang="ru-RU" dirty="0"/>
              <a:t> 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Класс </a:t>
            </a:r>
            <a:r>
              <a:rPr lang="en-US" sz="3200" dirty="0"/>
              <a:t>System.Threading.Interlocked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Предоставляет набор методов для выполнения атомарных операций с элементарными типами.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Add(ref</a:t>
                      </a:r>
                      <a:r>
                        <a:rPr lang="en-US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dirty="0">
                          <a:latin typeface="+mn-lt"/>
                        </a:rPr>
                        <a:t>x,y)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>
                          <a:latin typeface="+mn-lt"/>
                        </a:rPr>
                        <a:t>. </a:t>
                      </a:r>
                      <a:r>
                        <a:rPr lang="ru-RU" sz="1600" u="none" baseline="0" dirty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Decrement(ref loc)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>
                          <a:latin typeface="+mn-lt"/>
                        </a:rPr>
                        <a:t>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>
                          <a:latin typeface="+mn-lt"/>
                        </a:rPr>
                        <a:t>value </a:t>
                      </a:r>
                      <a:r>
                        <a:rPr lang="ru-RU" sz="1600" u="none" baseline="0" dirty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>
                          <a:latin typeface="+mn-lt"/>
                        </a:rPr>
                        <a:t>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long</a:t>
                      </a:r>
                      <a:r>
                        <a:rPr lang="en-US" sz="1600" u="none" baseline="0" dirty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/>
              <a:t>IsCompleted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Коллекции из пространства имен </a:t>
            </a:r>
            <a:r>
              <a:rPr lang="en-US" sz="2400" dirty="0"/>
              <a:t>System.Collections </a:t>
            </a:r>
            <a:r>
              <a:rPr lang="ru-RU" sz="2400" dirty="0"/>
              <a:t>частично обеспечивают потоко-безопасный доступ с помощью свойства </a:t>
            </a:r>
            <a:r>
              <a:rPr lang="en-US" sz="2400" dirty="0">
                <a:solidFill>
                  <a:srgbClr val="99CC00"/>
                </a:solidFill>
              </a:rPr>
              <a:t>Synchronized</a:t>
            </a:r>
            <a:r>
              <a:rPr lang="en-US" sz="2400" dirty="0"/>
              <a:t>.</a:t>
            </a:r>
            <a:r>
              <a:rPr lang="ru-RU" sz="2400" dirty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/>
              <a:t>System.Collections.Generic </a:t>
            </a:r>
            <a:r>
              <a:rPr lang="ru-RU" sz="2400" dirty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/>
              <a:t>В </a:t>
            </a:r>
            <a:r>
              <a:rPr lang="en-US" sz="2400" dirty="0"/>
              <a:t>.NET 4 </a:t>
            </a:r>
            <a:r>
              <a:rPr lang="ru-RU" sz="2400" dirty="0"/>
              <a:t>добавлены новые классы в пространстве имен </a:t>
            </a:r>
            <a:r>
              <a:rPr lang="en-US" sz="2400" dirty="0"/>
              <a:t>System.Collections.Concurrent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Коллекции и многопоточность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/>
              <a:t>При запуске программы </a:t>
            </a:r>
            <a:r>
              <a:rPr lang="en-US" sz="2500" dirty="0"/>
              <a:t>Windows </a:t>
            </a:r>
            <a:r>
              <a:rPr lang="ru-RU" sz="2500" dirty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/>
              <a:t>Для работы с процессами в </a:t>
            </a:r>
            <a:r>
              <a:rPr lang="en-US" sz="2500" dirty="0"/>
              <a:t>.NET </a:t>
            </a:r>
            <a:r>
              <a:rPr lang="ru-RU" sz="2500" dirty="0"/>
              <a:t>используется класс </a:t>
            </a:r>
            <a:r>
              <a:rPr lang="en-US" sz="2500" dirty="0" err="1"/>
              <a:t>System.Diagnostics.Process</a:t>
            </a:r>
            <a:endParaRPr lang="en-US" sz="2500" dirty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/>
              <a:t>L08-S01-Processes</a:t>
            </a:r>
            <a:r>
              <a:rPr lang="ru-RU" sz="2500" dirty="0"/>
              <a:t>\</a:t>
            </a:r>
            <a:r>
              <a:rPr lang="en-US" sz="2500" dirty="0" err="1"/>
              <a:t>ProcessesDemo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Имя</a:t>
                      </a:r>
                      <a:r>
                        <a:rPr lang="ru-RU" sz="1600" u="none" baseline="0" dirty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/>
                        <a:t>Producer-Consumer</a:t>
                      </a:r>
                      <a:r>
                        <a:rPr lang="ru-RU" sz="1600" dirty="0"/>
                        <a:t> с</a:t>
                      </a:r>
                      <a:r>
                        <a:rPr lang="ru-RU" sz="1600" baseline="0" dirty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FIFO (first-in, first-out) </a:t>
                      </a:r>
                      <a:r>
                        <a:rPr lang="ru-RU" sz="1600" u="none" dirty="0">
                          <a:latin typeface="+mn-lt"/>
                        </a:rPr>
                        <a:t>очереди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LIFO (last-in, first-out) </a:t>
                      </a:r>
                      <a:r>
                        <a:rPr lang="ru-RU" sz="1600" u="none" dirty="0">
                          <a:latin typeface="+mn-lt"/>
                        </a:rPr>
                        <a:t>стека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NuGet </a:t>
            </a:r>
            <a:r>
              <a:rPr lang="ru-RU" sz="4000" dirty="0"/>
              <a:t>пакет</a:t>
            </a:r>
            <a:r>
              <a:rPr lang="en-US" sz="4000" dirty="0"/>
              <a:t> </a:t>
            </a:r>
            <a:r>
              <a:rPr lang="en-US" sz="4000" dirty="0" err="1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/>
              <a:t>.NET 4. </a:t>
            </a:r>
            <a:r>
              <a:rPr lang="ru-RU" sz="2400" dirty="0"/>
              <a:t>Пространство имен - </a:t>
            </a:r>
            <a:r>
              <a:rPr lang="en-US" sz="2400" dirty="0"/>
              <a:t>System.Threading.Tasks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Классы: </a:t>
            </a:r>
            <a:r>
              <a:rPr lang="en-US" sz="2400" dirty="0"/>
              <a:t>Parallel, Task, TaskFactory </a:t>
            </a:r>
            <a:r>
              <a:rPr lang="ru-RU" sz="2400" dirty="0"/>
              <a:t>и другие.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volatile</a:t>
            </a:r>
          </a:p>
          <a:p>
            <a:endParaRPr lang="en-US" sz="2400" dirty="0"/>
          </a:p>
          <a:p>
            <a:r>
              <a:rPr lang="en-US" sz="2400" dirty="0"/>
              <a:t>async/await - .NET 4.5</a:t>
            </a:r>
          </a:p>
          <a:p>
            <a:r>
              <a:rPr lang="ru-RU" sz="2400" dirty="0"/>
              <a:t>Для их использования в предыдущих версиях </a:t>
            </a:r>
            <a:r>
              <a:rPr lang="en-US" sz="2400" dirty="0"/>
              <a:t>.NET </a:t>
            </a:r>
            <a:r>
              <a:rPr lang="ru-RU" sz="2400" dirty="0"/>
              <a:t>нужен </a:t>
            </a:r>
            <a:r>
              <a:rPr lang="en-US" sz="2400" dirty="0"/>
              <a:t>NuGet </a:t>
            </a:r>
            <a:r>
              <a:rPr lang="ru-RU" sz="2400" dirty="0"/>
              <a:t>пакет </a:t>
            </a:r>
            <a:r>
              <a:rPr lang="en-US" sz="2400" dirty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Ключевые слова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async</a:t>
            </a:r>
            <a:r>
              <a:rPr lang="en-US" sz="4000" dirty="0"/>
              <a:t>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Начиная с </a:t>
            </a:r>
            <a:r>
              <a:rPr lang="en-US" dirty="0"/>
              <a:t>C# 7.1 </a:t>
            </a:r>
            <a:r>
              <a:rPr lang="ru-RU" dirty="0"/>
              <a:t>метод </a:t>
            </a:r>
            <a:r>
              <a:rPr lang="en-US" dirty="0"/>
              <a:t>Main </a:t>
            </a:r>
            <a:r>
              <a:rPr lang="ru-RU" dirty="0"/>
              <a:t>можно объявлять с модификатором </a:t>
            </a:r>
            <a:r>
              <a:rPr lang="en-US" dirty="0" err="1"/>
              <a:t>async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3244334"/>
            <a:ext cx="82296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endParaRPr lang="en-US" sz="1600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1282787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http://msdn.microsoft.com/en-us/magazine/dn683793.aspx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Советы по </a:t>
            </a:r>
            <a:r>
              <a:rPr lang="en-US" sz="4000" dirty="0"/>
              <a:t>TPL/</a:t>
            </a:r>
            <a:r>
              <a:rPr lang="en-US" sz="4000" dirty="0" err="1"/>
              <a:t>async+await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Избегайте </a:t>
            </a:r>
            <a:r>
              <a:rPr lang="en-US" dirty="0" err="1"/>
              <a:t>async</a:t>
            </a:r>
            <a:r>
              <a:rPr lang="en-US" dirty="0"/>
              <a:t> void </a:t>
            </a:r>
            <a:r>
              <a:rPr lang="ru-RU" dirty="0"/>
              <a:t>методов</a:t>
            </a:r>
          </a:p>
          <a:p>
            <a:pPr lvl="1"/>
            <a:r>
              <a:rPr lang="ru-RU" dirty="0"/>
              <a:t>Они не «дружат» с </a:t>
            </a:r>
            <a:r>
              <a:rPr lang="en-US" dirty="0"/>
              <a:t>try/catch</a:t>
            </a:r>
          </a:p>
          <a:p>
            <a:pPr lvl="1"/>
            <a:r>
              <a:rPr lang="ru-RU" dirty="0"/>
              <a:t>Их завершение трудно отследить</a:t>
            </a:r>
          </a:p>
          <a:p>
            <a:r>
              <a:rPr lang="ru-RU" dirty="0"/>
              <a:t>Используйте</a:t>
            </a:r>
            <a:r>
              <a:rPr lang="en-US" dirty="0"/>
              <a:t> </a:t>
            </a:r>
            <a:r>
              <a:rPr lang="en-US" dirty="0" err="1"/>
              <a:t>ConfigureAwait</a:t>
            </a:r>
            <a:r>
              <a:rPr lang="en-US" dirty="0"/>
              <a:t>(false) </a:t>
            </a:r>
            <a:r>
              <a:rPr lang="ru-RU" dirty="0"/>
              <a:t>если методу не нужно захватывать контекст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4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.NET Remoting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/>
              <a:t>Устарело. Нужно только при ручной передаче данных между </a:t>
            </a:r>
            <a:r>
              <a:rPr lang="en-US" sz="1600" dirty="0"/>
              <a:t>AppDomain</a:t>
            </a:r>
            <a:r>
              <a:rPr lang="ru-RU" sz="1600" dirty="0"/>
              <a:t>-ами.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Socket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>
                <a:solidFill>
                  <a:srgbClr val="FFFF00"/>
                </a:solidFill>
              </a:rPr>
              <a:t>Буфер обмена </a:t>
            </a:r>
            <a:r>
              <a:rPr lang="en-US" sz="2000" dirty="0">
                <a:solidFill>
                  <a:srgbClr val="FFFF00"/>
                </a:solidFill>
              </a:rPr>
              <a:t>(Clipboard)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>
                <a:solidFill>
                  <a:schemeClr val="bg1"/>
                </a:solidFill>
              </a:rPr>
              <a:t>System.Windows.Forms.Clipboard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>
                <a:solidFill>
                  <a:schemeClr val="bg1"/>
                </a:solidFill>
              </a:rPr>
              <a:t>. Clipboard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File Mapping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System.IO.MemoryMappedFiles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/>
              <a:t>System.Threading.Mutex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RPC (Remote Procedure Call)</a:t>
            </a:r>
          </a:p>
          <a:p>
            <a:pPr algn="ctr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  <a:b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gui-seconds-counter.docx</a:t>
            </a: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ru-RU" sz="2000" dirty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      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@"Microsoft SDKs\Windows\v7.0A\Bin\NETFX 4.0 Tools\ildasm.exe"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ru-RU" sz="2000" dirty="0"/>
              <a:t>путь, командная строка)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процесс командной строки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помощью </a:t>
            </a:r>
            <a:r>
              <a:rPr lang="en-US" sz="3600" dirty="0"/>
              <a:t>ProcessStartInfo</a:t>
            </a:r>
            <a:r>
              <a:rPr lang="ru-RU" sz="3600" dirty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Класс </a:t>
            </a:r>
            <a:r>
              <a:rPr lang="en-US" sz="1800" dirty="0"/>
              <a:t>ProcessStartInfo </a:t>
            </a:r>
            <a:r>
              <a:rPr lang="ru-RU" sz="1800" dirty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WindowStyle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WorkingDirectory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Запуск без указания полного пути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запуске приложения без указания полного пути </a:t>
            </a:r>
            <a:r>
              <a:rPr lang="en-US" sz="2400" dirty="0"/>
              <a:t>Windows </a:t>
            </a:r>
            <a:r>
              <a:rPr lang="ru-RU" sz="2400" dirty="0"/>
              <a:t>будет искать исполняемый файл в следующем порядке:</a:t>
            </a:r>
          </a:p>
          <a:p>
            <a:r>
              <a:rPr lang="ru-RU" sz="2400" dirty="0"/>
              <a:t>Текущий каталог</a:t>
            </a:r>
          </a:p>
          <a:p>
            <a:r>
              <a:rPr lang="ru-RU" sz="2400" dirty="0"/>
              <a:t>Каталоги из переменной окружения </a:t>
            </a:r>
            <a:r>
              <a:rPr lang="en-US" sz="2400" dirty="0"/>
              <a:t>PATH</a:t>
            </a:r>
          </a:p>
          <a:p>
            <a:r>
              <a:rPr lang="ru-RU" sz="2400" dirty="0"/>
              <a:t>Путь с помощью ветки системного реестра </a:t>
            </a:r>
            <a:r>
              <a:rPr lang="en-US" sz="2400" dirty="0"/>
              <a:t>HKLM\SOFTWARE\Microsoft\Windows\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\App Paths</a:t>
            </a:r>
            <a:br>
              <a:rPr lang="en-US" sz="2400" dirty="0"/>
            </a:br>
            <a:r>
              <a:rPr lang="ru-RU" sz="2400" dirty="0"/>
              <a:t>Чтобы это работало не выключайте </a:t>
            </a:r>
            <a:r>
              <a:rPr lang="en-US" sz="2400" dirty="0" err="1"/>
              <a:t>UseShellExecute</a:t>
            </a:r>
            <a:r>
              <a:rPr lang="ru-RU" sz="2400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Полный путь будет автоматически определен с помощью реестра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/>
              <a:t>Process </a:t>
            </a:r>
            <a:r>
              <a:rPr lang="ru-RU" dirty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/>
              <a:t> </a:t>
            </a:r>
            <a:r>
              <a:rPr lang="ru-RU" dirty="0"/>
              <a:t>Аналогично можно запускать ярлыки («*</a:t>
            </a:r>
            <a:r>
              <a:rPr lang="en-US" dirty="0"/>
              <a:t>.</a:t>
            </a:r>
            <a:r>
              <a:rPr lang="en-US" dirty="0" err="1"/>
              <a:t>lnk</a:t>
            </a:r>
            <a:r>
              <a:rPr lang="ru-RU" dirty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"mailto:inbox@example.com?subject=Hello&amp;body=message%20body"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4245</Words>
  <Application>Microsoft Macintosh PowerPoint</Application>
  <PresentationFormat>On-screen Show (4:3)</PresentationFormat>
  <Paragraphs>733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Wingdings</vt:lpstr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Потоки ThreadPool</vt:lpstr>
      <vt:lpstr>Когда НЕ НАДО использовать ThreadPool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async Main</vt:lpstr>
      <vt:lpstr>C# 6. await in try/catch</vt:lpstr>
      <vt:lpstr>Советы по TPL/async+await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2018-07-26T21:24:56Z</dcterms:modified>
</cp:coreProperties>
</file>