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6" r:id="rId3"/>
    <p:sldId id="290" r:id="rId4"/>
    <p:sldId id="259" r:id="rId5"/>
    <p:sldId id="318" r:id="rId6"/>
    <p:sldId id="273" r:id="rId7"/>
    <p:sldId id="274" r:id="rId8"/>
    <p:sldId id="319" r:id="rId9"/>
    <p:sldId id="292" r:id="rId10"/>
    <p:sldId id="282" r:id="rId11"/>
    <p:sldId id="284" r:id="rId12"/>
    <p:sldId id="285" r:id="rId13"/>
    <p:sldId id="322" r:id="rId14"/>
    <p:sldId id="307" r:id="rId15"/>
    <p:sldId id="323" r:id="rId16"/>
    <p:sldId id="320" r:id="rId17"/>
    <p:sldId id="321"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250" autoAdjust="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sorterViewPr>
    <p:cViewPr>
      <p:scale>
        <a:sx n="100" d="100"/>
        <a:sy n="100" d="100"/>
      </p:scale>
      <p:origin x="0" y="964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pPr/>
              <a:t>9/16/2015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553226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pPr/>
              <a:t>9/16/2015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668578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pPr/>
              <a:t>9/16/2015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3460512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pPr/>
              <a:t>9/16/2015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299702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ECF776-F836-4CCD-9497-99E5597B8B5D}" type="datetimeFigureOut">
              <a:rPr lang="en-US" smtClean="0"/>
              <a:pPr/>
              <a:t>9/16/2015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3816605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AECF776-F836-4CCD-9497-99E5597B8B5D}" type="datetimeFigureOut">
              <a:rPr lang="en-US" smtClean="0"/>
              <a:pPr/>
              <a:t>9/16/2015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562152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AECF776-F836-4CCD-9497-99E5597B8B5D}" type="datetimeFigureOut">
              <a:rPr lang="en-US" smtClean="0"/>
              <a:pPr/>
              <a:t>9/16/2015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363409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ECF776-F836-4CCD-9497-99E5597B8B5D}" type="datetimeFigureOut">
              <a:rPr lang="en-US" smtClean="0"/>
              <a:pPr/>
              <a:t>9/16/2015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463482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ECF776-F836-4CCD-9497-99E5597B8B5D}" type="datetimeFigureOut">
              <a:rPr lang="en-US" smtClean="0"/>
              <a:pPr/>
              <a:t>9/16/2015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295799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ECF776-F836-4CCD-9497-99E5597B8B5D}" type="datetimeFigureOut">
              <a:rPr lang="en-US" smtClean="0"/>
              <a:pPr/>
              <a:t>9/16/2015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712429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ECF776-F836-4CCD-9497-99E5597B8B5D}" type="datetimeFigureOut">
              <a:rPr lang="en-US" smtClean="0"/>
              <a:pPr/>
              <a:t>9/16/2015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3241700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ECF776-F836-4CCD-9497-99E5597B8B5D}" type="datetimeFigureOut">
              <a:rPr lang="en-US" smtClean="0"/>
              <a:pPr/>
              <a:t>9/16/2015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D0CD0-1042-4BF2-A1CE-64E2CC09D32B}" type="slidenum">
              <a:rPr lang="en-US" smtClean="0"/>
              <a:pPr/>
              <a:t>‹#›</a:t>
            </a:fld>
            <a:endParaRPr lang="en-US"/>
          </a:p>
        </p:txBody>
      </p:sp>
    </p:spTree>
    <p:extLst>
      <p:ext uri="{BB962C8B-B14F-4D97-AF65-F5344CB8AC3E}">
        <p14:creationId xmlns:p14="http://schemas.microsoft.com/office/powerpoint/2010/main" val="15590915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bazile/Training"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belhard.nullptr.ru/"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msdn.microsoft.com/en-us/magazine/dn683793.aspx"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msdn.microsoft.com/en-us/magazine/dn802602.aspx"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143508" y="1304764"/>
            <a:ext cx="8856984" cy="646331"/>
          </a:xfrm>
          <a:prstGeom prst="rect">
            <a:avLst/>
          </a:prstGeom>
        </p:spPr>
        <p:txBody>
          <a:bodyPr wrap="square">
            <a:spAutoFit/>
          </a:bodyPr>
          <a:lstStyle/>
          <a:p>
            <a:pPr algn="ctr"/>
            <a:r>
              <a:rPr lang="ru-RU" sz="3600" b="1" i="1" dirty="0" smtClean="0">
                <a:solidFill>
                  <a:schemeClr val="bg1"/>
                </a:solidFill>
              </a:rPr>
              <a:t>Основы программирования на </a:t>
            </a:r>
            <a:r>
              <a:rPr lang="en-US" sz="3600" b="1" i="1" dirty="0" smtClean="0">
                <a:solidFill>
                  <a:schemeClr val="bg1"/>
                </a:solidFill>
              </a:rPr>
              <a:t>C#</a:t>
            </a:r>
            <a:endParaRPr lang="ru-RU" sz="3600" b="1" i="1" dirty="0">
              <a:solidFill>
                <a:schemeClr val="bg1"/>
              </a:solidFill>
            </a:endParaRP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8300" y="3829211"/>
            <a:ext cx="58674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43508" y="2528900"/>
            <a:ext cx="8856984" cy="461665"/>
          </a:xfrm>
          <a:prstGeom prst="rect">
            <a:avLst/>
          </a:prstGeom>
          <a:noFill/>
        </p:spPr>
        <p:txBody>
          <a:bodyPr wrap="square" rtlCol="0">
            <a:spAutoFit/>
          </a:bodyPr>
          <a:lstStyle/>
          <a:p>
            <a:pPr algn="ctr"/>
            <a:r>
              <a:rPr lang="ru-RU" sz="2400" dirty="0" smtClean="0">
                <a:solidFill>
                  <a:schemeClr val="bg1"/>
                </a:solidFill>
              </a:rPr>
              <a:t>Занятие №</a:t>
            </a:r>
            <a:r>
              <a:rPr lang="en-US" sz="2400" dirty="0" smtClean="0">
                <a:solidFill>
                  <a:schemeClr val="bg1"/>
                </a:solidFill>
              </a:rPr>
              <a:t>4</a:t>
            </a:r>
            <a:r>
              <a:rPr lang="ru-RU" sz="2400" dirty="0" smtClean="0">
                <a:solidFill>
                  <a:schemeClr val="bg1"/>
                </a:solidFill>
              </a:rPr>
              <a:t>. Обработка ошибок с помощью исключений</a:t>
            </a:r>
            <a:endParaRPr lang="en-US" sz="2400" dirty="0">
              <a:solidFill>
                <a:schemeClr val="bg1"/>
              </a:solidFill>
            </a:endParaRPr>
          </a:p>
        </p:txBody>
      </p:sp>
    </p:spTree>
    <p:extLst>
      <p:ext uri="{BB962C8B-B14F-4D97-AF65-F5344CB8AC3E}">
        <p14:creationId xmlns:p14="http://schemas.microsoft.com/office/powerpoint/2010/main" val="31467982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sz="3600" dirty="0" smtClean="0"/>
              <a:t>Блок </a:t>
            </a:r>
            <a:r>
              <a:rPr lang="en-US" sz="3600" dirty="0" smtClean="0"/>
              <a:t>using </a:t>
            </a:r>
            <a:r>
              <a:rPr lang="ru-RU" sz="3600" dirty="0" smtClean="0"/>
              <a:t>и исключение внутри </a:t>
            </a:r>
            <a:r>
              <a:rPr lang="en-US" sz="3600" dirty="0" smtClean="0"/>
              <a:t>Dispose()</a:t>
            </a:r>
            <a:endParaRPr lang="en-US" sz="3600" dirty="0"/>
          </a:p>
        </p:txBody>
      </p:sp>
      <p:sp>
        <p:nvSpPr>
          <p:cNvPr id="3" name="Content Placeholder 2"/>
          <p:cNvSpPr>
            <a:spLocks noGrp="1"/>
          </p:cNvSpPr>
          <p:nvPr>
            <p:ph idx="1"/>
          </p:nvPr>
        </p:nvSpPr>
        <p:spPr>
          <a:xfrm>
            <a:off x="457200" y="1268760"/>
            <a:ext cx="8229600" cy="4248472"/>
          </a:xfrm>
          <a:solidFill>
            <a:schemeClr val="bg1"/>
          </a:solidFill>
        </p:spPr>
        <p:txBody>
          <a:bodyPr>
            <a:noAutofit/>
          </a:bodyPr>
          <a:lstStyle/>
          <a:p>
            <a:pPr marL="0" indent="0">
              <a:buNone/>
            </a:pPr>
            <a:r>
              <a:rPr lang="en-US" sz="10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BadDisposable</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IDisposable</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public</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000" dirty="0">
                <a:solidFill>
                  <a:srgbClr val="000000"/>
                </a:solidFill>
                <a:highlight>
                  <a:srgbClr val="FFFFFF"/>
                </a:highlight>
                <a:latin typeface="Courier New" panose="02070309020205020404" pitchFamily="49" charset="0"/>
                <a:cs typeface="Courier New" panose="02070309020205020404" pitchFamily="49" charset="0"/>
              </a:rPr>
              <a:t> Dispose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throw</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NotImplementedException</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endParaRPr lang="en-US" sz="1000" dirty="0" smtClean="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private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000" dirty="0">
                <a:solidFill>
                  <a:srgbClr val="000000"/>
                </a:solidFill>
                <a:highlight>
                  <a:srgbClr val="FFFFFF"/>
                </a:highlight>
                <a:latin typeface="Courier New" panose="02070309020205020404" pitchFamily="49" charset="0"/>
                <a:cs typeface="Courier New" panose="02070309020205020404" pitchFamily="49" charset="0"/>
              </a:rPr>
              <a:t> A</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try  </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B();</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catch</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a:solidFill>
                  <a:srgbClr val="2B91AF"/>
                </a:solidFill>
                <a:highlight>
                  <a:srgbClr val="FFFFFF"/>
                </a:highlight>
                <a:latin typeface="Courier New" panose="02070309020205020404" pitchFamily="49" charset="0"/>
                <a:cs typeface="Courier New" panose="02070309020205020404" pitchFamily="49" charset="0"/>
              </a:rPr>
              <a:t>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 ex</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2B91AF"/>
                </a:solidFill>
                <a:highlight>
                  <a:srgbClr val="FFFFFF"/>
                </a:highlight>
                <a:latin typeface="Courier New" panose="02070309020205020404" pitchFamily="49" charset="0"/>
                <a:cs typeface="Courier New" panose="02070309020205020404" pitchFamily="49" charset="0"/>
              </a:rPr>
              <a:t>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Console</a:t>
            </a:r>
            <a:r>
              <a:rPr lang="en-US" sz="1000" dirty="0" err="1" smtClean="0">
                <a:solidFill>
                  <a:srgbClr val="000000"/>
                </a:solidFill>
                <a:highlight>
                  <a:srgbClr val="FFFFFF"/>
                </a:highlight>
                <a:latin typeface="Courier New" panose="02070309020205020404" pitchFamily="49" charset="0"/>
                <a:cs typeface="Courier New" panose="02070309020205020404" pitchFamily="49" charset="0"/>
              </a:rPr>
              <a:t>.WriteLine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smtClean="0">
                <a:solidFill>
                  <a:srgbClr val="000000"/>
                </a:solidFill>
                <a:highlight>
                  <a:srgbClr val="FFFFFF"/>
                </a:highlight>
                <a:latin typeface="Courier New" panose="02070309020205020404" pitchFamily="49" charset="0"/>
                <a:cs typeface="Courier New" panose="02070309020205020404" pitchFamily="49" charset="0"/>
              </a:rPr>
              <a:t>ex.GetType</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cs typeface="Courier New" panose="02070309020205020404" pitchFamily="49" charset="0"/>
              </a:rPr>
              <a:t>FullName</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if</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cs typeface="Courier New" panose="02070309020205020404" pitchFamily="49" charset="0"/>
              </a:rPr>
              <a:t>ex.InnerException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null</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Console</a:t>
            </a:r>
            <a:r>
              <a:rPr lang="en-US" sz="1000" dirty="0" err="1" smtClean="0">
                <a:solidFill>
                  <a:srgbClr val="000000"/>
                </a:solidFill>
                <a:highlight>
                  <a:srgbClr val="FFFFFF"/>
                </a:highlight>
                <a:latin typeface="Courier New" panose="02070309020205020404" pitchFamily="49" charset="0"/>
                <a:cs typeface="Courier New" panose="02070309020205020404" pitchFamily="49" charset="0"/>
              </a:rPr>
              <a:t>.WriteLine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smtClean="0">
                <a:solidFill>
                  <a:srgbClr val="000000"/>
                </a:solidFill>
                <a:highlight>
                  <a:srgbClr val="FFFFFF"/>
                </a:highlight>
                <a:latin typeface="Courier New" panose="02070309020205020404" pitchFamily="49" charset="0"/>
                <a:cs typeface="Courier New" panose="02070309020205020404" pitchFamily="49" charset="0"/>
              </a:rPr>
              <a:t>ex.InnerException.GetType</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cs typeface="Courier New" panose="02070309020205020404" pitchFamily="49" charset="0"/>
              </a:rPr>
              <a:t>FullName</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private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000" dirty="0">
                <a:solidFill>
                  <a:srgbClr val="000000"/>
                </a:solidFill>
                <a:highlight>
                  <a:srgbClr val="FFFFFF"/>
                </a:highlight>
                <a:latin typeface="Courier New" panose="02070309020205020404" pitchFamily="49" charset="0"/>
                <a:cs typeface="Courier New" panose="02070309020205020404" pitchFamily="49" charset="0"/>
              </a:rPr>
              <a:t> B</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using</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BadDisposable</a:t>
            </a:r>
            <a:r>
              <a:rPr lang="ru-RU" sz="1000" dirty="0" smtClean="0">
                <a:solidFill>
                  <a:srgbClr val="2B91AF"/>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bad </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BadDisposable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8000"/>
                </a:solidFill>
                <a:highlight>
                  <a:srgbClr val="FFFFFF"/>
                </a:highlight>
                <a:latin typeface="Courier New" panose="02070309020205020404" pitchFamily="49" charset="0"/>
                <a:cs typeface="Courier New" panose="02070309020205020404" pitchFamily="49" charset="0"/>
              </a:rPr>
              <a:t>        // </a:t>
            </a:r>
            <a:r>
              <a:rPr lang="en-US" sz="1000" dirty="0">
                <a:solidFill>
                  <a:srgbClr val="008000"/>
                </a:solidFill>
                <a:highlight>
                  <a:srgbClr val="FFFFFF"/>
                </a:highlight>
                <a:latin typeface="Courier New" panose="02070309020205020404" pitchFamily="49" charset="0"/>
                <a:cs typeface="Courier New" panose="02070309020205020404" pitchFamily="49" charset="0"/>
              </a:rPr>
              <a:t>...</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throw</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ApplicationException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a:solidFill>
                  <a:srgbClr val="A31515"/>
                </a:solidFill>
                <a:highlight>
                  <a:srgbClr val="FFFFFF"/>
                </a:highlight>
                <a:latin typeface="Courier New" panose="02070309020205020404" pitchFamily="49" charset="0"/>
                <a:cs typeface="Courier New" panose="02070309020205020404" pitchFamily="49" charset="0"/>
              </a:rPr>
              <a:t>"</a:t>
            </a:r>
            <a:r>
              <a:rPr lang="en-US" sz="1000" dirty="0" smtClean="0">
                <a:solidFill>
                  <a:srgbClr val="A31515"/>
                </a:solidFill>
                <a:highlight>
                  <a:srgbClr val="FFFFFF"/>
                </a:highlight>
                <a:latin typeface="Courier New" panose="02070309020205020404" pitchFamily="49" charset="0"/>
                <a:cs typeface="Courier New" panose="02070309020205020404" pitchFamily="49" charset="0"/>
              </a:rPr>
              <a:t>Something </a:t>
            </a:r>
            <a:r>
              <a:rPr lang="en-US" sz="1000" dirty="0">
                <a:solidFill>
                  <a:srgbClr val="A31515"/>
                </a:solidFill>
                <a:highlight>
                  <a:srgbClr val="FFFFFF"/>
                </a:highlight>
                <a:latin typeface="Courier New" panose="02070309020205020404" pitchFamily="49" charset="0"/>
                <a:cs typeface="Courier New" panose="02070309020205020404" pitchFamily="49" charset="0"/>
              </a:rPr>
              <a:t>is wrong!"</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8000"/>
                </a:solidFill>
                <a:highlight>
                  <a:srgbClr val="FFFFFF"/>
                </a:highlight>
                <a:latin typeface="Courier New" panose="02070309020205020404" pitchFamily="49" charset="0"/>
                <a:cs typeface="Courier New" panose="02070309020205020404" pitchFamily="49" charset="0"/>
              </a:rPr>
              <a:t>        // </a:t>
            </a:r>
            <a:r>
              <a:rPr lang="en-US" sz="1000" dirty="0">
                <a:solidFill>
                  <a:srgbClr val="008000"/>
                </a:solidFill>
                <a:highlight>
                  <a:srgbClr val="FFFFFF"/>
                </a:highlight>
                <a:latin typeface="Courier New" panose="02070309020205020404" pitchFamily="49" charset="0"/>
                <a:cs typeface="Courier New" panose="02070309020205020404" pitchFamily="49" charset="0"/>
              </a:rPr>
              <a:t>...</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en-US" sz="1000" dirty="0">
              <a:latin typeface="Courier New" panose="02070309020205020404" pitchFamily="49" charset="0"/>
              <a:cs typeface="Courier New" panose="02070309020205020404" pitchFamily="49" charset="0"/>
            </a:endParaRPr>
          </a:p>
        </p:txBody>
      </p:sp>
      <p:sp>
        <p:nvSpPr>
          <p:cNvPr id="4" name="TextBox 3"/>
          <p:cNvSpPr txBox="1"/>
          <p:nvPr/>
        </p:nvSpPr>
        <p:spPr>
          <a:xfrm>
            <a:off x="457200" y="5589240"/>
            <a:ext cx="8219256" cy="923330"/>
          </a:xfrm>
          <a:prstGeom prst="rect">
            <a:avLst/>
          </a:prstGeom>
          <a:noFill/>
        </p:spPr>
        <p:txBody>
          <a:bodyPr wrap="square" rtlCol="0">
            <a:spAutoFit/>
          </a:bodyPr>
          <a:lstStyle/>
          <a:p>
            <a:r>
              <a:rPr lang="ru-RU" dirty="0" smtClean="0"/>
              <a:t>Вызвав функцию </a:t>
            </a:r>
            <a:r>
              <a:rPr lang="en-US" dirty="0" smtClean="0"/>
              <a:t>A() </a:t>
            </a:r>
            <a:r>
              <a:rPr lang="ru-RU" dirty="0" smtClean="0"/>
              <a:t>мы увидим на экране </a:t>
            </a:r>
            <a:r>
              <a:rPr lang="en-US" dirty="0"/>
              <a:t>System. </a:t>
            </a:r>
            <a:r>
              <a:rPr lang="en-US" dirty="0" err="1" smtClean="0"/>
              <a:t>NotImplementedException</a:t>
            </a:r>
            <a:r>
              <a:rPr lang="en-US" dirty="0" smtClean="0"/>
              <a:t>. </a:t>
            </a:r>
            <a:r>
              <a:rPr lang="ru-RU" dirty="0" smtClean="0"/>
              <a:t>То есть исключение</a:t>
            </a:r>
            <a:r>
              <a:rPr lang="en-US" dirty="0" smtClean="0"/>
              <a:t> </a:t>
            </a:r>
            <a:r>
              <a:rPr lang="ru-RU" dirty="0" smtClean="0"/>
              <a:t>возбуждаемое в методе </a:t>
            </a:r>
            <a:r>
              <a:rPr lang="en-US" dirty="0" smtClean="0"/>
              <a:t>Dispose()</a:t>
            </a:r>
            <a:r>
              <a:rPr lang="ru-RU" dirty="0" smtClean="0"/>
              <a:t> «затирает» исключение внутри блока </a:t>
            </a:r>
            <a:r>
              <a:rPr lang="en-US" smtClean="0"/>
              <a:t>using.</a:t>
            </a:r>
            <a:endParaRPr lang="en-US" dirty="0"/>
          </a:p>
        </p:txBody>
      </p:sp>
    </p:spTree>
    <p:extLst>
      <p:ext uri="{BB962C8B-B14F-4D97-AF65-F5344CB8AC3E}">
        <p14:creationId xmlns:p14="http://schemas.microsoft.com/office/powerpoint/2010/main" val="3932685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143000"/>
          </a:xfrm>
        </p:spPr>
        <p:txBody>
          <a:bodyPr>
            <a:normAutofit fontScale="90000"/>
          </a:bodyPr>
          <a:lstStyle/>
          <a:p>
            <a:r>
              <a:rPr lang="ru-RU" sz="3600" dirty="0" smtClean="0"/>
              <a:t>Блок </a:t>
            </a:r>
            <a:r>
              <a:rPr lang="en-US" sz="3600" dirty="0" smtClean="0"/>
              <a:t>using</a:t>
            </a:r>
            <a:r>
              <a:rPr lang="ru-RU" sz="3600" dirty="0" smtClean="0"/>
              <a:t>, инициализатор объекта и свойство генерирующее исключение</a:t>
            </a:r>
            <a:endParaRPr lang="en-US" sz="3600" dirty="0"/>
          </a:p>
        </p:txBody>
      </p:sp>
      <p:sp>
        <p:nvSpPr>
          <p:cNvPr id="3" name="Content Placeholder 2"/>
          <p:cNvSpPr>
            <a:spLocks noGrp="1"/>
          </p:cNvSpPr>
          <p:nvPr>
            <p:ph idx="1"/>
          </p:nvPr>
        </p:nvSpPr>
        <p:spPr>
          <a:xfrm>
            <a:off x="457200" y="1412776"/>
            <a:ext cx="8229600" cy="5184576"/>
          </a:xfrm>
          <a:solidFill>
            <a:schemeClr val="bg1"/>
          </a:solidFill>
        </p:spPr>
        <p:txBody>
          <a:bodyPr>
            <a:noAutofit/>
          </a:bodyPr>
          <a:lstStyle/>
          <a:p>
            <a:pPr marL="0" indent="0">
              <a:buNone/>
            </a:pPr>
            <a:r>
              <a:rPr lang="en-US" sz="10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Idisposable</a:t>
            </a:r>
            <a:r>
              <a:rPr lang="en-US" sz="1000" dirty="0" smtClean="0">
                <a:solidFill>
                  <a:srgbClr val="2B91AF"/>
                </a:solidFill>
                <a:highlight>
                  <a:srgbClr val="FFFFFF"/>
                </a:highlight>
                <a:latin typeface="Courier New" panose="02070309020205020404" pitchFamily="49" charset="0"/>
                <a:cs typeface="Courier New" panose="02070309020205020404" pitchFamily="49" charset="0"/>
              </a:rPr>
              <a:t> </a:t>
            </a:r>
            <a:r>
              <a:rPr lang="ru-RU"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private</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0000FF"/>
                </a:solidFill>
                <a:highlight>
                  <a:srgbClr val="FFFFFF"/>
                </a:highlight>
                <a:latin typeface="Courier New" panose="02070309020205020404" pitchFamily="49" charset="0"/>
                <a:cs typeface="Courier New" panose="02070309020205020404" pitchFamily="49" charset="0"/>
              </a:rPr>
              <a:t>int</a:t>
            </a:r>
            <a:r>
              <a:rPr lang="en-US" sz="1000" dirty="0">
                <a:solidFill>
                  <a:srgbClr val="000000"/>
                </a:solidFill>
                <a:highlight>
                  <a:srgbClr val="FFFFFF"/>
                </a:highlight>
                <a:latin typeface="Courier New" panose="02070309020205020404" pitchFamily="49" charset="0"/>
                <a:cs typeface="Courier New" panose="02070309020205020404" pitchFamily="49" charset="0"/>
              </a:rPr>
              <a:t> _</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x, _y;</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0000FF"/>
                </a:solidFill>
                <a:highlight>
                  <a:srgbClr val="FFFFFF"/>
                </a:highlight>
                <a:latin typeface="Courier New" panose="02070309020205020404" pitchFamily="49" charset="0"/>
                <a:cs typeface="Courier New" panose="02070309020205020404" pitchFamily="49" charset="0"/>
              </a:rPr>
              <a:t>int</a:t>
            </a:r>
            <a:r>
              <a:rPr lang="en-US" sz="1000" dirty="0">
                <a:solidFill>
                  <a:srgbClr val="000000"/>
                </a:solidFill>
                <a:highlight>
                  <a:srgbClr val="FFFFFF"/>
                </a:highlight>
                <a:latin typeface="Courier New" panose="02070309020205020404" pitchFamily="49" charset="0"/>
                <a:cs typeface="Courier New" panose="02070309020205020404" pitchFamily="49" charset="0"/>
              </a:rPr>
              <a:t> X</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get</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000" dirty="0">
                <a:solidFill>
                  <a:srgbClr val="000000"/>
                </a:solidFill>
                <a:highlight>
                  <a:srgbClr val="FFFFFF"/>
                </a:highlight>
                <a:latin typeface="Courier New" panose="02070309020205020404" pitchFamily="49" charset="0"/>
                <a:cs typeface="Courier New" panose="02070309020205020404" pitchFamily="49" charset="0"/>
              </a:rPr>
              <a:t> _x;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set </a:t>
            </a:r>
            <a:r>
              <a:rPr lang="ru-RU"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if</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000" dirty="0">
                <a:solidFill>
                  <a:srgbClr val="000000"/>
                </a:solidFill>
                <a:highlight>
                  <a:srgbClr val="FFFFFF"/>
                </a:highlight>
                <a:latin typeface="Courier New" panose="02070309020205020404" pitchFamily="49" charset="0"/>
                <a:cs typeface="Courier New" panose="02070309020205020404" pitchFamily="49" charset="0"/>
              </a:rPr>
              <a:t> &lt; 0</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throw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ArgumentOutOfRangeException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a:solidFill>
                  <a:srgbClr val="A31515"/>
                </a:solidFill>
                <a:highlight>
                  <a:srgbClr val="FFFFFF"/>
                </a:highlight>
                <a:latin typeface="Courier New" panose="02070309020205020404" pitchFamily="49" charset="0"/>
                <a:cs typeface="Courier New" panose="02070309020205020404" pitchFamily="49" charset="0"/>
              </a:rPr>
              <a:t>"X must be positive number or zero"</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2B91AF"/>
                </a:solidFill>
                <a:highlight>
                  <a:srgbClr val="FFFFFF"/>
                </a:highlight>
                <a:latin typeface="Courier New" panose="02070309020205020404" pitchFamily="49" charset="0"/>
                <a:cs typeface="Courier New" panose="02070309020205020404" pitchFamily="49" charset="0"/>
              </a:rPr>
              <a:t>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a:solidFill>
                  <a:srgbClr val="0000FF"/>
                </a:solidFill>
                <a:highlight>
                  <a:srgbClr val="FFFFFF"/>
                </a:highlight>
                <a:latin typeface="Courier New" panose="02070309020205020404" pitchFamily="49" charset="0"/>
                <a:cs typeface="Courier New" panose="02070309020205020404" pitchFamily="49" charset="0"/>
              </a:rPr>
              <a:t>null</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_x =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value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0000FF"/>
                </a:solidFill>
                <a:highlight>
                  <a:srgbClr val="FFFFFF"/>
                </a:highlight>
                <a:latin typeface="Courier New" panose="02070309020205020404" pitchFamily="49" charset="0"/>
                <a:cs typeface="Courier New" panose="02070309020205020404" pitchFamily="49" charset="0"/>
              </a:rPr>
              <a:t>int</a:t>
            </a:r>
            <a:r>
              <a:rPr lang="en-US" sz="1000" dirty="0">
                <a:solidFill>
                  <a:srgbClr val="000000"/>
                </a:solidFill>
                <a:highlight>
                  <a:srgbClr val="FFFFFF"/>
                </a:highlight>
                <a:latin typeface="Courier New" panose="02070309020205020404" pitchFamily="49" charset="0"/>
                <a:cs typeface="Courier New" panose="02070309020205020404" pitchFamily="49" charset="0"/>
              </a:rPr>
              <a:t> Y</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get</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000" dirty="0">
                <a:solidFill>
                  <a:srgbClr val="000000"/>
                </a:solidFill>
                <a:highlight>
                  <a:srgbClr val="FFFFFF"/>
                </a:highlight>
                <a:latin typeface="Courier New" panose="02070309020205020404" pitchFamily="49" charset="0"/>
                <a:cs typeface="Courier New" panose="02070309020205020404" pitchFamily="49" charset="0"/>
              </a:rPr>
              <a:t> _y;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set </a:t>
            </a:r>
            <a:r>
              <a:rPr lang="ru-RU"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ru-RU"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if</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000" dirty="0">
                <a:solidFill>
                  <a:srgbClr val="000000"/>
                </a:solidFill>
                <a:highlight>
                  <a:srgbClr val="FFFFFF"/>
                </a:highlight>
                <a:latin typeface="Courier New" panose="02070309020205020404" pitchFamily="49" charset="0"/>
                <a:cs typeface="Courier New" panose="02070309020205020404" pitchFamily="49" charset="0"/>
              </a:rPr>
              <a:t> &lt; 0</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000" dirty="0" smtClean="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throw</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ArgumentOutOfRangeException</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r>
              <a:rPr lang="en-US" sz="1000" dirty="0" smtClean="0">
                <a:solidFill>
                  <a:srgbClr val="A31515"/>
                </a:solidFill>
                <a:highlight>
                  <a:srgbClr val="FFFFFF"/>
                </a:highlight>
                <a:latin typeface="Courier New" panose="02070309020205020404" pitchFamily="49" charset="0"/>
                <a:cs typeface="Courier New" panose="02070309020205020404" pitchFamily="49" charset="0"/>
              </a:rPr>
              <a:t>"Y must be positive number or zero"</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2B91AF"/>
                </a:solidFill>
                <a:highlight>
                  <a:srgbClr val="FFFFFF"/>
                </a:highlight>
                <a:latin typeface="Courier New" panose="02070309020205020404" pitchFamily="49" charset="0"/>
                <a:cs typeface="Courier New" panose="02070309020205020404" pitchFamily="49" charset="0"/>
              </a:rPr>
              <a:t>Exception</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null</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_y =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value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000" dirty="0">
                <a:solidFill>
                  <a:srgbClr val="000000"/>
                </a:solidFill>
                <a:highlight>
                  <a:srgbClr val="FFFFFF"/>
                </a:highlight>
                <a:latin typeface="Courier New" panose="02070309020205020404" pitchFamily="49" charset="0"/>
                <a:cs typeface="Courier New" panose="02070309020205020404" pitchFamily="49" charset="0"/>
              </a:rPr>
              <a:t> Dispose()</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Console</a:t>
            </a:r>
            <a:r>
              <a:rPr lang="en-US" sz="1000" dirty="0" err="1" smtClean="0">
                <a:solidFill>
                  <a:srgbClr val="000000"/>
                </a:solidFill>
                <a:highlight>
                  <a:srgbClr val="FFFFFF"/>
                </a:highlight>
                <a:latin typeface="Courier New" panose="02070309020205020404" pitchFamily="49" charset="0"/>
                <a:cs typeface="Courier New" panose="02070309020205020404" pitchFamily="49" charset="0"/>
              </a:rPr>
              <a:t>.WriteLine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r>
              <a:rPr lang="en-US" sz="1000" dirty="0" smtClean="0">
                <a:solidFill>
                  <a:srgbClr val="A31515"/>
                </a:solidFill>
                <a:highlight>
                  <a:srgbClr val="FFFFFF"/>
                </a:highlight>
                <a:latin typeface="Courier New" panose="02070309020205020404" pitchFamily="49" charset="0"/>
                <a:cs typeface="Courier New" panose="02070309020205020404" pitchFamily="49" charset="0"/>
              </a:rPr>
              <a:t>“</a:t>
            </a:r>
            <a:r>
              <a:rPr lang="ru-RU" sz="1000" dirty="0" smtClean="0">
                <a:solidFill>
                  <a:srgbClr val="A31515"/>
                </a:solidFill>
                <a:highlight>
                  <a:srgbClr val="FFFFFF"/>
                </a:highlight>
                <a:latin typeface="Courier New" panose="02070309020205020404" pitchFamily="49" charset="0"/>
                <a:cs typeface="Courier New" panose="02070309020205020404" pitchFamily="49" charset="0"/>
              </a:rPr>
              <a:t>Привет от </a:t>
            </a:r>
            <a:r>
              <a:rPr lang="en-US" sz="1000" dirty="0" smtClean="0">
                <a:solidFill>
                  <a:srgbClr val="A31515"/>
                </a:solidFill>
                <a:highlight>
                  <a:srgbClr val="FFFFFF"/>
                </a:highlight>
                <a:latin typeface="Courier New" panose="02070309020205020404" pitchFamily="49" charset="0"/>
                <a:cs typeface="Courier New" panose="02070309020205020404" pitchFamily="49" charset="0"/>
              </a:rPr>
              <a:t>Dispose()</a:t>
            </a:r>
            <a:r>
              <a:rPr lang="ru-RU" sz="1000" dirty="0" smtClean="0">
                <a:solidFill>
                  <a:srgbClr val="A31515"/>
                </a:solidFill>
                <a:highlight>
                  <a:srgbClr val="FFFFFF"/>
                </a:highlight>
                <a:latin typeface="Courier New" panose="02070309020205020404" pitchFamily="49" charset="0"/>
                <a:cs typeface="Courier New" panose="02070309020205020404" pitchFamily="49" charset="0"/>
              </a:rPr>
              <a:t>!</a:t>
            </a:r>
            <a:r>
              <a:rPr lang="en-US" sz="1000" dirty="0" smtClean="0">
                <a:solidFill>
                  <a:srgbClr val="A31515"/>
                </a:solidFill>
                <a:highlight>
                  <a:srgbClr val="FFFFFF"/>
                </a:highlight>
                <a:latin typeface="Courier New" panose="02070309020205020404" pitchFamily="49" charset="0"/>
                <a:cs typeface="Courier New" panose="02070309020205020404" pitchFamily="49" charset="0"/>
              </a:rPr>
              <a:t>"</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endParaRPr lang="en-US" sz="1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169083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sz="3600" dirty="0"/>
              <a:t>Блок </a:t>
            </a:r>
            <a:r>
              <a:rPr lang="en-US" sz="3600" dirty="0"/>
              <a:t>using</a:t>
            </a:r>
            <a:r>
              <a:rPr lang="ru-RU" sz="3600" dirty="0"/>
              <a:t>, инициализатор объекта и свойство генерирующее исключение</a:t>
            </a:r>
            <a:endParaRPr lang="en-US" sz="3600" dirty="0"/>
          </a:p>
        </p:txBody>
      </p:sp>
      <p:sp>
        <p:nvSpPr>
          <p:cNvPr id="3" name="Content Placeholder 2"/>
          <p:cNvSpPr>
            <a:spLocks noGrp="1"/>
          </p:cNvSpPr>
          <p:nvPr>
            <p:ph idx="1"/>
          </p:nvPr>
        </p:nvSpPr>
        <p:spPr>
          <a:xfrm>
            <a:off x="433180" y="1628800"/>
            <a:ext cx="8229600" cy="1656184"/>
          </a:xfrm>
          <a:solidFill>
            <a:schemeClr val="bg1"/>
          </a:solidFill>
        </p:spPr>
        <p:txBody>
          <a:bodyPr>
            <a:noAutofit/>
          </a:bodyPr>
          <a:lstStyle/>
          <a:p>
            <a:pPr marL="0" indent="0">
              <a:buNone/>
            </a:pPr>
            <a:r>
              <a:rPr lang="en-US" sz="1200" dirty="0">
                <a:solidFill>
                  <a:srgbClr val="0000FF"/>
                </a:solidFill>
                <a:highlight>
                  <a:srgbClr val="FFFFFF"/>
                </a:highlight>
                <a:latin typeface="Courier New" panose="02070309020205020404" pitchFamily="49" charset="0"/>
                <a:cs typeface="Courier New" panose="02070309020205020404" pitchFamily="49" charset="0"/>
              </a:rPr>
              <a:t>static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200" dirty="0">
                <a:solidFill>
                  <a:srgbClr val="000000"/>
                </a:solidFill>
                <a:highlight>
                  <a:srgbClr val="FFFFFF"/>
                </a:highlight>
                <a:latin typeface="Courier New" panose="02070309020205020404" pitchFamily="49" charset="0"/>
                <a:cs typeface="Courier New" panose="02070309020205020404" pitchFamily="49" charset="0"/>
              </a:rPr>
              <a:t> Main()</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using</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p = </a:t>
            </a:r>
            <a:r>
              <a:rPr lang="en-US" sz="1200" dirty="0">
                <a:solidFill>
                  <a:srgbClr val="0000FF"/>
                </a:solidFill>
                <a:highlight>
                  <a:srgbClr val="FFFFFF"/>
                </a:highlight>
                <a:latin typeface="Courier New" panose="02070309020205020404" pitchFamily="49" charset="0"/>
                <a:cs typeface="Courier New" panose="02070309020205020404" pitchFamily="49" charset="0"/>
              </a:rPr>
              <a:t>new</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 -1, Y = 2})</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200" dirty="0" smtClean="0">
                <a:solidFill>
                  <a:srgbClr val="2B91AF"/>
                </a:solidFill>
                <a:highlight>
                  <a:srgbClr val="FFFFFF"/>
                </a:highlight>
                <a:latin typeface="Courier New" panose="02070309020205020404" pitchFamily="49" charset="0"/>
                <a:cs typeface="Courier New" panose="02070309020205020404" pitchFamily="49" charset="0"/>
              </a:rPr>
              <a:t>        </a:t>
            </a:r>
            <a:r>
              <a:rPr lang="en-US" sz="1200" dirty="0" err="1" smtClean="0">
                <a:solidFill>
                  <a:srgbClr val="2B91AF"/>
                </a:solidFill>
                <a:highlight>
                  <a:srgbClr val="FFFFFF"/>
                </a:highlight>
                <a:latin typeface="Courier New" panose="02070309020205020404" pitchFamily="49" charset="0"/>
                <a:cs typeface="Courier New" panose="02070309020205020404" pitchFamily="49" charset="0"/>
              </a:rPr>
              <a:t>Console</a:t>
            </a:r>
            <a:r>
              <a:rPr lang="en-US" sz="1200" dirty="0" err="1" smtClean="0">
                <a:solidFill>
                  <a:srgbClr val="000000"/>
                </a:solidFill>
                <a:highlight>
                  <a:srgbClr val="FFFFFF"/>
                </a:highlight>
                <a:latin typeface="Courier New" panose="02070309020205020404" pitchFamily="49" charset="0"/>
                <a:cs typeface="Courier New" panose="02070309020205020404" pitchFamily="49" charset="0"/>
              </a:rPr>
              <a:t>.WriteLine</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r>
              <a:rPr lang="en-US" sz="1200" dirty="0">
                <a:solidFill>
                  <a:srgbClr val="A31515"/>
                </a:solidFill>
                <a:highlight>
                  <a:srgbClr val="FFFFFF"/>
                </a:highlight>
                <a:latin typeface="Courier New" panose="02070309020205020404" pitchFamily="49" charset="0"/>
                <a:cs typeface="Courier New" panose="02070309020205020404" pitchFamily="49" charset="0"/>
              </a:rPr>
              <a:t>"</a:t>
            </a:r>
            <a:r>
              <a:rPr lang="ru-RU" sz="1200" dirty="0">
                <a:solidFill>
                  <a:srgbClr val="A31515"/>
                </a:solidFill>
                <a:highlight>
                  <a:srgbClr val="FFFFFF"/>
                </a:highlight>
                <a:latin typeface="Courier New" panose="02070309020205020404" pitchFamily="49" charset="0"/>
                <a:cs typeface="Courier New" panose="02070309020205020404" pitchFamily="49" charset="0"/>
              </a:rPr>
              <a:t>Внутри </a:t>
            </a:r>
            <a:r>
              <a:rPr lang="en-US" sz="1200" dirty="0">
                <a:solidFill>
                  <a:srgbClr val="A31515"/>
                </a:solidFill>
                <a:highlight>
                  <a:srgbClr val="FFFFFF"/>
                </a:highlight>
                <a:latin typeface="Courier New" panose="02070309020205020404" pitchFamily="49" charset="0"/>
                <a:cs typeface="Courier New" panose="02070309020205020404" pitchFamily="49" charset="0"/>
              </a:rPr>
              <a:t>using"</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p:txBody>
      </p:sp>
      <p:sp>
        <p:nvSpPr>
          <p:cNvPr id="4" name="TextBox 3"/>
          <p:cNvSpPr txBox="1"/>
          <p:nvPr/>
        </p:nvSpPr>
        <p:spPr>
          <a:xfrm>
            <a:off x="457200" y="3429000"/>
            <a:ext cx="8219256" cy="923330"/>
          </a:xfrm>
          <a:prstGeom prst="rect">
            <a:avLst/>
          </a:prstGeom>
          <a:noFill/>
        </p:spPr>
        <p:txBody>
          <a:bodyPr wrap="square" rtlCol="0">
            <a:spAutoFit/>
          </a:bodyPr>
          <a:lstStyle/>
          <a:p>
            <a:r>
              <a:rPr lang="ru-RU" dirty="0" smtClean="0"/>
              <a:t>Глядя на пример использования класса </a:t>
            </a:r>
            <a:r>
              <a:rPr lang="en-US" dirty="0" err="1" smtClean="0"/>
              <a:t>PositivePoint</a:t>
            </a:r>
            <a:r>
              <a:rPr lang="ru-RU" dirty="0" smtClean="0"/>
              <a:t> с прошлого слайда мы ожидаем увидеть строку</a:t>
            </a:r>
            <a:r>
              <a:rPr lang="en-US" dirty="0" smtClean="0"/>
              <a:t> </a:t>
            </a:r>
            <a:r>
              <a:rPr lang="ru-RU" dirty="0"/>
              <a:t>“Привет от </a:t>
            </a:r>
            <a:r>
              <a:rPr lang="en-US" dirty="0"/>
              <a:t>Dispose</a:t>
            </a:r>
            <a:r>
              <a:rPr lang="en-US" dirty="0" smtClean="0"/>
              <a:t>()!“</a:t>
            </a:r>
            <a:r>
              <a:rPr lang="ru-RU" dirty="0" smtClean="0"/>
              <a:t>.</a:t>
            </a:r>
            <a:r>
              <a:rPr lang="en-US" dirty="0" smtClean="0"/>
              <a:t> </a:t>
            </a:r>
            <a:r>
              <a:rPr lang="ru-RU" dirty="0" smtClean="0"/>
              <a:t>Однако мы её не увидим так как блок наш блок </a:t>
            </a:r>
            <a:r>
              <a:rPr lang="en-US" dirty="0" smtClean="0"/>
              <a:t>using </a:t>
            </a:r>
            <a:r>
              <a:rPr lang="ru-RU" dirty="0" smtClean="0"/>
              <a:t>превращается в следующий код:</a:t>
            </a:r>
            <a:endParaRPr lang="en-US" dirty="0"/>
          </a:p>
        </p:txBody>
      </p:sp>
      <p:sp>
        <p:nvSpPr>
          <p:cNvPr id="5" name="Content Placeholder 2"/>
          <p:cNvSpPr txBox="1">
            <a:spLocks/>
          </p:cNvSpPr>
          <p:nvPr/>
        </p:nvSpPr>
        <p:spPr>
          <a:xfrm>
            <a:off x="409391" y="4437112"/>
            <a:ext cx="8229600" cy="2088232"/>
          </a:xfrm>
          <a:prstGeom prst="rect">
            <a:avLst/>
          </a:prstGeom>
          <a:solidFill>
            <a:schemeClr val="bg1"/>
          </a:solid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p = </a:t>
            </a:r>
            <a:r>
              <a:rPr lang="en-US" sz="1200" dirty="0">
                <a:solidFill>
                  <a:srgbClr val="0000FF"/>
                </a:solidFill>
                <a:highlight>
                  <a:srgbClr val="FFFFFF"/>
                </a:highlight>
                <a:latin typeface="Courier New" panose="02070309020205020404" pitchFamily="49" charset="0"/>
                <a:cs typeface="Courier New" panose="02070309020205020404" pitchFamily="49" charset="0"/>
              </a:rPr>
              <a:t>new</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 -1, Y = 2};</a:t>
            </a:r>
          </a:p>
          <a:p>
            <a:pPr marL="0" indent="0">
              <a:buNone/>
            </a:pPr>
            <a:r>
              <a:rPr lang="en-US" sz="1200" dirty="0">
                <a:solidFill>
                  <a:srgbClr val="0000FF"/>
                </a:solidFill>
                <a:highlight>
                  <a:srgbClr val="FFFFFF"/>
                </a:highlight>
                <a:latin typeface="Courier New" panose="02070309020205020404" pitchFamily="49" charset="0"/>
                <a:cs typeface="Courier New" panose="02070309020205020404" pitchFamily="49" charset="0"/>
              </a:rPr>
              <a:t>try</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2B91AF"/>
                </a:solidFill>
                <a:highlight>
                  <a:srgbClr val="FFFFFF"/>
                </a:highlight>
                <a:latin typeface="Courier New" panose="02070309020205020404" pitchFamily="49" charset="0"/>
                <a:cs typeface="Courier New" panose="02070309020205020404" pitchFamily="49" charset="0"/>
              </a:rPr>
              <a:t>Console</a:t>
            </a:r>
            <a:r>
              <a:rPr lang="en-US" sz="1200" dirty="0" err="1">
                <a:solidFill>
                  <a:srgbClr val="000000"/>
                </a:solidFill>
                <a:highlight>
                  <a:srgbClr val="FFFFFF"/>
                </a:highlight>
                <a:latin typeface="Courier New" panose="02070309020205020404" pitchFamily="49" charset="0"/>
                <a:cs typeface="Courier New" panose="02070309020205020404" pitchFamily="49" charset="0"/>
              </a:rPr>
              <a:t>.WriteLine</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r>
              <a:rPr lang="en-US" sz="1200" dirty="0">
                <a:solidFill>
                  <a:srgbClr val="A31515"/>
                </a:solidFill>
                <a:highlight>
                  <a:srgbClr val="FFFFFF"/>
                </a:highlight>
                <a:latin typeface="Courier New" panose="02070309020205020404" pitchFamily="49" charset="0"/>
                <a:cs typeface="Courier New" panose="02070309020205020404" pitchFamily="49" charset="0"/>
              </a:rPr>
              <a:t>"</a:t>
            </a:r>
            <a:r>
              <a:rPr lang="ru-RU" sz="1200" dirty="0">
                <a:solidFill>
                  <a:srgbClr val="A31515"/>
                </a:solidFill>
                <a:highlight>
                  <a:srgbClr val="FFFFFF"/>
                </a:highlight>
                <a:latin typeface="Courier New" panose="02070309020205020404" pitchFamily="49" charset="0"/>
                <a:cs typeface="Courier New" panose="02070309020205020404" pitchFamily="49" charset="0"/>
              </a:rPr>
              <a:t>Внутри </a:t>
            </a:r>
            <a:r>
              <a:rPr lang="en-US" sz="1200" dirty="0">
                <a:solidFill>
                  <a:srgbClr val="A31515"/>
                </a:solidFill>
                <a:highlight>
                  <a:srgbClr val="FFFFFF"/>
                </a:highlight>
                <a:latin typeface="Courier New" panose="02070309020205020404" pitchFamily="49" charset="0"/>
                <a:cs typeface="Courier New" panose="02070309020205020404" pitchFamily="49" charset="0"/>
              </a:rPr>
              <a:t>using"</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200" dirty="0">
                <a:solidFill>
                  <a:srgbClr val="0000FF"/>
                </a:solidFill>
                <a:highlight>
                  <a:srgbClr val="FFFFFF"/>
                </a:highlight>
                <a:latin typeface="Courier New" panose="02070309020205020404" pitchFamily="49" charset="0"/>
                <a:cs typeface="Courier New" panose="02070309020205020404" pitchFamily="49" charset="0"/>
              </a:rPr>
              <a:t>finally</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cs typeface="Courier New" panose="02070309020205020404" pitchFamily="49" charset="0"/>
              </a:rPr>
              <a:t>p.Dispose</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543789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ru-RU" sz="3600" dirty="0" smtClean="0"/>
              <a:t>Необработанные исключения приложения</a:t>
            </a:r>
            <a:endParaRPr lang="en-US" sz="3600" dirty="0"/>
          </a:p>
        </p:txBody>
      </p:sp>
      <p:sp>
        <p:nvSpPr>
          <p:cNvPr id="3" name="Content Placeholder 2"/>
          <p:cNvSpPr>
            <a:spLocks noGrp="1"/>
          </p:cNvSpPr>
          <p:nvPr>
            <p:ph idx="1"/>
          </p:nvPr>
        </p:nvSpPr>
        <p:spPr>
          <a:xfrm>
            <a:off x="457200" y="1412776"/>
            <a:ext cx="8229600" cy="1656183"/>
          </a:xfrm>
        </p:spPr>
        <p:txBody>
          <a:bodyPr>
            <a:normAutofit/>
          </a:bodyPr>
          <a:lstStyle/>
          <a:p>
            <a:pPr marL="0" indent="0">
              <a:buNone/>
            </a:pPr>
            <a:r>
              <a:rPr lang="ru-RU" sz="2000" dirty="0" smtClean="0"/>
              <a:t>У класса </a:t>
            </a:r>
            <a:r>
              <a:rPr lang="en-US" sz="2000" dirty="0" err="1" smtClean="0"/>
              <a:t>System.AppDomain</a:t>
            </a:r>
            <a:r>
              <a:rPr lang="en-US" sz="2000" dirty="0" smtClean="0"/>
              <a:t> </a:t>
            </a:r>
            <a:r>
              <a:rPr lang="ru-RU" sz="2000" dirty="0" smtClean="0"/>
              <a:t>есть событие </a:t>
            </a:r>
            <a:r>
              <a:rPr lang="en-US" sz="2000" dirty="0" err="1"/>
              <a:t>UnhandledException</a:t>
            </a:r>
            <a:r>
              <a:rPr lang="en-US" sz="2000" dirty="0"/>
              <a:t> </a:t>
            </a:r>
            <a:r>
              <a:rPr lang="ru-RU" sz="2000" dirty="0" smtClean="0"/>
              <a:t>которое генерируется </a:t>
            </a:r>
            <a:r>
              <a:rPr lang="ru-RU" sz="2000" dirty="0"/>
              <a:t>при наличии необработанного исключения в приложении (точнее в домене приложения</a:t>
            </a:r>
            <a:r>
              <a:rPr lang="ru-RU" sz="2000" dirty="0" smtClean="0"/>
              <a:t>).</a:t>
            </a:r>
            <a:r>
              <a:rPr lang="ru-RU" sz="2000" dirty="0" smtClean="0"/>
              <a:t> Подписываться </a:t>
            </a:r>
            <a:r>
              <a:rPr lang="ru-RU" sz="2000" dirty="0" smtClean="0"/>
              <a:t>на это событие </a:t>
            </a:r>
            <a:r>
              <a:rPr lang="ru-RU" sz="2000" dirty="0" smtClean="0"/>
              <a:t>следует</a:t>
            </a:r>
            <a:r>
              <a:rPr lang="en-US" sz="2000" dirty="0"/>
              <a:t> </a:t>
            </a:r>
            <a:r>
              <a:rPr lang="ru-RU" sz="2000" dirty="0" smtClean="0"/>
              <a:t>при запуске программы. Это событие НЕ ДАЕТ возможность обработать исключение, но ДАЕТ возможность записать информацию о нем.</a:t>
            </a:r>
            <a:endParaRPr lang="en-US" sz="2000" dirty="0"/>
          </a:p>
        </p:txBody>
      </p:sp>
      <p:sp>
        <p:nvSpPr>
          <p:cNvPr id="5" name="TextBox 4"/>
          <p:cNvSpPr txBox="1"/>
          <p:nvPr/>
        </p:nvSpPr>
        <p:spPr>
          <a:xfrm>
            <a:off x="467544" y="3645024"/>
            <a:ext cx="8136904" cy="2308324"/>
          </a:xfrm>
          <a:prstGeom prst="rect">
            <a:avLst/>
          </a:prstGeom>
          <a:solidFill>
            <a:schemeClr val="bg1"/>
          </a:solidFill>
        </p:spPr>
        <p:txBody>
          <a:bodyPr wrap="square" rtlCol="0">
            <a:spAutoFit/>
          </a:bodyPr>
          <a:lstStyle/>
          <a:p>
            <a:r>
              <a:rPr lang="en-US" sz="1200" dirty="0">
                <a:solidFill>
                  <a:srgbClr val="0000FF"/>
                </a:solidFill>
                <a:latin typeface="Courier New" panose="02070309020205020404" pitchFamily="49" charset="0"/>
                <a:cs typeface="Courier New" panose="02070309020205020404" pitchFamily="49" charset="0"/>
              </a:rPr>
              <a:t>static</a:t>
            </a:r>
            <a:r>
              <a:rPr lang="en-US" sz="1200" dirty="0">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void</a:t>
            </a:r>
            <a:r>
              <a:rPr lang="en-US" sz="1200" dirty="0">
                <a:solidFill>
                  <a:srgbClr val="000000"/>
                </a:solidFill>
                <a:latin typeface="Courier New" panose="02070309020205020404" pitchFamily="49" charset="0"/>
                <a:cs typeface="Courier New" panose="02070309020205020404" pitchFamily="49" charset="0"/>
              </a:rPr>
              <a:t> Main(</a:t>
            </a:r>
            <a:r>
              <a:rPr lang="en-US" sz="1200" dirty="0">
                <a:solidFill>
                  <a:srgbClr val="0000FF"/>
                </a:solidFill>
                <a:latin typeface="Courier New" panose="02070309020205020404" pitchFamily="49" charset="0"/>
                <a:cs typeface="Courier New" panose="02070309020205020404" pitchFamily="49" charset="0"/>
              </a:rPr>
              <a:t>string</a:t>
            </a:r>
            <a:r>
              <a:rPr lang="en-US" sz="1200" dirty="0">
                <a:solidFill>
                  <a:srgbClr val="000000"/>
                </a:solidFill>
                <a:latin typeface="Courier New" panose="02070309020205020404" pitchFamily="49" charset="0"/>
                <a:cs typeface="Courier New" panose="02070309020205020404" pitchFamily="49" charset="0"/>
              </a:rPr>
              <a:t>[] args</a:t>
            </a:r>
            <a:r>
              <a:rPr lang="en-US" sz="1200" dirty="0" smtClean="0">
                <a:solidFill>
                  <a:srgbClr val="000000"/>
                </a:solidFill>
                <a:latin typeface="Courier New" panose="02070309020205020404" pitchFamily="49" charset="0"/>
                <a:cs typeface="Courier New" panose="02070309020205020404" pitchFamily="49" charset="0"/>
              </a:rPr>
              <a:t>)</a:t>
            </a:r>
            <a:endParaRPr lang="ru-RU" sz="1200" dirty="0" smtClean="0">
              <a:solidFill>
                <a:srgbClr val="000000"/>
              </a:solidFill>
              <a:latin typeface="Courier New" panose="02070309020205020404" pitchFamily="49" charset="0"/>
              <a:cs typeface="Courier New" panose="02070309020205020404" pitchFamily="49" charset="0"/>
            </a:endParaRPr>
          </a:p>
          <a:p>
            <a:r>
              <a:rPr lang="en-US" sz="1200" dirty="0" smtClean="0">
                <a:solidFill>
                  <a:srgbClr val="000000"/>
                </a:solidFill>
                <a:latin typeface="Courier New" panose="02070309020205020404" pitchFamily="49" charset="0"/>
                <a:cs typeface="Courier New" panose="02070309020205020404" pitchFamily="49" charset="0"/>
              </a:rPr>
              <a:t>{</a:t>
            </a:r>
            <a:endParaRPr lang="ru-RU" sz="1200" dirty="0" smtClean="0">
              <a:solidFill>
                <a:srgbClr val="000000"/>
              </a:solidFill>
              <a:latin typeface="Courier New" panose="02070309020205020404" pitchFamily="49" charset="0"/>
              <a:cs typeface="Courier New" panose="02070309020205020404" pitchFamily="49" charset="0"/>
            </a:endParaRPr>
          </a:p>
          <a:p>
            <a:r>
              <a:rPr lang="ru-RU" sz="1200" dirty="0" smtClean="0">
                <a:solidFill>
                  <a:srgbClr val="2B91AF"/>
                </a:solidFill>
                <a:latin typeface="Courier New" panose="02070309020205020404" pitchFamily="49" charset="0"/>
                <a:cs typeface="Courier New" panose="02070309020205020404" pitchFamily="49" charset="0"/>
              </a:rPr>
              <a:t>    </a:t>
            </a:r>
            <a:r>
              <a:rPr lang="en-US" sz="1200" dirty="0" smtClean="0">
                <a:solidFill>
                  <a:srgbClr val="2B91AF"/>
                </a:solidFill>
                <a:latin typeface="Courier New" panose="02070309020205020404" pitchFamily="49" charset="0"/>
                <a:cs typeface="Courier New" panose="02070309020205020404" pitchFamily="49" charset="0"/>
              </a:rPr>
              <a:t>AppDomain</a:t>
            </a:r>
            <a:r>
              <a:rPr lang="en-US" sz="1200" dirty="0" smtClean="0">
                <a:solidFill>
                  <a:srgbClr val="000000"/>
                </a:solidFill>
                <a:latin typeface="Courier New" panose="02070309020205020404" pitchFamily="49" charset="0"/>
                <a:cs typeface="Courier New" panose="02070309020205020404" pitchFamily="49" charset="0"/>
              </a:rPr>
              <a:t>.CurrentDomain.UnhandledException</a:t>
            </a:r>
            <a:r>
              <a:rPr lang="en-US" sz="1200" dirty="0">
                <a:solidFill>
                  <a:srgbClr val="000000"/>
                </a:solidFill>
                <a:latin typeface="Courier New" panose="02070309020205020404" pitchFamily="49" charset="0"/>
                <a:cs typeface="Courier New" panose="02070309020205020404" pitchFamily="49" charset="0"/>
              </a:rPr>
              <a:t> += OnUnhandledException</a:t>
            </a:r>
            <a:r>
              <a:rPr lang="en-US" sz="1200" dirty="0" smtClean="0">
                <a:solidFill>
                  <a:srgbClr val="000000"/>
                </a:solidFill>
                <a:latin typeface="Courier New" panose="02070309020205020404" pitchFamily="49" charset="0"/>
                <a:cs typeface="Courier New" panose="02070309020205020404" pitchFamily="49" charset="0"/>
              </a:rPr>
              <a:t>;</a:t>
            </a:r>
            <a:endParaRPr lang="ru-RU" sz="1200" dirty="0" smtClean="0">
              <a:solidFill>
                <a:srgbClr val="000000"/>
              </a:solidFill>
              <a:latin typeface="Courier New" panose="02070309020205020404" pitchFamily="49" charset="0"/>
              <a:cs typeface="Courier New" panose="02070309020205020404" pitchFamily="49" charset="0"/>
            </a:endParaRPr>
          </a:p>
          <a:p>
            <a:r>
              <a:rPr lang="ru-RU" sz="1200" dirty="0" smtClean="0">
                <a:solidFill>
                  <a:srgbClr val="008000"/>
                </a:solidFill>
                <a:latin typeface="Courier New" panose="02070309020205020404" pitchFamily="49" charset="0"/>
                <a:cs typeface="Courier New" panose="02070309020205020404" pitchFamily="49" charset="0"/>
              </a:rPr>
              <a:t>   </a:t>
            </a:r>
            <a:r>
              <a:rPr lang="en-US" sz="1200" dirty="0" smtClean="0">
                <a:solidFill>
                  <a:srgbClr val="008000"/>
                </a:solidFill>
                <a:latin typeface="Courier New" panose="02070309020205020404" pitchFamily="49" charset="0"/>
                <a:cs typeface="Courier New" panose="02070309020205020404" pitchFamily="49" charset="0"/>
              </a:rPr>
              <a:t> //</a:t>
            </a:r>
            <a:r>
              <a:rPr lang="en-US" sz="1200" dirty="0">
                <a:solidFill>
                  <a:srgbClr val="008000"/>
                </a:solidFill>
                <a:latin typeface="Courier New" panose="02070309020205020404" pitchFamily="49" charset="0"/>
                <a:cs typeface="Courier New" panose="02070309020205020404" pitchFamily="49" charset="0"/>
              </a:rPr>
              <a:t> </a:t>
            </a:r>
            <a:r>
              <a:rPr lang="ru-RU" sz="1200" dirty="0" smtClean="0">
                <a:solidFill>
                  <a:srgbClr val="008000"/>
                </a:solidFill>
                <a:latin typeface="Courier New" panose="02070309020205020404" pitchFamily="49" charset="0"/>
                <a:cs typeface="Courier New" panose="02070309020205020404" pitchFamily="49" charset="0"/>
              </a:rPr>
              <a:t>Основной код приложения</a:t>
            </a:r>
            <a:endParaRPr lang="ru-RU" sz="1200" dirty="0" smtClean="0">
              <a:solidFill>
                <a:srgbClr val="000000"/>
              </a:solidFill>
              <a:latin typeface="Courier New" panose="02070309020205020404" pitchFamily="49" charset="0"/>
              <a:cs typeface="Courier New" panose="02070309020205020404" pitchFamily="49" charset="0"/>
            </a:endParaRPr>
          </a:p>
          <a:p>
            <a:r>
              <a:rPr lang="en-US" sz="1200" dirty="0" smtClean="0">
                <a:solidFill>
                  <a:srgbClr val="000000"/>
                </a:solidFill>
                <a:latin typeface="Courier New" panose="02070309020205020404" pitchFamily="49" charset="0"/>
                <a:cs typeface="Courier New" panose="02070309020205020404" pitchFamily="49" charset="0"/>
              </a:rPr>
              <a:t>}</a:t>
            </a:r>
            <a:endParaRPr lang="ru-RU" sz="1200" dirty="0" smtClean="0">
              <a:solidFill>
                <a:srgbClr val="000000"/>
              </a:solidFill>
              <a:latin typeface="Courier New" panose="02070309020205020404" pitchFamily="49" charset="0"/>
              <a:cs typeface="Courier New" panose="02070309020205020404" pitchFamily="49" charset="0"/>
            </a:endParaRPr>
          </a:p>
          <a:p>
            <a:endParaRPr lang="ru-RU" sz="1200" dirty="0">
              <a:solidFill>
                <a:srgbClr val="000000"/>
              </a:solidFill>
              <a:latin typeface="Courier New" panose="02070309020205020404" pitchFamily="49" charset="0"/>
              <a:cs typeface="Courier New" panose="02070309020205020404" pitchFamily="49" charset="0"/>
            </a:endParaRPr>
          </a:p>
          <a:p>
            <a:r>
              <a:rPr lang="en-US" sz="1200" dirty="0" smtClean="0">
                <a:solidFill>
                  <a:srgbClr val="0000FF"/>
                </a:solidFill>
                <a:latin typeface="Courier New" panose="02070309020205020404" pitchFamily="49" charset="0"/>
                <a:cs typeface="Courier New" panose="02070309020205020404" pitchFamily="49" charset="0"/>
              </a:rPr>
              <a:t>private</a:t>
            </a:r>
            <a:r>
              <a:rPr lang="en-US" sz="1200" dirty="0">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static</a:t>
            </a:r>
            <a:r>
              <a:rPr lang="en-US" sz="1200" dirty="0">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void</a:t>
            </a:r>
            <a:r>
              <a:rPr lang="en-US" sz="1200" dirty="0">
                <a:solidFill>
                  <a:srgbClr val="000000"/>
                </a:solidFill>
                <a:latin typeface="Courier New" panose="02070309020205020404" pitchFamily="49" charset="0"/>
                <a:cs typeface="Courier New" panose="02070309020205020404" pitchFamily="49" charset="0"/>
              </a:rPr>
              <a:t> OnUnhandledException(</a:t>
            </a:r>
            <a:r>
              <a:rPr lang="en-US" sz="1200" dirty="0">
                <a:solidFill>
                  <a:srgbClr val="0000FF"/>
                </a:solidFill>
                <a:latin typeface="Courier New" panose="02070309020205020404" pitchFamily="49" charset="0"/>
                <a:cs typeface="Courier New" panose="02070309020205020404" pitchFamily="49" charset="0"/>
              </a:rPr>
              <a:t>object</a:t>
            </a:r>
            <a:r>
              <a:rPr lang="en-US" sz="1200" dirty="0">
                <a:solidFill>
                  <a:srgbClr val="000000"/>
                </a:solidFill>
                <a:latin typeface="Courier New" panose="02070309020205020404" pitchFamily="49" charset="0"/>
                <a:cs typeface="Courier New" panose="02070309020205020404" pitchFamily="49" charset="0"/>
              </a:rPr>
              <a:t> sender,</a:t>
            </a:r>
            <a:r>
              <a:rPr lang="en-US" sz="1200" dirty="0">
                <a:latin typeface="Courier New" panose="02070309020205020404" pitchFamily="49" charset="0"/>
                <a:cs typeface="Courier New" panose="02070309020205020404" pitchFamily="49" charset="0"/>
              </a:rPr>
              <a:t> </a:t>
            </a:r>
            <a:r>
              <a:rPr lang="en-US" sz="1200" dirty="0">
                <a:solidFill>
                  <a:srgbClr val="2B91AF"/>
                </a:solidFill>
                <a:latin typeface="Courier New" panose="02070309020205020404" pitchFamily="49" charset="0"/>
                <a:cs typeface="Courier New" panose="02070309020205020404" pitchFamily="49" charset="0"/>
              </a:rPr>
              <a:t>UnhandledExceptionEventArgs</a:t>
            </a:r>
            <a:r>
              <a:rPr lang="en-US" sz="1200" dirty="0">
                <a:solidFill>
                  <a:srgbClr val="000000"/>
                </a:solidFill>
                <a:latin typeface="Courier New" panose="02070309020205020404" pitchFamily="49" charset="0"/>
                <a:cs typeface="Courier New" panose="02070309020205020404" pitchFamily="49" charset="0"/>
              </a:rPr>
              <a:t> e</a:t>
            </a:r>
            <a:r>
              <a:rPr lang="en-US" sz="1200" dirty="0" smtClean="0">
                <a:solidFill>
                  <a:srgbClr val="000000"/>
                </a:solidFill>
                <a:latin typeface="Courier New" panose="02070309020205020404" pitchFamily="49" charset="0"/>
                <a:cs typeface="Courier New" panose="02070309020205020404" pitchFamily="49" charset="0"/>
              </a:rPr>
              <a:t>)</a:t>
            </a:r>
            <a:endParaRPr lang="ru-RU" sz="1200" dirty="0" smtClean="0">
              <a:solidFill>
                <a:srgbClr val="000000"/>
              </a:solidFill>
              <a:latin typeface="Courier New" panose="02070309020205020404" pitchFamily="49" charset="0"/>
              <a:cs typeface="Courier New" panose="02070309020205020404" pitchFamily="49" charset="0"/>
            </a:endParaRPr>
          </a:p>
          <a:p>
            <a:r>
              <a:rPr lang="en-US" sz="1200" dirty="0" smtClean="0">
                <a:solidFill>
                  <a:srgbClr val="000000"/>
                </a:solidFill>
                <a:latin typeface="Courier New" panose="02070309020205020404" pitchFamily="49" charset="0"/>
                <a:cs typeface="Courier New" panose="02070309020205020404" pitchFamily="49" charset="0"/>
              </a:rPr>
              <a:t>{</a:t>
            </a:r>
            <a:endParaRPr lang="ru-RU" sz="1200" dirty="0" smtClean="0">
              <a:solidFill>
                <a:srgbClr val="000000"/>
              </a:solidFill>
              <a:latin typeface="Courier New" panose="02070309020205020404" pitchFamily="49" charset="0"/>
              <a:cs typeface="Courier New" panose="02070309020205020404" pitchFamily="49" charset="0"/>
            </a:endParaRPr>
          </a:p>
          <a:p>
            <a:r>
              <a:rPr lang="ru-RU" sz="1200" dirty="0">
                <a:solidFill>
                  <a:srgbClr val="000000"/>
                </a:solidFill>
                <a:latin typeface="Courier New" panose="02070309020205020404" pitchFamily="49" charset="0"/>
                <a:cs typeface="Courier New" panose="02070309020205020404" pitchFamily="49" charset="0"/>
              </a:rPr>
              <a:t> </a:t>
            </a:r>
            <a:r>
              <a:rPr lang="ru-RU" sz="1200" dirty="0" smtClean="0">
                <a:solidFill>
                  <a:srgbClr val="000000"/>
                </a:solidFill>
                <a:latin typeface="Courier New" panose="02070309020205020404" pitchFamily="49" charset="0"/>
                <a:cs typeface="Courier New" panose="02070309020205020404" pitchFamily="49" charset="0"/>
              </a:rPr>
              <a:t>   </a:t>
            </a:r>
            <a:r>
              <a:rPr lang="en-US" sz="1200" dirty="0" smtClean="0">
                <a:solidFill>
                  <a:srgbClr val="2B91AF"/>
                </a:solidFill>
                <a:latin typeface="Courier New" panose="02070309020205020404" pitchFamily="49" charset="0"/>
                <a:cs typeface="Courier New" panose="02070309020205020404" pitchFamily="49" charset="0"/>
              </a:rPr>
              <a:t>Exception</a:t>
            </a:r>
            <a:r>
              <a:rPr lang="en-US" sz="1200" dirty="0">
                <a:solidFill>
                  <a:srgbClr val="000000"/>
                </a:solidFill>
                <a:latin typeface="Courier New" panose="02070309020205020404" pitchFamily="49" charset="0"/>
                <a:cs typeface="Courier New" panose="02070309020205020404" pitchFamily="49" charset="0"/>
              </a:rPr>
              <a:t> ex = e.ExceptionObject </a:t>
            </a:r>
            <a:r>
              <a:rPr lang="en-US" sz="1200" dirty="0">
                <a:solidFill>
                  <a:srgbClr val="0000FF"/>
                </a:solidFill>
                <a:latin typeface="Courier New" panose="02070309020205020404" pitchFamily="49" charset="0"/>
                <a:cs typeface="Courier New" panose="02070309020205020404" pitchFamily="49" charset="0"/>
              </a:rPr>
              <a:t>as</a:t>
            </a:r>
            <a:r>
              <a:rPr lang="en-US" sz="1200" dirty="0">
                <a:latin typeface="Courier New" panose="02070309020205020404" pitchFamily="49" charset="0"/>
                <a:cs typeface="Courier New" panose="02070309020205020404" pitchFamily="49" charset="0"/>
              </a:rPr>
              <a:t> </a:t>
            </a:r>
            <a:r>
              <a:rPr lang="en-US" sz="1200" dirty="0" smtClean="0">
                <a:solidFill>
                  <a:srgbClr val="2B91AF"/>
                </a:solidFill>
                <a:latin typeface="Courier New" panose="02070309020205020404" pitchFamily="49" charset="0"/>
                <a:cs typeface="Courier New" panose="02070309020205020404" pitchFamily="49" charset="0"/>
              </a:rPr>
              <a:t>Exception</a:t>
            </a:r>
            <a:r>
              <a:rPr lang="en-US" sz="1200" dirty="0" smtClean="0">
                <a:solidFill>
                  <a:srgbClr val="000000"/>
                </a:solidFill>
                <a:latin typeface="Courier New" panose="02070309020205020404" pitchFamily="49" charset="0"/>
                <a:cs typeface="Courier New" panose="02070309020205020404" pitchFamily="49" charset="0"/>
              </a:rPr>
              <a:t>;</a:t>
            </a:r>
            <a:endParaRPr lang="ru-RU" sz="1200" dirty="0" smtClean="0">
              <a:solidFill>
                <a:srgbClr val="000000"/>
              </a:solidFill>
              <a:latin typeface="Courier New" panose="02070309020205020404" pitchFamily="49" charset="0"/>
              <a:cs typeface="Courier New" panose="02070309020205020404" pitchFamily="49" charset="0"/>
            </a:endParaRPr>
          </a:p>
          <a:p>
            <a:r>
              <a:rPr lang="ru-RU" sz="1200" dirty="0">
                <a:solidFill>
                  <a:srgbClr val="000000"/>
                </a:solidFill>
                <a:latin typeface="Courier New" panose="02070309020205020404" pitchFamily="49" charset="0"/>
                <a:cs typeface="Courier New" panose="02070309020205020404" pitchFamily="49" charset="0"/>
              </a:rPr>
              <a:t> </a:t>
            </a:r>
            <a:r>
              <a:rPr lang="ru-RU" sz="1200" dirty="0" smtClean="0">
                <a:solidFill>
                  <a:srgbClr val="000000"/>
                </a:solidFill>
                <a:latin typeface="Courier New" panose="02070309020205020404" pitchFamily="49" charset="0"/>
                <a:cs typeface="Courier New" panose="02070309020205020404" pitchFamily="49" charset="0"/>
              </a:rPr>
              <a:t>   </a:t>
            </a:r>
            <a:r>
              <a:rPr lang="en-US" sz="1200" dirty="0" smtClean="0">
                <a:solidFill>
                  <a:srgbClr val="0000FF"/>
                </a:solidFill>
                <a:latin typeface="Courier New" panose="02070309020205020404" pitchFamily="49" charset="0"/>
                <a:cs typeface="Courier New" panose="02070309020205020404" pitchFamily="49" charset="0"/>
              </a:rPr>
              <a:t>if</a:t>
            </a:r>
            <a:r>
              <a:rPr lang="en-US" sz="1200" dirty="0">
                <a:solidFill>
                  <a:srgbClr val="000000"/>
                </a:solidFill>
                <a:latin typeface="Courier New" panose="02070309020205020404" pitchFamily="49" charset="0"/>
                <a:cs typeface="Courier New" panose="02070309020205020404" pitchFamily="49" charset="0"/>
              </a:rPr>
              <a:t> (ex == </a:t>
            </a:r>
            <a:r>
              <a:rPr lang="en-US" sz="1200" dirty="0">
                <a:solidFill>
                  <a:srgbClr val="0000FF"/>
                </a:solidFill>
                <a:latin typeface="Courier New" panose="02070309020205020404" pitchFamily="49" charset="0"/>
                <a:cs typeface="Courier New" panose="02070309020205020404" pitchFamily="49" charset="0"/>
              </a:rPr>
              <a:t>null</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return</a:t>
            </a:r>
            <a:r>
              <a:rPr lang="en-US" sz="1200" dirty="0" smtClean="0">
                <a:solidFill>
                  <a:srgbClr val="000000"/>
                </a:solidFill>
                <a:latin typeface="Courier New" panose="02070309020205020404" pitchFamily="49" charset="0"/>
                <a:cs typeface="Courier New" panose="02070309020205020404" pitchFamily="49" charset="0"/>
              </a:rPr>
              <a:t>;</a:t>
            </a:r>
            <a:endParaRPr lang="ru-RU" sz="1200" dirty="0" smtClean="0">
              <a:solidFill>
                <a:srgbClr val="000000"/>
              </a:solidFill>
              <a:latin typeface="Courier New" panose="02070309020205020404" pitchFamily="49" charset="0"/>
              <a:cs typeface="Courier New" panose="02070309020205020404" pitchFamily="49" charset="0"/>
            </a:endParaRPr>
          </a:p>
          <a:p>
            <a:r>
              <a:rPr lang="ru-RU" sz="1200" dirty="0">
                <a:solidFill>
                  <a:srgbClr val="000000"/>
                </a:solidFill>
                <a:latin typeface="Courier New" panose="02070309020205020404" pitchFamily="49" charset="0"/>
                <a:cs typeface="Courier New" panose="02070309020205020404" pitchFamily="49" charset="0"/>
              </a:rPr>
              <a:t> </a:t>
            </a:r>
            <a:r>
              <a:rPr lang="ru-RU" sz="1200" dirty="0" smtClean="0">
                <a:solidFill>
                  <a:srgbClr val="000000"/>
                </a:solidFill>
                <a:latin typeface="Courier New" panose="02070309020205020404" pitchFamily="49" charset="0"/>
                <a:cs typeface="Courier New" panose="02070309020205020404" pitchFamily="49" charset="0"/>
              </a:rPr>
              <a:t>   </a:t>
            </a:r>
            <a:r>
              <a:rPr lang="en-US" sz="1200" dirty="0" smtClean="0">
                <a:solidFill>
                  <a:srgbClr val="008000"/>
                </a:solidFill>
                <a:latin typeface="Courier New" panose="02070309020205020404" pitchFamily="49" charset="0"/>
                <a:cs typeface="Courier New" panose="02070309020205020404" pitchFamily="49" charset="0"/>
              </a:rPr>
              <a:t>//</a:t>
            </a:r>
            <a:r>
              <a:rPr lang="en-US" sz="1200" dirty="0">
                <a:solidFill>
                  <a:srgbClr val="008000"/>
                </a:solidFill>
                <a:latin typeface="Courier New" panose="02070309020205020404" pitchFamily="49" charset="0"/>
                <a:cs typeface="Courier New" panose="02070309020205020404" pitchFamily="49" charset="0"/>
              </a:rPr>
              <a:t> </a:t>
            </a:r>
            <a:r>
              <a:rPr lang="ru-RU" sz="1200" dirty="0">
                <a:solidFill>
                  <a:srgbClr val="008000"/>
                </a:solidFill>
                <a:latin typeface="Courier New" panose="02070309020205020404" pitchFamily="49" charset="0"/>
                <a:cs typeface="Courier New" panose="02070309020205020404" pitchFamily="49" charset="0"/>
              </a:rPr>
              <a:t>Сохранить информацию </a:t>
            </a:r>
            <a:r>
              <a:rPr lang="ru-RU" sz="1200" dirty="0" smtClean="0">
                <a:solidFill>
                  <a:srgbClr val="008000"/>
                </a:solidFill>
                <a:latin typeface="Courier New" panose="02070309020205020404" pitchFamily="49" charset="0"/>
                <a:cs typeface="Courier New" panose="02070309020205020404" pitchFamily="49" charset="0"/>
              </a:rPr>
              <a:t>об</a:t>
            </a:r>
            <a:r>
              <a:rPr lang="ru-RU" sz="1200" dirty="0">
                <a:solidFill>
                  <a:srgbClr val="008000"/>
                </a:solidFill>
                <a:latin typeface="Courier New" panose="02070309020205020404" pitchFamily="49" charset="0"/>
                <a:cs typeface="Courier New" panose="02070309020205020404" pitchFamily="49" charset="0"/>
              </a:rPr>
              <a:t> исключении в </a:t>
            </a:r>
            <a:r>
              <a:rPr lang="ru-RU" sz="1200" dirty="0" smtClean="0">
                <a:solidFill>
                  <a:srgbClr val="008000"/>
                </a:solidFill>
                <a:latin typeface="Courier New" panose="02070309020205020404" pitchFamily="49" charset="0"/>
                <a:cs typeface="Courier New" panose="02070309020205020404" pitchFamily="49" charset="0"/>
              </a:rPr>
              <a:t>лог</a:t>
            </a:r>
          </a:p>
          <a:p>
            <a:r>
              <a:rPr lang="ru-RU" sz="1200" dirty="0" smtClean="0">
                <a:solidFill>
                  <a:srgbClr val="000000"/>
                </a:solidFill>
                <a:latin typeface="Courier New" panose="02070309020205020404" pitchFamily="49" charset="0"/>
                <a:cs typeface="Courier New" panose="02070309020205020404" pitchFamily="49" charset="0"/>
              </a:rPr>
              <a:t>}</a:t>
            </a:r>
            <a:endParaRPr lang="en-US" sz="1200" dirty="0" smtClean="0">
              <a:solidFill>
                <a:srgbClr val="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250980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Отключение </a:t>
            </a:r>
            <a:r>
              <a:rPr lang="en-US" dirty="0" smtClean="0"/>
              <a:t>WER</a:t>
            </a:r>
            <a:endParaRPr lang="en-US" dirty="0"/>
          </a:p>
        </p:txBody>
      </p:sp>
      <p:sp>
        <p:nvSpPr>
          <p:cNvPr id="3" name="Content Placeholder 2"/>
          <p:cNvSpPr>
            <a:spLocks noGrp="1"/>
          </p:cNvSpPr>
          <p:nvPr>
            <p:ph idx="1"/>
          </p:nvPr>
        </p:nvSpPr>
        <p:spPr>
          <a:xfrm>
            <a:off x="457200" y="1412777"/>
            <a:ext cx="8229600" cy="936103"/>
          </a:xfrm>
        </p:spPr>
        <p:txBody>
          <a:bodyPr>
            <a:normAutofit/>
          </a:bodyPr>
          <a:lstStyle/>
          <a:p>
            <a:pPr marL="0" indent="0">
              <a:buNone/>
            </a:pPr>
            <a:r>
              <a:rPr lang="ru-RU" sz="1800" dirty="0" smtClean="0"/>
              <a:t>При использовании события </a:t>
            </a:r>
            <a:r>
              <a:rPr lang="en-US" sz="1800" dirty="0" err="1"/>
              <a:t>UnhandledException</a:t>
            </a:r>
            <a:r>
              <a:rPr lang="en-US" sz="1800" dirty="0"/>
              <a:t> </a:t>
            </a:r>
            <a:r>
              <a:rPr lang="ru-RU" sz="1800" dirty="0" smtClean="0"/>
              <a:t> вам может понадобиться отключить механизм </a:t>
            </a:r>
            <a:r>
              <a:rPr lang="en-US" sz="1800" dirty="0" smtClean="0"/>
              <a:t>Windows Error Reporting </a:t>
            </a:r>
            <a:r>
              <a:rPr lang="ru-RU" sz="1800" dirty="0" smtClean="0"/>
              <a:t>который отправляет отчет об ошибке в </a:t>
            </a:r>
            <a:r>
              <a:rPr lang="en-US" sz="1800" dirty="0" smtClean="0"/>
              <a:t>Microsoft.</a:t>
            </a:r>
            <a:endParaRPr lang="en-US" sz="1800" dirty="0"/>
          </a:p>
        </p:txBody>
      </p:sp>
      <p:sp>
        <p:nvSpPr>
          <p:cNvPr id="5" name="Rectangle 4"/>
          <p:cNvSpPr/>
          <p:nvPr/>
        </p:nvSpPr>
        <p:spPr>
          <a:xfrm>
            <a:off x="457200" y="2483018"/>
            <a:ext cx="7643192" cy="3970318"/>
          </a:xfrm>
          <a:prstGeom prst="rect">
            <a:avLst/>
          </a:prstGeom>
          <a:solidFill>
            <a:schemeClr val="bg1"/>
          </a:solidFill>
        </p:spPr>
        <p:txBody>
          <a:bodyPr wrap="square">
            <a:spAutoFit/>
          </a:bodyPr>
          <a:lstStyle/>
          <a:p>
            <a:r>
              <a:rPr lang="en-US" sz="1200" dirty="0">
                <a:solidFill>
                  <a:srgbClr val="0000FF"/>
                </a:solidFill>
                <a:highlight>
                  <a:srgbClr val="FFFFFF"/>
                </a:highlight>
                <a:latin typeface="Consolas"/>
              </a:rPr>
              <a:t>static</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void</a:t>
            </a:r>
            <a:r>
              <a:rPr lang="en-US" sz="1200" dirty="0">
                <a:solidFill>
                  <a:srgbClr val="000000"/>
                </a:solidFill>
                <a:highlight>
                  <a:srgbClr val="FFFFFF"/>
                </a:highlight>
                <a:latin typeface="Consolas"/>
              </a:rPr>
              <a:t> Main</a:t>
            </a:r>
            <a:r>
              <a:rPr lang="en-US" sz="1200" dirty="0" smtClean="0">
                <a:solidFill>
                  <a:srgbClr val="000000"/>
                </a:solidFill>
                <a:highlight>
                  <a:srgbClr val="FFFFFF"/>
                </a:highlight>
                <a:latin typeface="Consolas"/>
              </a:rPr>
              <a:t>() </a:t>
            </a:r>
            <a:r>
              <a:rPr lang="ru-RU" sz="1200" dirty="0" smtClean="0">
                <a:solidFill>
                  <a:srgbClr val="000000"/>
                </a:solidFill>
                <a:highlight>
                  <a:srgbClr val="FFFFFF"/>
                </a:highlight>
                <a:latin typeface="Consolas"/>
              </a:rPr>
              <a:t>{</a:t>
            </a:r>
            <a:endParaRPr lang="ru-RU" sz="1200" dirty="0">
              <a:solidFill>
                <a:srgbClr val="000000"/>
              </a:solidFill>
              <a:highlight>
                <a:srgbClr val="FFFFFF"/>
              </a:highlight>
              <a:latin typeface="Consolas"/>
            </a:endParaRPr>
          </a:p>
          <a:p>
            <a:r>
              <a:rPr lang="en-US" sz="1200" dirty="0" smtClean="0">
                <a:solidFill>
                  <a:srgbClr val="000000"/>
                </a:solidFill>
                <a:highlight>
                  <a:srgbClr val="FFFFFF"/>
                </a:highlight>
                <a:latin typeface="Consolas"/>
              </a:rPr>
              <a:t>    </a:t>
            </a:r>
            <a:r>
              <a:rPr lang="en-US" sz="1200" dirty="0" err="1" smtClean="0">
                <a:solidFill>
                  <a:srgbClr val="000000"/>
                </a:solidFill>
                <a:highlight>
                  <a:srgbClr val="FFFFFF"/>
                </a:highlight>
                <a:latin typeface="Consolas"/>
              </a:rPr>
              <a:t>SetErrorMode</a:t>
            </a:r>
            <a:r>
              <a:rPr lang="en-US" sz="1200" dirty="0">
                <a:solidFill>
                  <a:srgbClr val="000000"/>
                </a:solidFill>
                <a:highlight>
                  <a:srgbClr val="FFFFFF"/>
                </a:highlight>
                <a:latin typeface="Consolas"/>
              </a:rPr>
              <a:t>(</a:t>
            </a:r>
          </a:p>
          <a:p>
            <a:r>
              <a:rPr lang="en-US" sz="1200" dirty="0" smtClean="0">
                <a:solidFill>
                  <a:srgbClr val="000000"/>
                </a:solidFill>
                <a:highlight>
                  <a:srgbClr val="FFFFFF"/>
                </a:highlight>
                <a:latin typeface="Consolas"/>
              </a:rPr>
              <a:t>        </a:t>
            </a:r>
            <a:r>
              <a:rPr lang="en-US" sz="1200" dirty="0" err="1" smtClean="0">
                <a:solidFill>
                  <a:srgbClr val="000000"/>
                </a:solidFill>
                <a:highlight>
                  <a:srgbClr val="FFFFFF"/>
                </a:highlight>
                <a:latin typeface="Consolas"/>
              </a:rPr>
              <a:t>SetErrorMode</a:t>
            </a:r>
            <a:r>
              <a:rPr lang="en-US" sz="1200" dirty="0" smtClean="0">
                <a:solidFill>
                  <a:srgbClr val="000000"/>
                </a:solidFill>
                <a:highlight>
                  <a:srgbClr val="FFFFFF"/>
                </a:highlight>
                <a:latin typeface="Consolas"/>
              </a:rPr>
              <a:t>(</a:t>
            </a:r>
            <a:r>
              <a:rPr lang="en-US" sz="1200" dirty="0" err="1" smtClean="0">
                <a:solidFill>
                  <a:srgbClr val="2B91AF"/>
                </a:solidFill>
                <a:highlight>
                  <a:srgbClr val="FFFFFF"/>
                </a:highlight>
                <a:latin typeface="Consolas"/>
              </a:rPr>
              <a:t>ErrorModes</a:t>
            </a:r>
            <a:r>
              <a:rPr lang="en-US" sz="1200" dirty="0" err="1" smtClean="0">
                <a:solidFill>
                  <a:srgbClr val="000000"/>
                </a:solidFill>
                <a:highlight>
                  <a:srgbClr val="FFFFFF"/>
                </a:highlight>
                <a:latin typeface="Consolas"/>
              </a:rPr>
              <a:t>.SYSTEM_DEFAULT</a:t>
            </a:r>
            <a:r>
              <a:rPr lang="en-US" sz="1200" dirty="0">
                <a:solidFill>
                  <a:srgbClr val="000000"/>
                </a:solidFill>
                <a:highlight>
                  <a:srgbClr val="FFFFFF"/>
                </a:highlight>
                <a:latin typeface="Consolas"/>
              </a:rPr>
              <a:t>)</a:t>
            </a:r>
          </a:p>
          <a:p>
            <a:r>
              <a:rPr lang="en-US" sz="1200" dirty="0" smtClean="0">
                <a:solidFill>
                  <a:srgbClr val="000000"/>
                </a:solidFill>
                <a:highlight>
                  <a:srgbClr val="FFFFFF"/>
                </a:highlight>
                <a:latin typeface="Consolas"/>
              </a:rPr>
              <a:t>        | </a:t>
            </a:r>
            <a:r>
              <a:rPr lang="en-US" sz="1200" dirty="0" err="1">
                <a:solidFill>
                  <a:srgbClr val="2B91AF"/>
                </a:solidFill>
                <a:highlight>
                  <a:srgbClr val="FFFFFF"/>
                </a:highlight>
                <a:latin typeface="Consolas"/>
              </a:rPr>
              <a:t>ErrorModes</a:t>
            </a:r>
            <a:r>
              <a:rPr lang="en-US" sz="1200" dirty="0" err="1">
                <a:solidFill>
                  <a:srgbClr val="000000"/>
                </a:solidFill>
                <a:highlight>
                  <a:srgbClr val="FFFFFF"/>
                </a:highlight>
                <a:latin typeface="Consolas"/>
              </a:rPr>
              <a:t>.SEM_NOGPFAULTERRORBOX</a:t>
            </a:r>
            <a:endParaRPr lang="en-US" sz="1200" dirty="0">
              <a:solidFill>
                <a:srgbClr val="000000"/>
              </a:solidFill>
              <a:highlight>
                <a:srgbClr val="FFFFFF"/>
              </a:highlight>
              <a:latin typeface="Consolas"/>
            </a:endParaRPr>
          </a:p>
          <a:p>
            <a:r>
              <a:rPr lang="en-US" sz="1200" dirty="0" smtClean="0">
                <a:solidFill>
                  <a:srgbClr val="000000"/>
                </a:solidFill>
                <a:highlight>
                  <a:srgbClr val="FFFFFF"/>
                </a:highlight>
                <a:latin typeface="Consolas"/>
              </a:rPr>
              <a:t>        | </a:t>
            </a:r>
            <a:r>
              <a:rPr lang="en-US" sz="1200" dirty="0" err="1">
                <a:solidFill>
                  <a:srgbClr val="2B91AF"/>
                </a:solidFill>
                <a:highlight>
                  <a:srgbClr val="FFFFFF"/>
                </a:highlight>
                <a:latin typeface="Consolas"/>
              </a:rPr>
              <a:t>ErrorModes</a:t>
            </a:r>
            <a:r>
              <a:rPr lang="en-US" sz="1200" dirty="0" err="1">
                <a:solidFill>
                  <a:srgbClr val="000000"/>
                </a:solidFill>
                <a:highlight>
                  <a:srgbClr val="FFFFFF"/>
                </a:highlight>
                <a:latin typeface="Consolas"/>
              </a:rPr>
              <a:t>.SEM_FAILCRITICALERRORS</a:t>
            </a:r>
            <a:endParaRPr lang="en-US" sz="1200" dirty="0">
              <a:solidFill>
                <a:srgbClr val="000000"/>
              </a:solidFill>
              <a:highlight>
                <a:srgbClr val="FFFFFF"/>
              </a:highlight>
              <a:latin typeface="Consolas"/>
            </a:endParaRPr>
          </a:p>
          <a:p>
            <a:r>
              <a:rPr lang="en-US" sz="1200" dirty="0" smtClean="0">
                <a:solidFill>
                  <a:srgbClr val="000000"/>
                </a:solidFill>
                <a:highlight>
                  <a:srgbClr val="FFFFFF"/>
                </a:highlight>
                <a:latin typeface="Consolas"/>
              </a:rPr>
              <a:t>        | </a:t>
            </a:r>
            <a:r>
              <a:rPr lang="en-US" sz="1200" dirty="0" err="1">
                <a:solidFill>
                  <a:srgbClr val="2B91AF"/>
                </a:solidFill>
                <a:highlight>
                  <a:srgbClr val="FFFFFF"/>
                </a:highlight>
                <a:latin typeface="Consolas"/>
              </a:rPr>
              <a:t>ErrorModes</a:t>
            </a:r>
            <a:r>
              <a:rPr lang="en-US" sz="1200" dirty="0" err="1">
                <a:solidFill>
                  <a:srgbClr val="000000"/>
                </a:solidFill>
                <a:highlight>
                  <a:srgbClr val="FFFFFF"/>
                </a:highlight>
                <a:latin typeface="Consolas"/>
              </a:rPr>
              <a:t>.SEM_NOOPENFILEERRORBOX</a:t>
            </a:r>
            <a:endParaRPr lang="en-US" sz="1200" dirty="0">
              <a:solidFill>
                <a:srgbClr val="000000"/>
              </a:solidFill>
              <a:highlight>
                <a:srgbClr val="FFFFFF"/>
              </a:highlight>
              <a:latin typeface="Consolas"/>
            </a:endParaRPr>
          </a:p>
          <a:p>
            <a:r>
              <a:rPr lang="en-US" sz="1200" dirty="0" smtClean="0">
                <a:solidFill>
                  <a:srgbClr val="000000"/>
                </a:solidFill>
                <a:highlight>
                  <a:srgbClr val="FFFFFF"/>
                </a:highlight>
                <a:latin typeface="Consolas"/>
              </a:rPr>
              <a:t>    </a:t>
            </a:r>
            <a:r>
              <a:rPr lang="ru-RU" sz="1200" dirty="0" smtClean="0">
                <a:solidFill>
                  <a:srgbClr val="000000"/>
                </a:solidFill>
                <a:highlight>
                  <a:srgbClr val="FFFFFF"/>
                </a:highlight>
                <a:latin typeface="Consolas"/>
              </a:rPr>
              <a:t>);</a:t>
            </a:r>
            <a:endParaRPr lang="ru-RU" sz="1200" dirty="0">
              <a:solidFill>
                <a:srgbClr val="000000"/>
              </a:solidFill>
              <a:highlight>
                <a:srgbClr val="FFFFFF"/>
              </a:highlight>
              <a:latin typeface="Consolas"/>
            </a:endParaRPr>
          </a:p>
          <a:p>
            <a:r>
              <a:rPr lang="en-US" sz="1200" dirty="0" smtClean="0">
                <a:solidFill>
                  <a:srgbClr val="008000"/>
                </a:solidFill>
                <a:highlight>
                  <a:srgbClr val="FFFFFF"/>
                </a:highlight>
                <a:latin typeface="Consolas"/>
              </a:rPr>
              <a:t>    </a:t>
            </a:r>
            <a:r>
              <a:rPr lang="ru-RU" sz="1200" dirty="0" smtClean="0">
                <a:solidFill>
                  <a:srgbClr val="008000"/>
                </a:solidFill>
                <a:highlight>
                  <a:srgbClr val="FFFFFF"/>
                </a:highlight>
                <a:latin typeface="Consolas"/>
              </a:rPr>
              <a:t>// </a:t>
            </a:r>
            <a:r>
              <a:rPr lang="ru-RU" sz="1200" dirty="0">
                <a:solidFill>
                  <a:srgbClr val="008000"/>
                </a:solidFill>
                <a:highlight>
                  <a:srgbClr val="FFFFFF"/>
                </a:highlight>
                <a:latin typeface="Consolas"/>
              </a:rPr>
              <a:t>Код приложения ...</a:t>
            </a:r>
            <a:endParaRPr lang="ru-RU" sz="1200" dirty="0">
              <a:solidFill>
                <a:srgbClr val="000000"/>
              </a:solidFill>
              <a:highlight>
                <a:srgbClr val="FFFFFF"/>
              </a:highlight>
              <a:latin typeface="Consolas"/>
            </a:endParaRPr>
          </a:p>
          <a:p>
            <a:r>
              <a:rPr lang="ru-RU" sz="1200" dirty="0" smtClean="0">
                <a:solidFill>
                  <a:srgbClr val="000000"/>
                </a:solidFill>
                <a:highlight>
                  <a:srgbClr val="FFFFFF"/>
                </a:highlight>
                <a:latin typeface="Consolas"/>
              </a:rPr>
              <a:t>}</a:t>
            </a:r>
            <a:endParaRPr lang="en-US" sz="1200" dirty="0" smtClean="0">
              <a:solidFill>
                <a:srgbClr val="000000"/>
              </a:solidFill>
              <a:highlight>
                <a:srgbClr val="FFFFFF"/>
              </a:highlight>
              <a:latin typeface="Consolas"/>
            </a:endParaRPr>
          </a:p>
          <a:p>
            <a:endParaRPr lang="en-US" sz="1200" dirty="0" smtClean="0">
              <a:solidFill>
                <a:srgbClr val="000000"/>
              </a:solidFill>
              <a:highlight>
                <a:srgbClr val="FFFFFF"/>
              </a:highlight>
              <a:latin typeface="Consolas"/>
            </a:endParaRPr>
          </a:p>
          <a:p>
            <a:r>
              <a:rPr lang="en-US" sz="1200" dirty="0" smtClean="0">
                <a:solidFill>
                  <a:srgbClr val="000000"/>
                </a:solidFill>
                <a:highlight>
                  <a:srgbClr val="FFFFFF"/>
                </a:highlight>
                <a:latin typeface="Consolas"/>
              </a:rPr>
              <a:t>[</a:t>
            </a:r>
            <a:r>
              <a:rPr lang="en-US" sz="1200" dirty="0" err="1">
                <a:solidFill>
                  <a:srgbClr val="2B91AF"/>
                </a:solidFill>
                <a:highlight>
                  <a:srgbClr val="FFFFFF"/>
                </a:highlight>
                <a:latin typeface="Consolas"/>
              </a:rPr>
              <a:t>DllImport</a:t>
            </a:r>
            <a:r>
              <a:rPr lang="en-US" sz="1200" dirty="0">
                <a:solidFill>
                  <a:srgbClr val="000000"/>
                </a:solidFill>
                <a:highlight>
                  <a:srgbClr val="FFFFFF"/>
                </a:highlight>
                <a:latin typeface="Consolas"/>
              </a:rPr>
              <a:t>(</a:t>
            </a:r>
            <a:r>
              <a:rPr lang="en-US" sz="1200" dirty="0">
                <a:solidFill>
                  <a:srgbClr val="A31515"/>
                </a:solidFill>
                <a:highlight>
                  <a:srgbClr val="FFFFFF"/>
                </a:highlight>
                <a:latin typeface="Consolas"/>
              </a:rPr>
              <a:t>"kernel32.dll"</a:t>
            </a:r>
            <a:r>
              <a:rPr lang="en-US" sz="1200" dirty="0">
                <a:solidFill>
                  <a:srgbClr val="000000"/>
                </a:solidFill>
                <a:highlight>
                  <a:srgbClr val="FFFFFF"/>
                </a:highlight>
                <a:latin typeface="Consolas"/>
              </a:rPr>
              <a:t>)]</a:t>
            </a:r>
          </a:p>
          <a:p>
            <a:r>
              <a:rPr lang="en-US" sz="1200" dirty="0">
                <a:solidFill>
                  <a:srgbClr val="0000FF"/>
                </a:solidFill>
                <a:highlight>
                  <a:srgbClr val="FFFFFF"/>
                </a:highlight>
                <a:latin typeface="Consolas"/>
              </a:rPr>
              <a:t>internal</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static</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extern</a:t>
            </a:r>
            <a:r>
              <a:rPr lang="en-US" sz="1200" dirty="0">
                <a:solidFill>
                  <a:srgbClr val="000000"/>
                </a:solidFill>
                <a:highlight>
                  <a:srgbClr val="FFFFFF"/>
                </a:highlight>
                <a:latin typeface="Consolas"/>
              </a:rPr>
              <a:t> </a:t>
            </a:r>
            <a:r>
              <a:rPr lang="en-US" sz="1200" dirty="0" err="1">
                <a:solidFill>
                  <a:srgbClr val="2B91AF"/>
                </a:solidFill>
                <a:highlight>
                  <a:srgbClr val="FFFFFF"/>
                </a:highlight>
                <a:latin typeface="Consolas"/>
              </a:rPr>
              <a:t>Program</a:t>
            </a:r>
            <a:r>
              <a:rPr lang="en-US" sz="1200" dirty="0" err="1">
                <a:solidFill>
                  <a:srgbClr val="000000"/>
                </a:solidFill>
                <a:highlight>
                  <a:srgbClr val="FFFFFF"/>
                </a:highlight>
                <a:latin typeface="Consolas"/>
              </a:rPr>
              <a:t>.</a:t>
            </a:r>
            <a:r>
              <a:rPr lang="en-US" sz="1200" dirty="0" err="1">
                <a:solidFill>
                  <a:srgbClr val="2B91AF"/>
                </a:solidFill>
                <a:highlight>
                  <a:srgbClr val="FFFFFF"/>
                </a:highlight>
                <a:latin typeface="Consolas"/>
              </a:rPr>
              <a:t>ErrorModes</a:t>
            </a:r>
            <a:r>
              <a:rPr lang="en-US" sz="1200" dirty="0">
                <a:solidFill>
                  <a:srgbClr val="000000"/>
                </a:solidFill>
                <a:highlight>
                  <a:srgbClr val="FFFFFF"/>
                </a:highlight>
                <a:latin typeface="Consolas"/>
              </a:rPr>
              <a:t> </a:t>
            </a:r>
            <a:r>
              <a:rPr lang="en-US" sz="1200" dirty="0" err="1">
                <a:solidFill>
                  <a:srgbClr val="000000"/>
                </a:solidFill>
                <a:highlight>
                  <a:srgbClr val="FFFFFF"/>
                </a:highlight>
                <a:latin typeface="Consolas"/>
              </a:rPr>
              <a:t>SetErrorMode</a:t>
            </a:r>
            <a:r>
              <a:rPr lang="en-US" sz="1200" dirty="0">
                <a:solidFill>
                  <a:srgbClr val="000000"/>
                </a:solidFill>
                <a:highlight>
                  <a:srgbClr val="FFFFFF"/>
                </a:highlight>
                <a:latin typeface="Consolas"/>
              </a:rPr>
              <a:t>(</a:t>
            </a:r>
            <a:r>
              <a:rPr lang="en-US" sz="1200" dirty="0" err="1">
                <a:solidFill>
                  <a:srgbClr val="2B91AF"/>
                </a:solidFill>
                <a:highlight>
                  <a:srgbClr val="FFFFFF"/>
                </a:highlight>
                <a:latin typeface="Consolas"/>
              </a:rPr>
              <a:t>ErrorModes</a:t>
            </a:r>
            <a:r>
              <a:rPr lang="en-US" sz="1200" dirty="0">
                <a:solidFill>
                  <a:srgbClr val="000000"/>
                </a:solidFill>
                <a:highlight>
                  <a:srgbClr val="FFFFFF"/>
                </a:highlight>
                <a:latin typeface="Consolas"/>
              </a:rPr>
              <a:t> mode);</a:t>
            </a:r>
          </a:p>
          <a:p>
            <a:endParaRPr lang="ru-RU" sz="1200" dirty="0">
              <a:solidFill>
                <a:srgbClr val="000000"/>
              </a:solidFill>
              <a:highlight>
                <a:srgbClr val="FFFFFF"/>
              </a:highlight>
              <a:latin typeface="Consolas"/>
            </a:endParaRPr>
          </a:p>
          <a:p>
            <a:r>
              <a:rPr lang="en-US" sz="1200" dirty="0">
                <a:solidFill>
                  <a:srgbClr val="000000"/>
                </a:solidFill>
                <a:highlight>
                  <a:srgbClr val="FFFFFF"/>
                </a:highlight>
                <a:latin typeface="Consolas"/>
              </a:rPr>
              <a:t>[</a:t>
            </a:r>
            <a:r>
              <a:rPr lang="en-US" sz="1200" dirty="0">
                <a:solidFill>
                  <a:srgbClr val="2B91AF"/>
                </a:solidFill>
                <a:highlight>
                  <a:srgbClr val="FFFFFF"/>
                </a:highlight>
                <a:latin typeface="Consolas"/>
              </a:rPr>
              <a:t>Flags</a:t>
            </a:r>
            <a:r>
              <a:rPr lang="en-US" sz="1200" dirty="0">
                <a:solidFill>
                  <a:srgbClr val="000000"/>
                </a:solidFill>
                <a:highlight>
                  <a:srgbClr val="FFFFFF"/>
                </a:highlight>
                <a:latin typeface="Consolas"/>
              </a:rPr>
              <a:t>]</a:t>
            </a:r>
          </a:p>
          <a:p>
            <a:r>
              <a:rPr lang="en-US" sz="1200" dirty="0">
                <a:solidFill>
                  <a:srgbClr val="0000FF"/>
                </a:solidFill>
                <a:highlight>
                  <a:srgbClr val="FFFFFF"/>
                </a:highlight>
                <a:latin typeface="Consolas"/>
              </a:rPr>
              <a:t>internal</a:t>
            </a:r>
            <a:r>
              <a:rPr lang="en-US" sz="1200" dirty="0">
                <a:solidFill>
                  <a:srgbClr val="000000"/>
                </a:solidFill>
                <a:highlight>
                  <a:srgbClr val="FFFFFF"/>
                </a:highlight>
                <a:latin typeface="Consolas"/>
              </a:rPr>
              <a:t> </a:t>
            </a:r>
            <a:r>
              <a:rPr lang="en-US" sz="1200" dirty="0" err="1">
                <a:solidFill>
                  <a:srgbClr val="0000FF"/>
                </a:solidFill>
                <a:highlight>
                  <a:srgbClr val="FFFFFF"/>
                </a:highlight>
                <a:latin typeface="Consolas"/>
              </a:rPr>
              <a:t>enum</a:t>
            </a:r>
            <a:r>
              <a:rPr lang="en-US" sz="1200" dirty="0">
                <a:solidFill>
                  <a:srgbClr val="000000"/>
                </a:solidFill>
                <a:highlight>
                  <a:srgbClr val="FFFFFF"/>
                </a:highlight>
                <a:latin typeface="Consolas"/>
              </a:rPr>
              <a:t> </a:t>
            </a:r>
            <a:r>
              <a:rPr lang="en-US" sz="1200" dirty="0" err="1">
                <a:solidFill>
                  <a:srgbClr val="2B91AF"/>
                </a:solidFill>
                <a:highlight>
                  <a:srgbClr val="FFFFFF"/>
                </a:highlight>
                <a:latin typeface="Consolas"/>
              </a:rPr>
              <a:t>ErrorModes</a:t>
            </a:r>
            <a:r>
              <a:rPr lang="en-US" sz="1200" dirty="0">
                <a:solidFill>
                  <a:srgbClr val="000000"/>
                </a:solidFill>
                <a:highlight>
                  <a:srgbClr val="FFFFFF"/>
                </a:highlight>
                <a:latin typeface="Consolas"/>
              </a:rPr>
              <a:t> : </a:t>
            </a:r>
            <a:r>
              <a:rPr lang="en-US" sz="1200" dirty="0" err="1" smtClean="0">
                <a:solidFill>
                  <a:srgbClr val="0000FF"/>
                </a:solidFill>
                <a:highlight>
                  <a:srgbClr val="FFFFFF"/>
                </a:highlight>
                <a:latin typeface="Consolas"/>
              </a:rPr>
              <a:t>uint</a:t>
            </a:r>
            <a:r>
              <a:rPr lang="en-US" sz="1200" dirty="0" smtClean="0">
                <a:solidFill>
                  <a:srgbClr val="0000FF"/>
                </a:solidFill>
                <a:highlight>
                  <a:srgbClr val="FFFFFF"/>
                </a:highlight>
                <a:latin typeface="Consolas"/>
              </a:rPr>
              <a:t> </a:t>
            </a:r>
            <a:r>
              <a:rPr lang="ru-RU" sz="1200" dirty="0" smtClean="0">
                <a:solidFill>
                  <a:srgbClr val="000000"/>
                </a:solidFill>
                <a:highlight>
                  <a:srgbClr val="FFFFFF"/>
                </a:highlight>
                <a:latin typeface="Consolas"/>
              </a:rPr>
              <a:t>{</a:t>
            </a:r>
            <a:endParaRPr lang="ru-RU" sz="1200" dirty="0">
              <a:solidFill>
                <a:srgbClr val="000000"/>
              </a:solidFill>
              <a:highlight>
                <a:srgbClr val="FFFFFF"/>
              </a:highlight>
              <a:latin typeface="Consolas"/>
            </a:endParaRPr>
          </a:p>
          <a:p>
            <a:r>
              <a:rPr lang="en-US" sz="1200" dirty="0" smtClean="0">
                <a:solidFill>
                  <a:srgbClr val="000000"/>
                </a:solidFill>
                <a:highlight>
                  <a:srgbClr val="FFFFFF"/>
                </a:highlight>
                <a:latin typeface="Consolas"/>
              </a:rPr>
              <a:t>    SYSTEM_DEFAULT </a:t>
            </a:r>
            <a:r>
              <a:rPr lang="en-US" sz="1200" dirty="0">
                <a:solidFill>
                  <a:srgbClr val="000000"/>
                </a:solidFill>
                <a:highlight>
                  <a:srgbClr val="FFFFFF"/>
                </a:highlight>
                <a:latin typeface="Consolas"/>
              </a:rPr>
              <a:t>= 0x0,</a:t>
            </a:r>
          </a:p>
          <a:p>
            <a:r>
              <a:rPr lang="en-US" sz="1200" dirty="0" smtClean="0">
                <a:solidFill>
                  <a:srgbClr val="000000"/>
                </a:solidFill>
                <a:highlight>
                  <a:srgbClr val="FFFFFF"/>
                </a:highlight>
                <a:latin typeface="Consolas"/>
              </a:rPr>
              <a:t>    SEM_FAILCRITICALERRORS </a:t>
            </a:r>
            <a:r>
              <a:rPr lang="en-US" sz="1200" dirty="0">
                <a:solidFill>
                  <a:srgbClr val="000000"/>
                </a:solidFill>
                <a:highlight>
                  <a:srgbClr val="FFFFFF"/>
                </a:highlight>
                <a:latin typeface="Consolas"/>
              </a:rPr>
              <a:t>= 0x0001,</a:t>
            </a:r>
          </a:p>
          <a:p>
            <a:r>
              <a:rPr lang="en-US" sz="1200" dirty="0" smtClean="0">
                <a:solidFill>
                  <a:srgbClr val="000000"/>
                </a:solidFill>
                <a:highlight>
                  <a:srgbClr val="FFFFFF"/>
                </a:highlight>
                <a:latin typeface="Consolas"/>
              </a:rPr>
              <a:t>    SEM_NOALIGNMENTFAULTEXCEPT </a:t>
            </a:r>
            <a:r>
              <a:rPr lang="en-US" sz="1200" dirty="0">
                <a:solidFill>
                  <a:srgbClr val="000000"/>
                </a:solidFill>
                <a:highlight>
                  <a:srgbClr val="FFFFFF"/>
                </a:highlight>
                <a:latin typeface="Consolas"/>
              </a:rPr>
              <a:t>= 0x0004,</a:t>
            </a:r>
          </a:p>
          <a:p>
            <a:r>
              <a:rPr lang="en-US" sz="1200" dirty="0" smtClean="0">
                <a:solidFill>
                  <a:srgbClr val="000000"/>
                </a:solidFill>
                <a:highlight>
                  <a:srgbClr val="FFFFFF"/>
                </a:highlight>
                <a:latin typeface="Consolas"/>
              </a:rPr>
              <a:t>    SEM_NOGPFAULTERRORBOX </a:t>
            </a:r>
            <a:r>
              <a:rPr lang="en-US" sz="1200" dirty="0">
                <a:solidFill>
                  <a:srgbClr val="000000"/>
                </a:solidFill>
                <a:highlight>
                  <a:srgbClr val="FFFFFF"/>
                </a:highlight>
                <a:latin typeface="Consolas"/>
              </a:rPr>
              <a:t>= 0x0002,</a:t>
            </a:r>
          </a:p>
          <a:p>
            <a:r>
              <a:rPr lang="en-US" sz="1200" dirty="0" smtClean="0">
                <a:solidFill>
                  <a:srgbClr val="000000"/>
                </a:solidFill>
                <a:highlight>
                  <a:srgbClr val="FFFFFF"/>
                </a:highlight>
                <a:latin typeface="Consolas"/>
              </a:rPr>
              <a:t>    SEM_NOOPENFILEERRORBOX </a:t>
            </a:r>
            <a:r>
              <a:rPr lang="en-US" sz="1200" dirty="0">
                <a:solidFill>
                  <a:srgbClr val="000000"/>
                </a:solidFill>
                <a:highlight>
                  <a:srgbClr val="FFFFFF"/>
                </a:highlight>
                <a:latin typeface="Consolas"/>
              </a:rPr>
              <a:t>= 0x8000</a:t>
            </a:r>
          </a:p>
          <a:p>
            <a:r>
              <a:rPr lang="ru-RU" sz="1200" dirty="0" smtClean="0">
                <a:solidFill>
                  <a:srgbClr val="000000"/>
                </a:solidFill>
                <a:highlight>
                  <a:srgbClr val="FFFFFF"/>
                </a:highlight>
                <a:latin typeface="Consolas"/>
              </a:rPr>
              <a:t>}</a:t>
            </a:r>
            <a:endParaRPr lang="ru-RU" sz="1200" dirty="0">
              <a:solidFill>
                <a:srgbClr val="000000"/>
              </a:solidFill>
              <a:highlight>
                <a:srgbClr val="FFFFFF"/>
              </a:highlight>
              <a:latin typeface="Consolas"/>
            </a:endParaRPr>
          </a:p>
        </p:txBody>
      </p:sp>
    </p:spTree>
    <p:extLst>
      <p:ext uri="{BB962C8B-B14F-4D97-AF65-F5344CB8AC3E}">
        <p14:creationId xmlns:p14="http://schemas.microsoft.com/office/powerpoint/2010/main" val="10328019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Окно </a:t>
            </a:r>
            <a:r>
              <a:rPr lang="en-US" dirty="0" smtClean="0"/>
              <a:t>Debug -&gt; Exceptions ...</a:t>
            </a:r>
            <a:endParaRPr lang="en-US" dirty="0"/>
          </a:p>
        </p:txBody>
      </p:sp>
      <p:sp>
        <p:nvSpPr>
          <p:cNvPr id="3" name="Content Placeholder 2"/>
          <p:cNvSpPr>
            <a:spLocks noGrp="1"/>
          </p:cNvSpPr>
          <p:nvPr>
            <p:ph idx="1"/>
          </p:nvPr>
        </p:nvSpPr>
        <p:spPr>
          <a:xfrm>
            <a:off x="457200" y="1412776"/>
            <a:ext cx="8229600" cy="4525963"/>
          </a:xfrm>
        </p:spPr>
        <p:txBody>
          <a:bodyPr>
            <a:normAutofit/>
          </a:bodyPr>
          <a:lstStyle/>
          <a:p>
            <a:pPr marL="0" indent="0">
              <a:buNone/>
            </a:pPr>
            <a:r>
              <a:rPr lang="ru-RU" sz="1800" dirty="0" smtClean="0"/>
              <a:t>Окно «</a:t>
            </a:r>
            <a:r>
              <a:rPr lang="en-US" sz="1800" dirty="0" smtClean="0"/>
              <a:t>Debug </a:t>
            </a:r>
            <a:r>
              <a:rPr lang="en-US" sz="1800" dirty="0"/>
              <a:t>-&gt; Exceptions </a:t>
            </a:r>
            <a:r>
              <a:rPr lang="en-US" sz="1800" dirty="0" smtClean="0"/>
              <a:t>...</a:t>
            </a:r>
            <a:r>
              <a:rPr lang="ru-RU" sz="1800" dirty="0" smtClean="0"/>
              <a:t>» контролирует поведение отладчика при генерации исключений. По умолчанию остановка будет происходить только если исключение не было обработано. Иногда возникает необходимость делать остановку как только исключения было сгенерировано. Для этого нужно поставить отметку в колонке «</a:t>
            </a:r>
            <a:r>
              <a:rPr lang="en-US" sz="1800" dirty="0" smtClean="0"/>
              <a:t>Thrown</a:t>
            </a:r>
            <a:r>
              <a:rPr lang="ru-RU" sz="1800" dirty="0" smtClean="0"/>
              <a:t>» в ветке «</a:t>
            </a:r>
            <a:r>
              <a:rPr lang="en-US" sz="1800" dirty="0" smtClean="0"/>
              <a:t>Common Language Runtime Exceptions</a:t>
            </a:r>
            <a:r>
              <a:rPr lang="ru-RU" sz="1800" dirty="0" smtClean="0"/>
              <a:t>»</a:t>
            </a:r>
            <a:r>
              <a:rPr lang="en-US" sz="1800" dirty="0"/>
              <a:t> </a:t>
            </a:r>
            <a:r>
              <a:rPr lang="ru-RU" sz="1800" dirty="0" smtClean="0"/>
              <a:t>для всех исключений или только для отдельных.</a:t>
            </a:r>
            <a:endParaRPr lang="en-US" sz="1800"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3356992"/>
            <a:ext cx="7002463" cy="310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2087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Windows Error Reporting</a:t>
            </a:r>
            <a:endParaRPr lang="en-US" dirty="0"/>
          </a:p>
        </p:txBody>
      </p:sp>
      <p:sp>
        <p:nvSpPr>
          <p:cNvPr id="3" name="Content Placeholder 2"/>
          <p:cNvSpPr>
            <a:spLocks noGrp="1"/>
          </p:cNvSpPr>
          <p:nvPr>
            <p:ph idx="1"/>
          </p:nvPr>
        </p:nvSpPr>
        <p:spPr>
          <a:xfrm>
            <a:off x="457200" y="1412777"/>
            <a:ext cx="8229600" cy="792088"/>
          </a:xfrm>
        </p:spPr>
        <p:txBody>
          <a:bodyPr>
            <a:normAutofit/>
          </a:bodyPr>
          <a:lstStyle/>
          <a:p>
            <a:pPr marL="0" indent="0">
              <a:buNone/>
            </a:pPr>
            <a:r>
              <a:rPr lang="ru-RU" sz="1800" dirty="0" smtClean="0"/>
              <a:t>При возникновении исключения в </a:t>
            </a:r>
            <a:r>
              <a:rPr lang="en-US" sz="1800" dirty="0" smtClean="0"/>
              <a:t>.NET </a:t>
            </a:r>
            <a:r>
              <a:rPr lang="ru-RU" sz="1800" dirty="0" smtClean="0"/>
              <a:t>приложении в </a:t>
            </a:r>
            <a:r>
              <a:rPr lang="en-US" sz="1800" dirty="0" err="1" smtClean="0"/>
              <a:t>EventLog</a:t>
            </a:r>
            <a:r>
              <a:rPr lang="en-US" sz="1800" dirty="0" smtClean="0"/>
              <a:t> </a:t>
            </a:r>
            <a:r>
              <a:rPr lang="ru-RU" sz="1800" dirty="0" smtClean="0"/>
              <a:t>записывается информация о нём которая может помочь в диагностике проблемы.</a:t>
            </a:r>
            <a:endParaRPr lang="en-US" sz="1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132856"/>
            <a:ext cx="4381500" cy="211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2"/>
          <p:cNvSpPr txBox="1">
            <a:spLocks/>
          </p:cNvSpPr>
          <p:nvPr/>
        </p:nvSpPr>
        <p:spPr>
          <a:xfrm>
            <a:off x="457200" y="4437112"/>
            <a:ext cx="8229600" cy="2232248"/>
          </a:xfrm>
          <a:prstGeom prst="rect">
            <a:avLst/>
          </a:prstGeom>
        </p:spPr>
        <p:txBody>
          <a:bodyPr vert="horz" lIns="91440" tIns="45720" rIns="91440" bIns="45720" numCol="2"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ru-RU" sz="1800" dirty="0" smtClean="0"/>
              <a:t>Описание пунктов </a:t>
            </a:r>
            <a:r>
              <a:rPr lang="en-US" sz="1800" dirty="0" smtClean="0"/>
              <a:t>Problem Signature:</a:t>
            </a:r>
          </a:p>
          <a:p>
            <a:pPr>
              <a:buFont typeface="+mj-lt"/>
              <a:buAutoNum type="arabicPeriod"/>
            </a:pPr>
            <a:r>
              <a:rPr lang="ru-RU" sz="1800" dirty="0" smtClean="0"/>
              <a:t>Имя исполняемого файла</a:t>
            </a:r>
          </a:p>
          <a:p>
            <a:pPr>
              <a:buFont typeface="+mj-lt"/>
              <a:buAutoNum type="arabicPeriod"/>
            </a:pPr>
            <a:r>
              <a:rPr lang="ru-RU" sz="1800" dirty="0" smtClean="0"/>
              <a:t>Версия </a:t>
            </a:r>
            <a:r>
              <a:rPr lang="ru-RU" sz="1800" dirty="0"/>
              <a:t>исполняемого </a:t>
            </a:r>
            <a:r>
              <a:rPr lang="ru-RU" sz="1800" dirty="0" smtClean="0"/>
              <a:t>файла</a:t>
            </a:r>
          </a:p>
          <a:p>
            <a:pPr>
              <a:buFont typeface="+mj-lt"/>
              <a:buAutoNum type="arabicPeriod"/>
            </a:pPr>
            <a:r>
              <a:rPr lang="en-US" sz="1800" dirty="0" smtClean="0"/>
              <a:t>Timestamp </a:t>
            </a:r>
            <a:r>
              <a:rPr lang="ru-RU" sz="1800" dirty="0"/>
              <a:t>исполняемого </a:t>
            </a:r>
            <a:r>
              <a:rPr lang="ru-RU" sz="1800" dirty="0" smtClean="0"/>
              <a:t>файла</a:t>
            </a:r>
            <a:endParaRPr lang="en-US" sz="1800" dirty="0" smtClean="0"/>
          </a:p>
          <a:p>
            <a:pPr>
              <a:buFont typeface="+mj-lt"/>
              <a:buAutoNum type="arabicPeriod"/>
            </a:pPr>
            <a:r>
              <a:rPr lang="ru-RU" sz="1800" dirty="0" smtClean="0"/>
              <a:t>Имя сборки</a:t>
            </a:r>
          </a:p>
          <a:p>
            <a:pPr>
              <a:buFont typeface="+mj-lt"/>
              <a:buAutoNum type="arabicPeriod"/>
            </a:pPr>
            <a:r>
              <a:rPr lang="ru-RU" sz="1800" dirty="0" smtClean="0"/>
              <a:t>Версия сборки</a:t>
            </a:r>
          </a:p>
          <a:p>
            <a:pPr>
              <a:buFont typeface="+mj-lt"/>
              <a:buAutoNum type="arabicPeriod"/>
            </a:pPr>
            <a:r>
              <a:rPr lang="en-US" sz="1800" dirty="0" smtClean="0"/>
              <a:t>Timestamp </a:t>
            </a:r>
            <a:r>
              <a:rPr lang="ru-RU" sz="1800" dirty="0" smtClean="0"/>
              <a:t>сборки</a:t>
            </a:r>
          </a:p>
          <a:p>
            <a:pPr>
              <a:buFont typeface="+mj-lt"/>
              <a:buAutoNum type="arabicPeriod"/>
            </a:pPr>
            <a:r>
              <a:rPr lang="en-US" sz="1800" dirty="0" err="1"/>
              <a:t>MethodDef</a:t>
            </a:r>
            <a:r>
              <a:rPr lang="en-US" sz="1800" dirty="0"/>
              <a:t> - </a:t>
            </a:r>
            <a:r>
              <a:rPr lang="en-US" sz="1800" dirty="0" err="1"/>
              <a:t>MethodDef</a:t>
            </a:r>
            <a:r>
              <a:rPr lang="en-US" sz="1800" dirty="0"/>
              <a:t> token for the faulting method, after stripping off the high byte</a:t>
            </a:r>
            <a:r>
              <a:rPr lang="en-US" sz="1800" dirty="0" smtClean="0"/>
              <a:t>.</a:t>
            </a:r>
            <a:endParaRPr lang="ru-RU" sz="1800" dirty="0" smtClean="0"/>
          </a:p>
          <a:p>
            <a:pPr>
              <a:buFont typeface="+mj-lt"/>
              <a:buAutoNum type="arabicPeriod"/>
            </a:pPr>
            <a:r>
              <a:rPr lang="ru-RU" sz="1800" dirty="0" smtClean="0"/>
              <a:t>Смещение в </a:t>
            </a:r>
            <a:r>
              <a:rPr lang="en-US" sz="1800" dirty="0" smtClean="0"/>
              <a:t>IL </a:t>
            </a:r>
            <a:r>
              <a:rPr lang="ru-RU" sz="1800" dirty="0" smtClean="0"/>
              <a:t>коде</a:t>
            </a:r>
          </a:p>
          <a:p>
            <a:pPr>
              <a:buFont typeface="+mj-lt"/>
              <a:buAutoNum type="arabicPeriod"/>
            </a:pPr>
            <a:r>
              <a:rPr lang="ru-RU" sz="1800" dirty="0" smtClean="0"/>
              <a:t>Исключение</a:t>
            </a:r>
            <a:endParaRPr lang="en-US" sz="1800" dirty="0"/>
          </a:p>
        </p:txBody>
      </p:sp>
    </p:spTree>
    <p:extLst>
      <p:ext uri="{BB962C8B-B14F-4D97-AF65-F5344CB8AC3E}">
        <p14:creationId xmlns:p14="http://schemas.microsoft.com/office/powerpoint/2010/main" val="17237249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sz="3600" dirty="0" smtClean="0"/>
              <a:t>Поиск метода по токену из </a:t>
            </a:r>
            <a:r>
              <a:rPr lang="en-US" sz="3600" dirty="0" smtClean="0"/>
              <a:t>WER </a:t>
            </a:r>
            <a:r>
              <a:rPr lang="ru-RU" sz="3600" dirty="0" smtClean="0"/>
              <a:t>отчета</a:t>
            </a:r>
            <a:endParaRPr lang="en-US" sz="3600" dirty="0"/>
          </a:p>
        </p:txBody>
      </p:sp>
      <p:sp>
        <p:nvSpPr>
          <p:cNvPr id="3" name="Content Placeholder 2"/>
          <p:cNvSpPr>
            <a:spLocks noGrp="1"/>
          </p:cNvSpPr>
          <p:nvPr>
            <p:ph idx="1"/>
          </p:nvPr>
        </p:nvSpPr>
        <p:spPr>
          <a:xfrm>
            <a:off x="457200" y="1412776"/>
            <a:ext cx="8229600" cy="4176463"/>
          </a:xfrm>
        </p:spPr>
        <p:txBody>
          <a:bodyPr>
            <a:normAutofit/>
          </a:bodyPr>
          <a:lstStyle/>
          <a:p>
            <a:r>
              <a:rPr lang="en-US" sz="2000" dirty="0" err="1" smtClean="0"/>
              <a:t>ILDasm</a:t>
            </a:r>
            <a:endParaRPr lang="en-US" sz="2000" dirty="0" smtClean="0"/>
          </a:p>
          <a:p>
            <a:pPr lvl="1"/>
            <a:r>
              <a:rPr lang="en-US" sz="2000" dirty="0" err="1" smtClean="0"/>
              <a:t>Ctrl+M</a:t>
            </a:r>
            <a:r>
              <a:rPr lang="en-US" sz="2000" dirty="0" smtClean="0"/>
              <a:t> </a:t>
            </a:r>
            <a:r>
              <a:rPr lang="ru-RU" sz="2000" dirty="0" smtClean="0"/>
              <a:t>для просмотра метаданных всех членов и найти поиском нужный токен метода. </a:t>
            </a:r>
            <a:r>
              <a:rPr lang="en-US" sz="2000" dirty="0" smtClean="0"/>
              <a:t>(</a:t>
            </a:r>
            <a:r>
              <a:rPr lang="ru-RU" sz="2000" dirty="0" smtClean="0"/>
              <a:t>Начинается с </a:t>
            </a:r>
            <a:r>
              <a:rPr lang="en-US" sz="2000" dirty="0" smtClean="0"/>
              <a:t>6000?)</a:t>
            </a:r>
          </a:p>
          <a:p>
            <a:r>
              <a:rPr lang="en-US" sz="2000" dirty="0" err="1" smtClean="0"/>
              <a:t>WinDbg</a:t>
            </a:r>
            <a:endParaRPr lang="en-US" sz="2000" dirty="0" smtClean="0"/>
          </a:p>
          <a:p>
            <a:pPr lvl="1"/>
            <a:r>
              <a:rPr lang="en-US" sz="2000" dirty="0" smtClean="0"/>
              <a:t>!token2ee </a:t>
            </a:r>
            <a:r>
              <a:rPr lang="en-US" sz="2000" dirty="0"/>
              <a:t>Module </a:t>
            </a:r>
            <a:r>
              <a:rPr lang="en-US" sz="2000" dirty="0" err="1" smtClean="0"/>
              <a:t>MethodDesc</a:t>
            </a:r>
            <a:endParaRPr lang="en-US" sz="2000" dirty="0" smtClean="0"/>
          </a:p>
          <a:p>
            <a:pPr marL="457200" lvl="1" indent="0">
              <a:buNone/>
            </a:pPr>
            <a:endParaRPr lang="ru-RU" sz="2000" dirty="0"/>
          </a:p>
          <a:p>
            <a:pPr marL="57150" indent="0">
              <a:buNone/>
            </a:pPr>
            <a:r>
              <a:rPr lang="ru-RU" sz="2000" dirty="0" smtClean="0"/>
              <a:t>Значения </a:t>
            </a:r>
            <a:r>
              <a:rPr lang="en-US" sz="2000" dirty="0" smtClean="0"/>
              <a:t>timestamp </a:t>
            </a:r>
            <a:r>
              <a:rPr lang="ru-RU" sz="2000" dirty="0" smtClean="0"/>
              <a:t>берутся из </a:t>
            </a:r>
            <a:r>
              <a:rPr lang="en-US" sz="2000" dirty="0" smtClean="0"/>
              <a:t>PE </a:t>
            </a:r>
            <a:r>
              <a:rPr lang="ru-RU" sz="2000" dirty="0" smtClean="0"/>
              <a:t>заголовков и представляют кол-во секунд от 1 января 1970 года 00:00:00.</a:t>
            </a:r>
            <a:endParaRPr lang="en-US" sz="2000" dirty="0" smtClean="0"/>
          </a:p>
        </p:txBody>
      </p:sp>
    </p:spTree>
    <p:extLst>
      <p:ext uri="{BB962C8B-B14F-4D97-AF65-F5344CB8AC3E}">
        <p14:creationId xmlns:p14="http://schemas.microsoft.com/office/powerpoint/2010/main" val="12312028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solidFill>
                  <a:schemeClr val="bg1"/>
                </a:solidFill>
              </a:rPr>
              <a:t>Материалы для обучения</a:t>
            </a:r>
            <a:endParaRPr lang="en-US" dirty="0">
              <a:solidFill>
                <a:schemeClr val="bg1"/>
              </a:solidFill>
            </a:endParaRPr>
          </a:p>
        </p:txBody>
      </p:sp>
      <p:sp>
        <p:nvSpPr>
          <p:cNvPr id="3" name="Content Placeholder 2"/>
          <p:cNvSpPr>
            <a:spLocks noGrp="1"/>
          </p:cNvSpPr>
          <p:nvPr>
            <p:ph idx="1"/>
          </p:nvPr>
        </p:nvSpPr>
        <p:spPr/>
        <p:txBody>
          <a:bodyPr/>
          <a:lstStyle/>
          <a:p>
            <a:r>
              <a:rPr lang="en-US" dirty="0">
                <a:solidFill>
                  <a:schemeClr val="bg1"/>
                </a:solidFill>
                <a:hlinkClick r:id="rId3"/>
              </a:rPr>
              <a:t>https://</a:t>
            </a:r>
            <a:r>
              <a:rPr lang="en-US" dirty="0" smtClean="0">
                <a:solidFill>
                  <a:schemeClr val="bg1"/>
                </a:solidFill>
                <a:hlinkClick r:id="rId3"/>
              </a:rPr>
              <a:t>github.com/bazile/Training</a:t>
            </a:r>
            <a:r>
              <a:rPr lang="en-US" dirty="0" smtClean="0">
                <a:solidFill>
                  <a:schemeClr val="bg1"/>
                </a:solidFill>
              </a:rPr>
              <a:t/>
            </a:r>
            <a:br>
              <a:rPr lang="en-US" dirty="0" smtClean="0">
                <a:solidFill>
                  <a:schemeClr val="bg1"/>
                </a:solidFill>
              </a:rPr>
            </a:br>
            <a:r>
              <a:rPr lang="ru-RU" dirty="0" smtClean="0">
                <a:solidFill>
                  <a:schemeClr val="bg1"/>
                </a:solidFill>
              </a:rPr>
              <a:t>Презентации и примеры кода используемые во время занятия</a:t>
            </a:r>
          </a:p>
          <a:p>
            <a:endParaRPr lang="ru-RU" dirty="0" smtClean="0">
              <a:solidFill>
                <a:schemeClr val="bg1"/>
              </a:solidFill>
            </a:endParaRPr>
          </a:p>
          <a:p>
            <a:r>
              <a:rPr lang="en-US" dirty="0">
                <a:solidFill>
                  <a:schemeClr val="bg1"/>
                </a:solidFill>
                <a:hlinkClick r:id="rId4"/>
              </a:rPr>
              <a:t>http://belhard.nullptr.ru</a:t>
            </a:r>
            <a:r>
              <a:rPr lang="en-US" dirty="0" smtClean="0">
                <a:solidFill>
                  <a:schemeClr val="bg1"/>
                </a:solidFill>
                <a:hlinkClick r:id="rId4"/>
              </a:rPr>
              <a:t>/</a:t>
            </a:r>
            <a:r>
              <a:rPr lang="ru-RU" dirty="0" smtClean="0">
                <a:solidFill>
                  <a:schemeClr val="bg1"/>
                </a:solidFill>
              </a:rPr>
              <a:t/>
            </a:r>
            <a:br>
              <a:rPr lang="ru-RU" dirty="0" smtClean="0">
                <a:solidFill>
                  <a:schemeClr val="bg1"/>
                </a:solidFill>
              </a:rPr>
            </a:br>
            <a:r>
              <a:rPr lang="ru-RU" dirty="0" smtClean="0">
                <a:solidFill>
                  <a:schemeClr val="bg1"/>
                </a:solidFill>
              </a:rPr>
              <a:t>Книги, примеры к ним и другие полезные файлы.</a:t>
            </a:r>
            <a:endParaRPr lang="ru-RU" dirty="0">
              <a:solidFill>
                <a:schemeClr val="bg1"/>
              </a:solidFill>
            </a:endParaRPr>
          </a:p>
          <a:p>
            <a:endParaRPr lang="en-US" dirty="0"/>
          </a:p>
        </p:txBody>
      </p:sp>
    </p:spTree>
    <p:extLst>
      <p:ext uri="{BB962C8B-B14F-4D97-AF65-F5344CB8AC3E}">
        <p14:creationId xmlns:p14="http://schemas.microsoft.com/office/powerpoint/2010/main" val="3067620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Прямоугольник 2"/>
          <p:cNvSpPr>
            <a:spLocks noChangeArrowheads="1"/>
          </p:cNvSpPr>
          <p:nvPr/>
        </p:nvSpPr>
        <p:spPr bwMode="auto">
          <a:xfrm>
            <a:off x="478347" y="159023"/>
            <a:ext cx="818730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be-BY" sz="3600" b="1" dirty="0"/>
              <a:t>Исключительные </a:t>
            </a:r>
            <a:r>
              <a:rPr lang="be-BY" sz="3600" b="1" dirty="0" smtClean="0"/>
              <a:t>ситуации</a:t>
            </a:r>
            <a:r>
              <a:rPr lang="en-US" sz="3600" b="1" dirty="0" smtClean="0"/>
              <a:t> (exceptions)</a:t>
            </a:r>
            <a:r>
              <a:rPr lang="ru-RU" sz="3600" b="1" dirty="0" smtClean="0"/>
              <a:t>.</a:t>
            </a:r>
            <a:endParaRPr lang="ru-RU" sz="3600" b="1" dirty="0"/>
          </a:p>
        </p:txBody>
      </p:sp>
      <p:sp>
        <p:nvSpPr>
          <p:cNvPr id="2" name="TextBox 1"/>
          <p:cNvSpPr txBox="1"/>
          <p:nvPr/>
        </p:nvSpPr>
        <p:spPr>
          <a:xfrm>
            <a:off x="293233" y="1192543"/>
            <a:ext cx="8557535" cy="4154984"/>
          </a:xfrm>
          <a:prstGeom prst="rect">
            <a:avLst/>
          </a:prstGeom>
          <a:noFill/>
        </p:spPr>
        <p:txBody>
          <a:bodyPr wrap="square" rtlCol="0">
            <a:spAutoFit/>
          </a:bodyPr>
          <a:lstStyle/>
          <a:p>
            <a:r>
              <a:rPr lang="ru-RU" sz="2400" dirty="0" smtClean="0"/>
              <a:t>Исключительные ситуации это механизм работы с ошибками в среде </a:t>
            </a:r>
            <a:r>
              <a:rPr lang="en-US" sz="2400" dirty="0" smtClean="0"/>
              <a:t>.NET. </a:t>
            </a:r>
            <a:r>
              <a:rPr lang="ru-RU" sz="2400" dirty="0" smtClean="0"/>
              <a:t>Под ошибкой понимается отклонение программы от маршрута заложенном в коде. Причиной может быть реальная ошибка</a:t>
            </a:r>
            <a:r>
              <a:rPr lang="en-US" sz="2400" dirty="0" smtClean="0"/>
              <a:t> </a:t>
            </a:r>
            <a:r>
              <a:rPr lang="ru-RU" sz="2400" dirty="0" smtClean="0"/>
              <a:t>программиста. </a:t>
            </a:r>
            <a:r>
              <a:rPr lang="ru-RU" sz="2400" dirty="0"/>
              <a:t>Н</a:t>
            </a:r>
            <a:r>
              <a:rPr lang="ru-RU" sz="2400" dirty="0" smtClean="0"/>
              <a:t>апример, выход за пределы массива или обращение к неициализированной ссылочной переменной. Другой причиной может стать среда исполнения программы. Например, при попытке записи в файл может выясниться что у пользователя нет на это прав.</a:t>
            </a:r>
          </a:p>
          <a:p>
            <a:endParaRPr lang="ru-RU" sz="2400" dirty="0"/>
          </a:p>
          <a:p>
            <a:r>
              <a:rPr lang="ru-RU" sz="2400" dirty="0" smtClean="0"/>
              <a:t>Необработанные исключения приводят к аварийному завершению программы.</a:t>
            </a:r>
            <a:endParaRPr lang="ru-RU" sz="2400" dirty="0"/>
          </a:p>
        </p:txBody>
      </p:sp>
    </p:spTree>
    <p:extLst>
      <p:ext uri="{BB962C8B-B14F-4D97-AF65-F5344CB8AC3E}">
        <p14:creationId xmlns:p14="http://schemas.microsoft.com/office/powerpoint/2010/main" val="78294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Прямоугольник 2"/>
          <p:cNvSpPr>
            <a:spLocks noChangeArrowheads="1"/>
          </p:cNvSpPr>
          <p:nvPr/>
        </p:nvSpPr>
        <p:spPr bwMode="auto">
          <a:xfrm>
            <a:off x="2362200" y="0"/>
            <a:ext cx="44719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be-BY" sz="2400" b="1" dirty="0"/>
              <a:t>Исключительные ситуации</a:t>
            </a:r>
            <a:r>
              <a:rPr lang="ru-RU" sz="2400" b="1" dirty="0"/>
              <a:t>.</a:t>
            </a:r>
          </a:p>
        </p:txBody>
      </p:sp>
      <p:sp>
        <p:nvSpPr>
          <p:cNvPr id="3075" name="Rectangle 1"/>
          <p:cNvSpPr>
            <a:spLocks noChangeArrowheads="1"/>
          </p:cNvSpPr>
          <p:nvPr/>
        </p:nvSpPr>
        <p:spPr bwMode="auto">
          <a:xfrm>
            <a:off x="152400" y="381000"/>
            <a:ext cx="8839200" cy="19383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lvl="1" eaLnBrk="0" hangingPunct="0"/>
            <a:r>
              <a:rPr lang="en-US" sz="1000" dirty="0">
                <a:solidFill>
                  <a:schemeClr val="bg1"/>
                </a:solidFill>
                <a:latin typeface="Consolas" pitchFamily="49" charset="0"/>
                <a:ea typeface="Times New Roman" pitchFamily="18" charset="0"/>
                <a:cs typeface="Consolas" pitchFamily="49" charset="0"/>
              </a:rPr>
              <a:t>try</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    [&lt;операторы, способные вызвать исключительную ситуацию&gt;]</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a:p>
            <a:pPr lvl="1" eaLnBrk="0" hangingPunct="0"/>
            <a:r>
              <a:rPr lang="en-US" sz="1000" dirty="0">
                <a:solidFill>
                  <a:schemeClr val="bg1"/>
                </a:solidFill>
                <a:latin typeface="Consolas" pitchFamily="49" charset="0"/>
                <a:ea typeface="Times New Roman" pitchFamily="18" charset="0"/>
                <a:cs typeface="Consolas" pitchFamily="49" charset="0"/>
              </a:rPr>
              <a:t>catch( [&lt;</a:t>
            </a:r>
            <a:r>
              <a:rPr lang="ru-RU" sz="1000" dirty="0">
                <a:solidFill>
                  <a:schemeClr val="bg1"/>
                </a:solidFill>
                <a:latin typeface="Consolas" pitchFamily="49" charset="0"/>
                <a:ea typeface="Times New Roman" pitchFamily="18" charset="0"/>
                <a:cs typeface="Consolas" pitchFamily="49" charset="0"/>
              </a:rPr>
              <a:t>объект исключения</a:t>
            </a:r>
            <a:r>
              <a:rPr lang="en-US" sz="1000" dirty="0">
                <a:solidFill>
                  <a:schemeClr val="bg1"/>
                </a:solidFill>
                <a:latin typeface="Consolas" pitchFamily="49" charset="0"/>
                <a:ea typeface="Times New Roman" pitchFamily="18" charset="0"/>
                <a:cs typeface="Consolas" pitchFamily="49" charset="0"/>
              </a:rPr>
              <a:t>&gt;]</a:t>
            </a:r>
            <a:r>
              <a:rPr lang="ru-RU" sz="1000" dirty="0">
                <a:solidFill>
                  <a:schemeClr val="bg1"/>
                </a:solidFill>
                <a:latin typeface="Consolas" pitchFamily="49" charset="0"/>
                <a:ea typeface="Times New Roman" pitchFamily="18" charset="0"/>
                <a:cs typeface="Consolas" pitchFamily="49" charset="0"/>
              </a:rPr>
              <a:t> )//Может повторяться неограниченное число раз.</a:t>
            </a:r>
            <a:endParaRPr lang="en-US" sz="1000" dirty="0">
              <a:solidFill>
                <a:schemeClr val="bg1"/>
              </a:solidFill>
              <a:latin typeface="Consolas" pitchFamily="49" charset="0"/>
              <a:ea typeface="Times New Roman" pitchFamily="18" charset="0"/>
              <a:cs typeface="Consolas" pitchFamily="49" charset="0"/>
            </a:endParaRPr>
          </a:p>
          <a:p>
            <a:pPr lvl="1" eaLnBrk="0" hangingPunct="0"/>
            <a:r>
              <a:rPr lang="en-US" sz="1000" dirty="0">
                <a:solidFill>
                  <a:schemeClr val="bg1"/>
                </a:solidFill>
                <a:latin typeface="Consolas" pitchFamily="49" charset="0"/>
                <a:ea typeface="Times New Roman" pitchFamily="18" charset="0"/>
                <a:cs typeface="Consolas" pitchFamily="49" charset="0"/>
              </a:rPr>
              <a:t>{</a:t>
            </a:r>
          </a:p>
          <a:p>
            <a:pPr lvl="1" eaLnBrk="0" hangingPunct="0"/>
            <a:r>
              <a:rPr lang="en-US" sz="1000" dirty="0">
                <a:solidFill>
                  <a:schemeClr val="bg1"/>
                </a:solidFill>
                <a:latin typeface="Consolas" pitchFamily="49" charset="0"/>
                <a:ea typeface="Times New Roman" pitchFamily="18" charset="0"/>
                <a:cs typeface="Consolas" pitchFamily="49" charset="0"/>
              </a:rPr>
              <a:t>	[</a:t>
            </a:r>
            <a:r>
              <a:rPr lang="ru-RU" sz="1000" dirty="0">
                <a:solidFill>
                  <a:schemeClr val="bg1"/>
                </a:solidFill>
                <a:latin typeface="Consolas" pitchFamily="49" charset="0"/>
                <a:ea typeface="Times New Roman" pitchFamily="18" charset="0"/>
                <a:cs typeface="Consolas" pitchFamily="49" charset="0"/>
              </a:rPr>
              <a:t>обработка исключения</a:t>
            </a:r>
            <a:r>
              <a:rPr lang="en-US" sz="1000" dirty="0">
                <a:solidFill>
                  <a:schemeClr val="bg1"/>
                </a:solidFill>
                <a:latin typeface="Consolas" pitchFamily="49" charset="0"/>
                <a:ea typeface="Times New Roman" pitchFamily="18" charset="0"/>
                <a:cs typeface="Consolas" pitchFamily="49" charset="0"/>
              </a:rPr>
              <a:t>]</a:t>
            </a:r>
          </a:p>
          <a:p>
            <a:pPr lvl="1" eaLnBrk="0" hangingPunct="0"/>
            <a:r>
              <a:rPr lang="en-US"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a:p>
            <a:pPr lvl="1" eaLnBrk="0" hangingPunct="0"/>
            <a:r>
              <a:rPr lang="en-US" sz="1000" dirty="0">
                <a:solidFill>
                  <a:schemeClr val="bg1"/>
                </a:solidFill>
                <a:latin typeface="Consolas" pitchFamily="49" charset="0"/>
                <a:ea typeface="Times New Roman" pitchFamily="18" charset="0"/>
                <a:cs typeface="Consolas" pitchFamily="49" charset="0"/>
              </a:rPr>
              <a:t>finally</a:t>
            </a:r>
            <a:r>
              <a:rPr lang="ru-RU" sz="1000" dirty="0">
                <a:solidFill>
                  <a:schemeClr val="bg1"/>
                </a:solidFill>
                <a:latin typeface="Consolas" pitchFamily="49" charset="0"/>
                <a:ea typeface="Times New Roman" pitchFamily="18" charset="0"/>
                <a:cs typeface="Consolas" pitchFamily="49" charset="0"/>
              </a:rPr>
              <a:t>		</a:t>
            </a:r>
            <a:r>
              <a:rPr lang="en-US" sz="1000" dirty="0">
                <a:solidFill>
                  <a:schemeClr val="bg1"/>
                </a:solidFill>
                <a:latin typeface="Consolas" pitchFamily="49" charset="0"/>
                <a:ea typeface="Times New Roman" pitchFamily="18" charset="0"/>
                <a:cs typeface="Consolas" pitchFamily="49" charset="0"/>
              </a:rPr>
              <a:t>//</a:t>
            </a:r>
            <a:r>
              <a:rPr lang="ru-RU" sz="1000" dirty="0">
                <a:solidFill>
                  <a:schemeClr val="bg1"/>
                </a:solidFill>
                <a:latin typeface="Consolas" pitchFamily="49" charset="0"/>
                <a:ea typeface="Times New Roman" pitchFamily="18" charset="0"/>
                <a:cs typeface="Consolas" pitchFamily="49" charset="0"/>
              </a:rPr>
              <a:t>Может отсутствовать</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    &lt;операторы из секции завершения&gt;</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p:txBody>
      </p:sp>
      <p:sp>
        <p:nvSpPr>
          <p:cNvPr id="3076" name="TextBox 6"/>
          <p:cNvSpPr txBox="1">
            <a:spLocks noChangeArrowheads="1"/>
          </p:cNvSpPr>
          <p:nvPr/>
        </p:nvSpPr>
        <p:spPr bwMode="auto">
          <a:xfrm>
            <a:off x="152400" y="2362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t>	Генерация исключений происходит с использованием оператора</a:t>
            </a:r>
            <a:r>
              <a:rPr lang="en-US" sz="1600" dirty="0"/>
              <a:t> </a:t>
            </a:r>
            <a:r>
              <a:rPr lang="en-US" sz="1600" dirty="0">
                <a:solidFill>
                  <a:srgbClr val="FFFF00"/>
                </a:solidFill>
              </a:rPr>
              <a:t>throw</a:t>
            </a:r>
            <a:r>
              <a:rPr lang="en-US" sz="1600" dirty="0"/>
              <a:t>, </a:t>
            </a:r>
            <a:r>
              <a:rPr lang="ru-RU" sz="1600" dirty="0"/>
              <a:t>после которого необходимо записать объект исключения.</a:t>
            </a:r>
            <a:r>
              <a:rPr lang="be-BY" sz="1600" dirty="0">
                <a:solidFill>
                  <a:srgbClr val="008080"/>
                </a:solidFill>
                <a:latin typeface="Courier New" pitchFamily="49" charset="0"/>
                <a:cs typeface="Courier New" pitchFamily="49" charset="0"/>
              </a:rPr>
              <a:t> </a:t>
            </a:r>
            <a:r>
              <a:rPr lang="ru-RU" sz="1600" dirty="0"/>
              <a:t>Все исключения в </a:t>
            </a:r>
            <a:r>
              <a:rPr lang="en-US" sz="1600" dirty="0"/>
              <a:t>C# </a:t>
            </a:r>
            <a:r>
              <a:rPr lang="ru-RU" sz="1600" dirty="0"/>
              <a:t>являются объектами класса, производного от </a:t>
            </a:r>
            <a:r>
              <a:rPr lang="en-US" sz="1600" dirty="0"/>
              <a:t>Exception.</a:t>
            </a:r>
            <a:endParaRPr lang="ru-RU" sz="1600" dirty="0"/>
          </a:p>
        </p:txBody>
      </p:sp>
      <p:sp>
        <p:nvSpPr>
          <p:cNvPr id="46082" name="Rectangle 2"/>
          <p:cNvSpPr>
            <a:spLocks noChangeArrowheads="1"/>
          </p:cNvSpPr>
          <p:nvPr/>
        </p:nvSpPr>
        <p:spPr bwMode="auto">
          <a:xfrm>
            <a:off x="152400" y="3212976"/>
            <a:ext cx="8763000" cy="3477875"/>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1100" dirty="0">
                <a:solidFill>
                  <a:srgbClr val="0000FF"/>
                </a:solidFill>
                <a:latin typeface="Consolas"/>
              </a:rPr>
              <a:t>static</a:t>
            </a:r>
            <a:r>
              <a:rPr lang="en-US" sz="1100" dirty="0">
                <a:solidFill>
                  <a:srgbClr val="000000"/>
                </a:solidFill>
                <a:latin typeface="Consolas"/>
              </a:rPr>
              <a:t> </a:t>
            </a:r>
            <a:r>
              <a:rPr lang="en-US" sz="1100" dirty="0">
                <a:solidFill>
                  <a:srgbClr val="0000FF"/>
                </a:solidFill>
                <a:latin typeface="Consolas"/>
              </a:rPr>
              <a:t>double</a:t>
            </a:r>
            <a:r>
              <a:rPr lang="en-US" sz="1100" dirty="0">
                <a:solidFill>
                  <a:srgbClr val="000000"/>
                </a:solidFill>
                <a:latin typeface="Consolas"/>
              </a:rPr>
              <a:t> Divide(</a:t>
            </a:r>
            <a:r>
              <a:rPr lang="en-US" sz="1100" dirty="0" err="1">
                <a:solidFill>
                  <a:srgbClr val="0000FF"/>
                </a:solidFill>
                <a:latin typeface="Consolas"/>
              </a:rPr>
              <a:t>int</a:t>
            </a:r>
            <a:r>
              <a:rPr lang="en-US" sz="1100" dirty="0">
                <a:solidFill>
                  <a:srgbClr val="000000"/>
                </a:solidFill>
                <a:latin typeface="Consolas"/>
              </a:rPr>
              <a:t> a, </a:t>
            </a:r>
            <a:r>
              <a:rPr lang="en-US" sz="1100" dirty="0" err="1">
                <a:solidFill>
                  <a:srgbClr val="0000FF"/>
                </a:solidFill>
                <a:latin typeface="Consolas"/>
              </a:rPr>
              <a:t>int</a:t>
            </a:r>
            <a:r>
              <a:rPr lang="en-US" sz="1100" dirty="0">
                <a:solidFill>
                  <a:srgbClr val="000000"/>
                </a:solidFill>
                <a:latin typeface="Consolas"/>
              </a:rPr>
              <a:t> b)</a:t>
            </a:r>
          </a:p>
          <a:p>
            <a:r>
              <a:rPr lang="ru-RU" sz="1100" dirty="0">
                <a:solidFill>
                  <a:srgbClr val="000000"/>
                </a:solidFill>
                <a:latin typeface="Consolas"/>
              </a:rPr>
              <a:t>{</a:t>
            </a:r>
          </a:p>
          <a:p>
            <a:r>
              <a:rPr lang="en-US" sz="1100" dirty="0" smtClean="0">
                <a:solidFill>
                  <a:srgbClr val="0000FF"/>
                </a:solidFill>
                <a:latin typeface="Consolas"/>
              </a:rPr>
              <a:t>    if</a:t>
            </a:r>
            <a:r>
              <a:rPr lang="en-US" sz="1100" dirty="0" smtClean="0">
                <a:solidFill>
                  <a:srgbClr val="000000"/>
                </a:solidFill>
                <a:latin typeface="Consolas"/>
              </a:rPr>
              <a:t> </a:t>
            </a:r>
            <a:r>
              <a:rPr lang="en-US" sz="1100" dirty="0">
                <a:solidFill>
                  <a:srgbClr val="000000"/>
                </a:solidFill>
                <a:latin typeface="Consolas"/>
              </a:rPr>
              <a:t>(b == </a:t>
            </a:r>
            <a:r>
              <a:rPr lang="en-US" sz="1100" dirty="0">
                <a:solidFill>
                  <a:srgbClr val="C81EFA"/>
                </a:solidFill>
                <a:latin typeface="Consolas"/>
              </a:rPr>
              <a:t>0</a:t>
            </a:r>
            <a:r>
              <a:rPr lang="en-US" sz="1100" dirty="0">
                <a:solidFill>
                  <a:srgbClr val="000000"/>
                </a:solidFill>
                <a:latin typeface="Consolas"/>
              </a:rPr>
              <a:t>) </a:t>
            </a:r>
            <a:r>
              <a:rPr lang="en-US" sz="1100" dirty="0">
                <a:solidFill>
                  <a:srgbClr val="0000FF"/>
                </a:solidFill>
                <a:latin typeface="Consolas"/>
              </a:rPr>
              <a:t>throw</a:t>
            </a:r>
            <a:r>
              <a:rPr lang="en-US" sz="1100" dirty="0">
                <a:solidFill>
                  <a:srgbClr val="000000"/>
                </a:solidFill>
                <a:latin typeface="Consolas"/>
              </a:rPr>
              <a:t> </a:t>
            </a:r>
            <a:r>
              <a:rPr lang="en-US" sz="1100" dirty="0">
                <a:solidFill>
                  <a:srgbClr val="0000FF"/>
                </a:solidFill>
                <a:latin typeface="Consolas"/>
              </a:rPr>
              <a:t>new</a:t>
            </a:r>
            <a:r>
              <a:rPr lang="en-US" sz="1100" dirty="0">
                <a:solidFill>
                  <a:srgbClr val="000000"/>
                </a:solidFill>
                <a:latin typeface="Consolas"/>
              </a:rPr>
              <a:t> </a:t>
            </a:r>
            <a:r>
              <a:rPr lang="en-US" sz="1100" dirty="0" err="1">
                <a:solidFill>
                  <a:srgbClr val="000000"/>
                </a:solidFill>
                <a:latin typeface="Consolas"/>
              </a:rPr>
              <a:t>ArithmeticException</a:t>
            </a:r>
            <a:r>
              <a:rPr lang="en-US" sz="1100" dirty="0">
                <a:solidFill>
                  <a:srgbClr val="000000"/>
                </a:solidFill>
                <a:latin typeface="Consolas"/>
              </a:rPr>
              <a:t>(</a:t>
            </a:r>
            <a:r>
              <a:rPr lang="en-US" sz="1100" dirty="0">
                <a:solidFill>
                  <a:srgbClr val="DC1414"/>
                </a:solidFill>
                <a:latin typeface="Consolas"/>
              </a:rPr>
              <a:t>"Attempt to divide by 0!"</a:t>
            </a:r>
            <a:r>
              <a:rPr lang="en-US" sz="1100" dirty="0">
                <a:solidFill>
                  <a:srgbClr val="000000"/>
                </a:solidFill>
                <a:latin typeface="Consolas"/>
              </a:rPr>
              <a:t>);</a:t>
            </a:r>
          </a:p>
          <a:p>
            <a:r>
              <a:rPr lang="en-US" sz="1100" dirty="0" smtClean="0">
                <a:solidFill>
                  <a:srgbClr val="0000FF"/>
                </a:solidFill>
                <a:latin typeface="Consolas"/>
              </a:rPr>
              <a:t>    return</a:t>
            </a:r>
            <a:r>
              <a:rPr lang="en-US" sz="1100" dirty="0" smtClean="0">
                <a:solidFill>
                  <a:srgbClr val="000000"/>
                </a:solidFill>
                <a:latin typeface="Consolas"/>
              </a:rPr>
              <a:t> </a:t>
            </a:r>
            <a:r>
              <a:rPr lang="en-US" sz="1100" dirty="0">
                <a:solidFill>
                  <a:srgbClr val="000000"/>
                </a:solidFill>
                <a:latin typeface="Consolas"/>
              </a:rPr>
              <a:t>(</a:t>
            </a:r>
            <a:r>
              <a:rPr lang="en-US" sz="1100" dirty="0">
                <a:solidFill>
                  <a:srgbClr val="0000FF"/>
                </a:solidFill>
                <a:latin typeface="Consolas"/>
              </a:rPr>
              <a:t>double</a:t>
            </a:r>
            <a:r>
              <a:rPr lang="en-US" sz="1100" dirty="0">
                <a:solidFill>
                  <a:srgbClr val="000000"/>
                </a:solidFill>
                <a:latin typeface="Consolas"/>
              </a:rPr>
              <a:t>)a / b;</a:t>
            </a:r>
          </a:p>
          <a:p>
            <a:r>
              <a:rPr lang="ru-RU" sz="1100" dirty="0" smtClean="0">
                <a:solidFill>
                  <a:srgbClr val="000000"/>
                </a:solidFill>
                <a:latin typeface="Consolas"/>
              </a:rPr>
              <a:t>}</a:t>
            </a:r>
            <a:endParaRPr lang="en-US" sz="1100" dirty="0" smtClean="0">
              <a:solidFill>
                <a:srgbClr val="000000"/>
              </a:solidFill>
              <a:latin typeface="Consolas"/>
            </a:endParaRPr>
          </a:p>
          <a:p>
            <a:endParaRPr lang="ru-RU" sz="1100" dirty="0">
              <a:solidFill>
                <a:srgbClr val="000000"/>
              </a:solidFill>
              <a:latin typeface="Consolas"/>
            </a:endParaRPr>
          </a:p>
          <a:p>
            <a:r>
              <a:rPr lang="en-US" sz="1100" dirty="0">
                <a:solidFill>
                  <a:srgbClr val="0000FF"/>
                </a:solidFill>
                <a:latin typeface="Consolas"/>
              </a:rPr>
              <a:t>void</a:t>
            </a:r>
            <a:r>
              <a:rPr lang="en-US" sz="1100" dirty="0">
                <a:solidFill>
                  <a:srgbClr val="000000"/>
                </a:solidFill>
                <a:latin typeface="Consolas"/>
              </a:rPr>
              <a:t> Main()</a:t>
            </a:r>
          </a:p>
          <a:p>
            <a:r>
              <a:rPr lang="ru-RU" sz="1100" dirty="0">
                <a:solidFill>
                  <a:srgbClr val="000000"/>
                </a:solidFill>
                <a:latin typeface="Consolas"/>
              </a:rPr>
              <a:t>{</a:t>
            </a:r>
          </a:p>
          <a:p>
            <a:r>
              <a:rPr lang="en-US" sz="1100" dirty="0" smtClean="0">
                <a:solidFill>
                  <a:srgbClr val="0000FF"/>
                </a:solidFill>
                <a:latin typeface="Consolas"/>
              </a:rPr>
              <a:t>    </a:t>
            </a:r>
            <a:r>
              <a:rPr lang="en-US" sz="1100" dirty="0" err="1" smtClean="0">
                <a:solidFill>
                  <a:srgbClr val="0000FF"/>
                </a:solidFill>
                <a:latin typeface="Consolas"/>
              </a:rPr>
              <a:t>int</a:t>
            </a:r>
            <a:r>
              <a:rPr lang="en-US" sz="1100" dirty="0" smtClean="0">
                <a:solidFill>
                  <a:srgbClr val="000000"/>
                </a:solidFill>
                <a:latin typeface="Consolas"/>
              </a:rPr>
              <a:t> </a:t>
            </a:r>
            <a:r>
              <a:rPr lang="en-US" sz="1100" dirty="0">
                <a:solidFill>
                  <a:srgbClr val="000000"/>
                </a:solidFill>
                <a:latin typeface="Consolas"/>
              </a:rPr>
              <a:t>a = </a:t>
            </a:r>
            <a:r>
              <a:rPr lang="en-US" sz="1100" dirty="0" err="1">
                <a:solidFill>
                  <a:srgbClr val="0000FF"/>
                </a:solidFill>
                <a:latin typeface="Consolas"/>
              </a:rPr>
              <a:t>int</a:t>
            </a:r>
            <a:r>
              <a:rPr lang="en-US" sz="1100" dirty="0" err="1">
                <a:solidFill>
                  <a:srgbClr val="000000"/>
                </a:solidFill>
                <a:latin typeface="Consolas"/>
              </a:rPr>
              <a:t>.Parse</a:t>
            </a:r>
            <a:r>
              <a:rPr lang="en-US" sz="1100" dirty="0">
                <a:solidFill>
                  <a:srgbClr val="000000"/>
                </a:solidFill>
                <a:latin typeface="Consolas"/>
              </a:rPr>
              <a:t>(</a:t>
            </a:r>
            <a:r>
              <a:rPr lang="en-US" sz="1100" dirty="0" err="1">
                <a:solidFill>
                  <a:srgbClr val="000000"/>
                </a:solidFill>
                <a:latin typeface="Consolas"/>
              </a:rPr>
              <a:t>Console.ReadLine</a:t>
            </a:r>
            <a:r>
              <a:rPr lang="en-US" sz="1100" dirty="0">
                <a:solidFill>
                  <a:srgbClr val="000000"/>
                </a:solidFill>
                <a:latin typeface="Consolas"/>
              </a:rPr>
              <a:t>());</a:t>
            </a:r>
          </a:p>
          <a:p>
            <a:r>
              <a:rPr lang="en-US" sz="1100" dirty="0" smtClean="0">
                <a:solidFill>
                  <a:srgbClr val="0000FF"/>
                </a:solidFill>
                <a:latin typeface="Consolas"/>
              </a:rPr>
              <a:t>    </a:t>
            </a:r>
            <a:r>
              <a:rPr lang="en-US" sz="1100" dirty="0" err="1" smtClean="0">
                <a:solidFill>
                  <a:srgbClr val="0000FF"/>
                </a:solidFill>
                <a:latin typeface="Consolas"/>
              </a:rPr>
              <a:t>int</a:t>
            </a:r>
            <a:r>
              <a:rPr lang="en-US" sz="1100" dirty="0" smtClean="0">
                <a:solidFill>
                  <a:srgbClr val="000000"/>
                </a:solidFill>
                <a:latin typeface="Consolas"/>
              </a:rPr>
              <a:t> </a:t>
            </a:r>
            <a:r>
              <a:rPr lang="en-US" sz="1100" dirty="0">
                <a:solidFill>
                  <a:srgbClr val="000000"/>
                </a:solidFill>
                <a:latin typeface="Consolas"/>
              </a:rPr>
              <a:t>b = </a:t>
            </a:r>
            <a:r>
              <a:rPr lang="en-US" sz="1100" dirty="0" err="1">
                <a:solidFill>
                  <a:srgbClr val="0000FF"/>
                </a:solidFill>
                <a:latin typeface="Consolas"/>
              </a:rPr>
              <a:t>int</a:t>
            </a:r>
            <a:r>
              <a:rPr lang="en-US" sz="1100" dirty="0" err="1">
                <a:solidFill>
                  <a:srgbClr val="000000"/>
                </a:solidFill>
                <a:latin typeface="Consolas"/>
              </a:rPr>
              <a:t>.Parse</a:t>
            </a:r>
            <a:r>
              <a:rPr lang="en-US" sz="1100" dirty="0">
                <a:solidFill>
                  <a:srgbClr val="000000"/>
                </a:solidFill>
                <a:latin typeface="Consolas"/>
              </a:rPr>
              <a:t>(</a:t>
            </a:r>
            <a:r>
              <a:rPr lang="en-US" sz="1100" dirty="0" err="1">
                <a:solidFill>
                  <a:srgbClr val="000000"/>
                </a:solidFill>
                <a:latin typeface="Consolas"/>
              </a:rPr>
              <a:t>Console.ReadLine</a:t>
            </a:r>
            <a:r>
              <a:rPr lang="en-US" sz="1100" dirty="0">
                <a:solidFill>
                  <a:srgbClr val="000000"/>
                </a:solidFill>
                <a:latin typeface="Consolas"/>
              </a:rPr>
              <a:t>());</a:t>
            </a:r>
          </a:p>
          <a:p>
            <a:r>
              <a:rPr lang="en-US" sz="1100" dirty="0" smtClean="0">
                <a:solidFill>
                  <a:srgbClr val="0000FF"/>
                </a:solidFill>
                <a:latin typeface="Consolas"/>
              </a:rPr>
              <a:t>    try</a:t>
            </a:r>
            <a:endParaRPr lang="en-US" sz="1100" dirty="0">
              <a:solidFill>
                <a:srgbClr val="000000"/>
              </a:solidFill>
              <a:latin typeface="Consolas"/>
            </a:endParaRPr>
          </a:p>
          <a:p>
            <a:r>
              <a:rPr lang="en-US" sz="1100" dirty="0" smtClean="0">
                <a:solidFill>
                  <a:srgbClr val="000000"/>
                </a:solidFill>
                <a:latin typeface="Consolas"/>
              </a:rPr>
              <a:t>    </a:t>
            </a:r>
            <a:r>
              <a:rPr lang="ru-RU" sz="1100" dirty="0" smtClean="0">
                <a:solidFill>
                  <a:srgbClr val="000000"/>
                </a:solidFill>
                <a:latin typeface="Consolas"/>
              </a:rPr>
              <a:t>{</a:t>
            </a:r>
            <a:endParaRPr lang="ru-RU" sz="1100" dirty="0">
              <a:solidFill>
                <a:srgbClr val="000000"/>
              </a:solidFill>
              <a:latin typeface="Consolas"/>
            </a:endParaRPr>
          </a:p>
          <a:p>
            <a:r>
              <a:rPr lang="en-US" sz="1100" dirty="0" smtClean="0">
                <a:solidFill>
                  <a:srgbClr val="0000FF"/>
                </a:solidFill>
                <a:latin typeface="Consolas"/>
              </a:rPr>
              <a:t>        double</a:t>
            </a:r>
            <a:r>
              <a:rPr lang="en-US" sz="1100" dirty="0" smtClean="0">
                <a:solidFill>
                  <a:srgbClr val="000000"/>
                </a:solidFill>
                <a:latin typeface="Consolas"/>
              </a:rPr>
              <a:t> </a:t>
            </a:r>
            <a:r>
              <a:rPr lang="en-US" sz="1100" dirty="0">
                <a:solidFill>
                  <a:srgbClr val="000000"/>
                </a:solidFill>
                <a:latin typeface="Consolas"/>
              </a:rPr>
              <a:t>c = Divide(a, b);</a:t>
            </a:r>
          </a:p>
          <a:p>
            <a:r>
              <a:rPr lang="en-US" sz="1100" dirty="0" smtClean="0">
                <a:solidFill>
                  <a:srgbClr val="000000"/>
                </a:solidFill>
                <a:latin typeface="Consolas"/>
              </a:rPr>
              <a:t>        </a:t>
            </a:r>
            <a:r>
              <a:rPr lang="en-US" sz="1100" dirty="0" err="1" smtClean="0">
                <a:solidFill>
                  <a:srgbClr val="000000"/>
                </a:solidFill>
                <a:latin typeface="Consolas"/>
              </a:rPr>
              <a:t>Console.WriteLine</a:t>
            </a:r>
            <a:r>
              <a:rPr lang="en-US" sz="1100" dirty="0">
                <a:solidFill>
                  <a:srgbClr val="000000"/>
                </a:solidFill>
                <a:latin typeface="Consolas"/>
              </a:rPr>
              <a:t>(</a:t>
            </a:r>
            <a:r>
              <a:rPr lang="en-US" sz="1100" dirty="0">
                <a:solidFill>
                  <a:srgbClr val="DC1414"/>
                </a:solidFill>
                <a:latin typeface="Consolas"/>
              </a:rPr>
              <a:t>"{0}/{1}={2}"</a:t>
            </a:r>
            <a:r>
              <a:rPr lang="en-US" sz="1100" dirty="0">
                <a:solidFill>
                  <a:srgbClr val="000000"/>
                </a:solidFill>
                <a:latin typeface="Consolas"/>
              </a:rPr>
              <a:t>, a, b, c);</a:t>
            </a:r>
          </a:p>
          <a:p>
            <a:r>
              <a:rPr lang="en-US" sz="1100" dirty="0" smtClean="0">
                <a:solidFill>
                  <a:srgbClr val="000000"/>
                </a:solidFill>
                <a:latin typeface="Consolas"/>
              </a:rPr>
              <a:t>    </a:t>
            </a:r>
            <a:r>
              <a:rPr lang="ru-RU" sz="1100" dirty="0" smtClean="0">
                <a:solidFill>
                  <a:srgbClr val="000000"/>
                </a:solidFill>
                <a:latin typeface="Consolas"/>
              </a:rPr>
              <a:t>}</a:t>
            </a:r>
            <a:endParaRPr lang="ru-RU" sz="1100" dirty="0">
              <a:solidFill>
                <a:srgbClr val="000000"/>
              </a:solidFill>
              <a:latin typeface="Consolas"/>
            </a:endParaRPr>
          </a:p>
          <a:p>
            <a:r>
              <a:rPr lang="en-US" sz="1100" dirty="0" smtClean="0">
                <a:solidFill>
                  <a:srgbClr val="0000FF"/>
                </a:solidFill>
                <a:latin typeface="Consolas"/>
              </a:rPr>
              <a:t>    catch</a:t>
            </a:r>
            <a:r>
              <a:rPr lang="en-US" sz="1100" dirty="0" smtClean="0">
                <a:solidFill>
                  <a:srgbClr val="000000"/>
                </a:solidFill>
                <a:latin typeface="Consolas"/>
              </a:rPr>
              <a:t> </a:t>
            </a:r>
            <a:r>
              <a:rPr lang="en-US" sz="1100" dirty="0">
                <a:solidFill>
                  <a:srgbClr val="000000"/>
                </a:solidFill>
                <a:latin typeface="Consolas"/>
              </a:rPr>
              <a:t>(</a:t>
            </a:r>
            <a:r>
              <a:rPr lang="en-US" sz="1100" dirty="0" err="1">
                <a:solidFill>
                  <a:srgbClr val="000000"/>
                </a:solidFill>
                <a:latin typeface="Consolas"/>
              </a:rPr>
              <a:t>ArithmeticException</a:t>
            </a:r>
            <a:r>
              <a:rPr lang="en-US" sz="1100" dirty="0">
                <a:solidFill>
                  <a:srgbClr val="000000"/>
                </a:solidFill>
                <a:latin typeface="Consolas"/>
              </a:rPr>
              <a:t> e)</a:t>
            </a:r>
          </a:p>
          <a:p>
            <a:r>
              <a:rPr lang="en-US" sz="1100" dirty="0" smtClean="0">
                <a:solidFill>
                  <a:srgbClr val="000000"/>
                </a:solidFill>
                <a:latin typeface="Consolas"/>
              </a:rPr>
              <a:t>    </a:t>
            </a:r>
            <a:r>
              <a:rPr lang="ru-RU" sz="1100" dirty="0" smtClean="0">
                <a:solidFill>
                  <a:srgbClr val="000000"/>
                </a:solidFill>
                <a:latin typeface="Consolas"/>
              </a:rPr>
              <a:t>{</a:t>
            </a:r>
            <a:endParaRPr lang="ru-RU" sz="1100" dirty="0">
              <a:solidFill>
                <a:srgbClr val="000000"/>
              </a:solidFill>
              <a:latin typeface="Consolas"/>
            </a:endParaRPr>
          </a:p>
          <a:p>
            <a:r>
              <a:rPr lang="en-US" sz="1100" dirty="0" smtClean="0">
                <a:solidFill>
                  <a:srgbClr val="000000"/>
                </a:solidFill>
                <a:latin typeface="Consolas"/>
              </a:rPr>
              <a:t>        </a:t>
            </a:r>
            <a:r>
              <a:rPr lang="en-US" sz="1100" dirty="0" err="1" smtClean="0">
                <a:solidFill>
                  <a:srgbClr val="000000"/>
                </a:solidFill>
                <a:latin typeface="Consolas"/>
              </a:rPr>
              <a:t>Console.WriteLine</a:t>
            </a:r>
            <a:r>
              <a:rPr lang="en-US" sz="1100" dirty="0" smtClean="0">
                <a:solidFill>
                  <a:srgbClr val="000000"/>
                </a:solidFill>
                <a:latin typeface="Consolas"/>
              </a:rPr>
              <a:t>(</a:t>
            </a:r>
            <a:r>
              <a:rPr lang="en-US" sz="1100" dirty="0" err="1" smtClean="0">
                <a:solidFill>
                  <a:srgbClr val="000000"/>
                </a:solidFill>
                <a:latin typeface="Consolas"/>
              </a:rPr>
              <a:t>e.Message</a:t>
            </a:r>
            <a:r>
              <a:rPr lang="en-US" sz="1100" dirty="0">
                <a:solidFill>
                  <a:srgbClr val="000000"/>
                </a:solidFill>
                <a:latin typeface="Consolas"/>
              </a:rPr>
              <a:t>);</a:t>
            </a:r>
          </a:p>
          <a:p>
            <a:r>
              <a:rPr lang="en-US" sz="1100" dirty="0" smtClean="0">
                <a:solidFill>
                  <a:srgbClr val="000000"/>
                </a:solidFill>
                <a:latin typeface="Consolas"/>
              </a:rPr>
              <a:t>    </a:t>
            </a:r>
            <a:r>
              <a:rPr lang="ru-RU" sz="1100" dirty="0" smtClean="0">
                <a:solidFill>
                  <a:srgbClr val="000000"/>
                </a:solidFill>
                <a:latin typeface="Consolas"/>
              </a:rPr>
              <a:t>}</a:t>
            </a:r>
            <a:endParaRPr lang="ru-RU" sz="1100" dirty="0">
              <a:solidFill>
                <a:srgbClr val="000000"/>
              </a:solidFill>
              <a:latin typeface="Consolas"/>
            </a:endParaRPr>
          </a:p>
          <a:p>
            <a:r>
              <a:rPr lang="ru-RU" sz="1100" dirty="0" smtClean="0">
                <a:solidFill>
                  <a:srgbClr val="000000"/>
                </a:solidFill>
                <a:latin typeface="Consolas"/>
              </a:rPr>
              <a:t>}</a:t>
            </a:r>
            <a:endParaRPr lang="be-BY" sz="1100" dirty="0">
              <a:solidFill>
                <a:schemeClr val="bg1"/>
              </a:solidFill>
              <a:latin typeface="Arial" pitchFamily="34" charset="0"/>
            </a:endParaRPr>
          </a:p>
        </p:txBody>
      </p:sp>
    </p:spTree>
    <p:extLst>
      <p:ext uri="{BB962C8B-B14F-4D97-AF65-F5344CB8AC3E}">
        <p14:creationId xmlns:p14="http://schemas.microsoft.com/office/powerpoint/2010/main" val="15348896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bg>
      <p:bgPr>
        <a:solidFill>
          <a:srgbClr val="C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6. exception filters</a:t>
            </a:r>
            <a:endParaRPr lang="ru-RU" dirty="0"/>
          </a:p>
        </p:txBody>
      </p:sp>
      <p:sp>
        <p:nvSpPr>
          <p:cNvPr id="3" name="Content Placeholder 2"/>
          <p:cNvSpPr>
            <a:spLocks noGrp="1"/>
          </p:cNvSpPr>
          <p:nvPr>
            <p:ph idx="1"/>
          </p:nvPr>
        </p:nvSpPr>
        <p:spPr/>
        <p:txBody>
          <a:bodyPr>
            <a:normAutofit/>
          </a:bodyPr>
          <a:lstStyle/>
          <a:p>
            <a:pPr marL="0" indent="0">
              <a:buNone/>
            </a:pPr>
            <a:r>
              <a:rPr lang="en-US" sz="1400" dirty="0" smtClean="0">
                <a:latin typeface="Consolas" panose="020B0609020204030204" pitchFamily="49" charset="0"/>
                <a:cs typeface="Consolas" panose="020B0609020204030204" pitchFamily="49" charset="0"/>
              </a:rPr>
              <a:t>try</a:t>
            </a:r>
          </a:p>
          <a:p>
            <a:pPr marL="0" indent="0">
              <a:buNone/>
            </a:pPr>
            <a:r>
              <a:rPr lang="en-US" sz="1400" dirty="0" smtClean="0">
                <a:latin typeface="Consolas" panose="020B0609020204030204" pitchFamily="49" charset="0"/>
                <a:cs typeface="Consolas" panose="020B0609020204030204" pitchFamily="49" charset="0"/>
              </a:rPr>
              <a:t>{</a:t>
            </a:r>
          </a:p>
          <a:p>
            <a:pPr marL="0" indent="0">
              <a:buNone/>
            </a:pPr>
            <a:r>
              <a:rPr lang="en-US" sz="1400" dirty="0" smtClean="0">
                <a:latin typeface="Consolas" panose="020B0609020204030204" pitchFamily="49" charset="0"/>
                <a:cs typeface="Consolas" panose="020B0609020204030204" pitchFamily="49" charset="0"/>
              </a:rPr>
              <a:t>    throw </a:t>
            </a:r>
            <a:r>
              <a:rPr lang="en-US" sz="1400" dirty="0">
                <a:latin typeface="Consolas" panose="020B0609020204030204" pitchFamily="49" charset="0"/>
                <a:cs typeface="Consolas" panose="020B0609020204030204" pitchFamily="49" charset="0"/>
              </a:rPr>
              <a:t>new </a:t>
            </a:r>
            <a:r>
              <a:rPr lang="en-US" sz="1400">
                <a:latin typeface="Consolas" panose="020B0609020204030204" pitchFamily="49" charset="0"/>
                <a:cs typeface="Consolas" panose="020B0609020204030204" pitchFamily="49" charset="0"/>
              </a:rPr>
              <a:t>Win32Exception(Marshal.GetLastWin32Error</a:t>
            </a:r>
            <a:r>
              <a:rPr lang="en-US" sz="1400" smtClean="0">
                <a:latin typeface="Consolas" panose="020B0609020204030204" pitchFamily="49" charset="0"/>
                <a:cs typeface="Consolas" panose="020B0609020204030204" pitchFamily="49" charset="0"/>
              </a:rPr>
              <a:t>());</a:t>
            </a:r>
            <a:endParaRPr lang="en-US" sz="1400" dirty="0" smtClean="0">
              <a:latin typeface="Consolas" panose="020B0609020204030204" pitchFamily="49" charset="0"/>
              <a:cs typeface="Consolas" panose="020B0609020204030204" pitchFamily="49" charset="0"/>
            </a:endParaRPr>
          </a:p>
          <a:p>
            <a:pPr marL="0" indent="0">
              <a:buNone/>
            </a:pPr>
            <a:r>
              <a:rPr lang="en-US" sz="1400" dirty="0" smtClean="0">
                <a:latin typeface="Consolas" panose="020B0609020204030204" pitchFamily="49" charset="0"/>
                <a:cs typeface="Consolas" panose="020B0609020204030204" pitchFamily="49" charset="0"/>
              </a:rPr>
              <a:t>}</a:t>
            </a:r>
          </a:p>
          <a:p>
            <a:pPr marL="0" indent="0">
              <a:buNone/>
            </a:pPr>
            <a:r>
              <a:rPr lang="en-US" sz="1400" dirty="0" smtClean="0">
                <a:latin typeface="Consolas" panose="020B0609020204030204" pitchFamily="49" charset="0"/>
                <a:cs typeface="Consolas" panose="020B0609020204030204" pitchFamily="49" charset="0"/>
              </a:rPr>
              <a:t>catch </a:t>
            </a:r>
            <a:r>
              <a:rPr lang="en-US" sz="1400" dirty="0">
                <a:latin typeface="Consolas" panose="020B0609020204030204" pitchFamily="49" charset="0"/>
                <a:cs typeface="Consolas" panose="020B0609020204030204" pitchFamily="49" charset="0"/>
              </a:rPr>
              <a:t>(Win32Exception exception) </a:t>
            </a:r>
            <a:r>
              <a:rPr lang="en-US" sz="1400" dirty="0" smtClean="0">
                <a:latin typeface="Consolas" panose="020B0609020204030204" pitchFamily="49" charset="0"/>
                <a:cs typeface="Consolas" panose="020B0609020204030204" pitchFamily="49" charset="0"/>
              </a:rPr>
              <a:t>when </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exception.NativeErrorCode</a:t>
            </a:r>
            <a:r>
              <a:rPr lang="en-US" sz="1400" dirty="0">
                <a:latin typeface="Consolas" panose="020B0609020204030204" pitchFamily="49" charset="0"/>
                <a:cs typeface="Consolas" panose="020B0609020204030204" pitchFamily="49" charset="0"/>
              </a:rPr>
              <a:t> == 0x00042) </a:t>
            </a:r>
            <a:endParaRPr lang="en-US" sz="1400" dirty="0" smtClean="0">
              <a:latin typeface="Consolas" panose="020B0609020204030204" pitchFamily="49" charset="0"/>
              <a:cs typeface="Consolas" panose="020B0609020204030204" pitchFamily="49" charset="0"/>
            </a:endParaRPr>
          </a:p>
          <a:p>
            <a:pPr marL="0" indent="0">
              <a:buNone/>
            </a:pPr>
            <a:r>
              <a:rPr lang="en-US" sz="1400" dirty="0" smtClean="0">
                <a:latin typeface="Consolas" panose="020B0609020204030204" pitchFamily="49" charset="0"/>
                <a:cs typeface="Consolas" panose="020B0609020204030204" pitchFamily="49" charset="0"/>
              </a:rPr>
              <a:t>{</a:t>
            </a:r>
          </a:p>
          <a:p>
            <a:pPr marL="0" indent="0">
              <a:buNone/>
            </a:pPr>
            <a:r>
              <a:rPr lang="en-US" sz="1400" dirty="0" smtClean="0">
                <a:latin typeface="Consolas" panose="020B0609020204030204" pitchFamily="49" charset="0"/>
                <a:cs typeface="Consolas" panose="020B0609020204030204" pitchFamily="49" charset="0"/>
              </a:rPr>
              <a:t>    // </a:t>
            </a:r>
            <a:r>
              <a:rPr lang="en-US" sz="1400" dirty="0">
                <a:latin typeface="Consolas" panose="020B0609020204030204" pitchFamily="49" charset="0"/>
                <a:cs typeface="Consolas" panose="020B0609020204030204" pitchFamily="49" charset="0"/>
              </a:rPr>
              <a:t>Only provided for elucidation (not required</a:t>
            </a:r>
            <a:r>
              <a:rPr lang="en-US" sz="1400" dirty="0" smtClean="0">
                <a:latin typeface="Consolas" panose="020B0609020204030204" pitchFamily="49" charset="0"/>
                <a:cs typeface="Consolas" panose="020B0609020204030204" pitchFamily="49" charset="0"/>
              </a:rPr>
              <a:t>).</a:t>
            </a:r>
          </a:p>
          <a:p>
            <a:pPr marL="0" indent="0">
              <a:buNone/>
            </a:pPr>
            <a:r>
              <a:rPr lang="en-US" sz="1400" dirty="0" smtClean="0">
                <a:latin typeface="Consolas" panose="020B0609020204030204" pitchFamily="49" charset="0"/>
                <a:cs typeface="Consolas" panose="020B0609020204030204" pitchFamily="49" charset="0"/>
              </a:rPr>
              <a:t>    </a:t>
            </a:r>
            <a:r>
              <a:rPr lang="en-US" sz="1400" dirty="0" err="1" smtClean="0">
                <a:latin typeface="Consolas" panose="020B0609020204030204" pitchFamily="49" charset="0"/>
                <a:cs typeface="Consolas" panose="020B0609020204030204" pitchFamily="49" charset="0"/>
              </a:rPr>
              <a:t>Assert.Fail</a:t>
            </a:r>
            <a:r>
              <a:rPr lang="en-US" sz="1400" dirty="0">
                <a:latin typeface="Consolas" panose="020B0609020204030204" pitchFamily="49" charset="0"/>
                <a:cs typeface="Consolas" panose="020B0609020204030204" pitchFamily="49" charset="0"/>
              </a:rPr>
              <a:t>("No catch expected</a:t>
            </a:r>
            <a:r>
              <a:rPr lang="en-US" sz="1400" dirty="0" smtClean="0">
                <a:latin typeface="Consolas" panose="020B0609020204030204" pitchFamily="49" charset="0"/>
                <a:cs typeface="Consolas" panose="020B0609020204030204" pitchFamily="49" charset="0"/>
              </a:rPr>
              <a:t>.");</a:t>
            </a:r>
          </a:p>
          <a:p>
            <a:pPr marL="0" indent="0">
              <a:buNone/>
            </a:pPr>
            <a:r>
              <a:rPr lang="en-US" sz="1400" dirty="0" smtClean="0">
                <a:latin typeface="Consolas" panose="020B0609020204030204" pitchFamily="49" charset="0"/>
                <a:cs typeface="Consolas" panose="020B0609020204030204" pitchFamily="49" charset="0"/>
              </a:rPr>
              <a:t>}</a:t>
            </a:r>
            <a:endParaRPr lang="en-US" sz="1400" dirty="0" smtClean="0">
              <a:latin typeface="Consolas" panose="020B0609020204030204" pitchFamily="49" charset="0"/>
              <a:cs typeface="Consolas" panose="020B0609020204030204" pitchFamily="49" charset="0"/>
              <a:hlinkClick r:id="rId2"/>
            </a:endParaRPr>
          </a:p>
          <a:p>
            <a:pPr marL="0" indent="0">
              <a:buNone/>
            </a:pPr>
            <a:r>
              <a:rPr lang="en-US" dirty="0" smtClean="0">
                <a:hlinkClick r:id="rId2"/>
              </a:rPr>
              <a:t>http</a:t>
            </a:r>
            <a:r>
              <a:rPr lang="en-US" dirty="0">
                <a:hlinkClick r:id="rId2"/>
              </a:rPr>
              <a:t>://</a:t>
            </a:r>
            <a:r>
              <a:rPr lang="en-US" dirty="0" smtClean="0">
                <a:hlinkClick r:id="rId2"/>
              </a:rPr>
              <a:t>msdn.microsoft.com/en-us/magazine/dn683793.aspx</a:t>
            </a:r>
            <a:endParaRPr lang="en-US" dirty="0" smtClean="0"/>
          </a:p>
          <a:p>
            <a:pPr marL="0" indent="0">
              <a:buNone/>
            </a:pPr>
            <a:endParaRPr lang="en-US" dirty="0" smtClean="0"/>
          </a:p>
          <a:p>
            <a:pPr marL="0" indent="0">
              <a:buNone/>
            </a:pPr>
            <a:endParaRPr lang="ru-RU" dirty="0"/>
          </a:p>
        </p:txBody>
      </p:sp>
    </p:spTree>
    <p:extLst>
      <p:ext uri="{BB962C8B-B14F-4D97-AF65-F5344CB8AC3E}">
        <p14:creationId xmlns:p14="http://schemas.microsoft.com/office/powerpoint/2010/main" val="11486384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Прямоугольник 2"/>
          <p:cNvSpPr>
            <a:spLocks noChangeArrowheads="1"/>
          </p:cNvSpPr>
          <p:nvPr/>
        </p:nvSpPr>
        <p:spPr bwMode="auto">
          <a:xfrm>
            <a:off x="1886457" y="332656"/>
            <a:ext cx="53710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dirty="0" smtClean="0"/>
              <a:t>Обработка и</a:t>
            </a:r>
            <a:r>
              <a:rPr lang="be-BY" sz="2400" b="1" dirty="0" smtClean="0"/>
              <a:t>сключительных ситуаций</a:t>
            </a:r>
            <a:endParaRPr lang="ru-RU" sz="2400" b="1" dirty="0"/>
          </a:p>
        </p:txBody>
      </p:sp>
      <p:sp>
        <p:nvSpPr>
          <p:cNvPr id="3" name="TextBox 2"/>
          <p:cNvSpPr txBox="1"/>
          <p:nvPr/>
        </p:nvSpPr>
        <p:spPr>
          <a:xfrm>
            <a:off x="503548" y="1772816"/>
            <a:ext cx="8136904" cy="3139321"/>
          </a:xfrm>
          <a:prstGeom prst="rect">
            <a:avLst/>
          </a:prstGeom>
          <a:noFill/>
        </p:spPr>
        <p:txBody>
          <a:bodyPr wrap="square" rtlCol="0">
            <a:spAutoFit/>
          </a:bodyPr>
          <a:lstStyle/>
          <a:p>
            <a:pPr marL="285750" indent="-285750">
              <a:buFont typeface="Arial" pitchFamily="34" charset="0"/>
              <a:buChar char="•"/>
            </a:pPr>
            <a:r>
              <a:rPr lang="ru-RU" dirty="0" smtClean="0"/>
              <a:t>Стек вызовов</a:t>
            </a:r>
            <a:endParaRPr lang="en-US" dirty="0" smtClean="0"/>
          </a:p>
          <a:p>
            <a:pPr marL="742950" lvl="1" indent="-285750">
              <a:buFont typeface="Arial" pitchFamily="34" charset="0"/>
              <a:buChar char="•"/>
            </a:pPr>
            <a:r>
              <a:rPr lang="en-US" dirty="0" smtClean="0"/>
              <a:t>throw/throw &lt;</a:t>
            </a:r>
            <a:r>
              <a:rPr lang="en-US" dirty="0" err="1" smtClean="0"/>
              <a:t>exception_variable</a:t>
            </a:r>
            <a:r>
              <a:rPr lang="en-US" dirty="0"/>
              <a:t>&gt;</a:t>
            </a:r>
            <a:endParaRPr lang="en-US" dirty="0" smtClean="0"/>
          </a:p>
          <a:p>
            <a:pPr marL="285750" indent="-285750">
              <a:buFont typeface="Arial" pitchFamily="34" charset="0"/>
              <a:buChar char="•"/>
            </a:pPr>
            <a:r>
              <a:rPr lang="ru-RU" dirty="0" smtClean="0"/>
              <a:t>Избегайте конструкции </a:t>
            </a:r>
            <a:r>
              <a:rPr lang="en-US" dirty="0" smtClean="0"/>
              <a:t>catch() </a:t>
            </a:r>
            <a:r>
              <a:rPr lang="ru-RU" dirty="0" smtClean="0"/>
              <a:t>или </a:t>
            </a:r>
            <a:r>
              <a:rPr lang="en-US" dirty="0"/>
              <a:t>catch(Exception</a:t>
            </a:r>
            <a:r>
              <a:rPr lang="en-US" dirty="0" smtClean="0"/>
              <a:t>)</a:t>
            </a:r>
            <a:endParaRPr lang="ru-RU" dirty="0" smtClean="0"/>
          </a:p>
          <a:p>
            <a:pPr marL="285750" indent="-285750">
              <a:buFont typeface="Arial" pitchFamily="34" charset="0"/>
              <a:buChar char="•"/>
            </a:pPr>
            <a:r>
              <a:rPr lang="ru-RU" dirty="0" smtClean="0"/>
              <a:t>Стоимость обработки</a:t>
            </a:r>
          </a:p>
          <a:p>
            <a:pPr marL="742950" lvl="1" indent="-285750">
              <a:buFont typeface="Arial" pitchFamily="34" charset="0"/>
              <a:buChar char="•"/>
            </a:pPr>
            <a:r>
              <a:rPr lang="ru-RU" dirty="0" smtClean="0"/>
              <a:t>Исключения не должны быть частью нормального выполнения программы</a:t>
            </a:r>
          </a:p>
          <a:p>
            <a:pPr marL="285750" indent="-285750">
              <a:buFont typeface="Arial" pitchFamily="34" charset="0"/>
              <a:buChar char="•"/>
            </a:pPr>
            <a:r>
              <a:rPr lang="ru-RU" dirty="0" smtClean="0"/>
              <a:t>Документируйте исключения в своем коде</a:t>
            </a:r>
            <a:endParaRPr lang="en-US" dirty="0" smtClean="0"/>
          </a:p>
          <a:p>
            <a:pPr marL="285750" indent="-285750">
              <a:buFont typeface="Arial" pitchFamily="34" charset="0"/>
              <a:buChar char="•"/>
            </a:pPr>
            <a:r>
              <a:rPr lang="ru-RU" dirty="0" smtClean="0"/>
              <a:t>Используйте свойство </a:t>
            </a:r>
            <a:r>
              <a:rPr lang="en-US" dirty="0" err="1" smtClean="0"/>
              <a:t>InnerException</a:t>
            </a:r>
            <a:endParaRPr lang="en-US" dirty="0" smtClean="0"/>
          </a:p>
          <a:p>
            <a:pPr marL="285750" indent="-285750">
              <a:buFont typeface="Arial" pitchFamily="34" charset="0"/>
              <a:buChar char="•"/>
            </a:pPr>
            <a:r>
              <a:rPr lang="ru-RU" dirty="0" smtClean="0"/>
              <a:t>При разработке библиотеки допускается возбуждать свое исключение вместо оригинального. (Не забываем про </a:t>
            </a:r>
            <a:r>
              <a:rPr lang="en-US" dirty="0" err="1"/>
              <a:t>InnerException</a:t>
            </a:r>
            <a:r>
              <a:rPr lang="ru-RU" dirty="0" smtClean="0"/>
              <a:t>!)</a:t>
            </a:r>
          </a:p>
          <a:p>
            <a:pPr marL="285750" indent="-285750">
              <a:buFont typeface="Arial" pitchFamily="34" charset="0"/>
              <a:buChar char="•"/>
            </a:pPr>
            <a:r>
              <a:rPr lang="en-US" dirty="0" smtClean="0"/>
              <a:t>VS </a:t>
            </a:r>
            <a:r>
              <a:rPr lang="ru-RU" dirty="0" smtClean="0"/>
              <a:t>и отладка исключительных ситуаций</a:t>
            </a:r>
            <a:endParaRPr lang="en-US" dirty="0"/>
          </a:p>
        </p:txBody>
      </p:sp>
    </p:spTree>
    <p:extLst>
      <p:ext uri="{BB962C8B-B14F-4D97-AF65-F5344CB8AC3E}">
        <p14:creationId xmlns:p14="http://schemas.microsoft.com/office/powerpoint/2010/main" val="4501972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Прямоугольник 2"/>
          <p:cNvSpPr>
            <a:spLocks noChangeArrowheads="1"/>
          </p:cNvSpPr>
          <p:nvPr/>
        </p:nvSpPr>
        <p:spPr bwMode="auto">
          <a:xfrm>
            <a:off x="2238957" y="332656"/>
            <a:ext cx="46660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dirty="0" smtClean="0"/>
              <a:t>Часто используемые исключения</a:t>
            </a:r>
            <a:endParaRPr lang="ru-RU" sz="2400" b="1" dirty="0"/>
          </a:p>
        </p:txBody>
      </p:sp>
      <p:sp>
        <p:nvSpPr>
          <p:cNvPr id="3" name="TextBox 2"/>
          <p:cNvSpPr txBox="1"/>
          <p:nvPr/>
        </p:nvSpPr>
        <p:spPr>
          <a:xfrm>
            <a:off x="503548" y="1772816"/>
            <a:ext cx="8136904" cy="2031325"/>
          </a:xfrm>
          <a:prstGeom prst="rect">
            <a:avLst/>
          </a:prstGeom>
          <a:noFill/>
        </p:spPr>
        <p:txBody>
          <a:bodyPr wrap="square" rtlCol="0">
            <a:spAutoFit/>
          </a:bodyPr>
          <a:lstStyle/>
          <a:p>
            <a:pPr marL="285750" indent="-285750">
              <a:buFont typeface="Arial" pitchFamily="34" charset="0"/>
              <a:buChar char="•"/>
            </a:pPr>
            <a:r>
              <a:rPr lang="en-US" dirty="0" err="1" smtClean="0"/>
              <a:t>System.Exception</a:t>
            </a:r>
            <a:r>
              <a:rPr lang="en-US" dirty="0" smtClean="0"/>
              <a:t>, </a:t>
            </a:r>
            <a:r>
              <a:rPr lang="en-US" dirty="0" err="1"/>
              <a:t>System.ApplicationException</a:t>
            </a:r>
            <a:r>
              <a:rPr lang="en-US" dirty="0"/>
              <a:t> </a:t>
            </a:r>
            <a:endParaRPr lang="en-US" dirty="0" smtClean="0"/>
          </a:p>
          <a:p>
            <a:pPr marL="285750" indent="-285750">
              <a:buFont typeface="Arial" pitchFamily="34" charset="0"/>
              <a:buChar char="•"/>
            </a:pPr>
            <a:r>
              <a:rPr lang="en-US" dirty="0" err="1" smtClean="0"/>
              <a:t>System.NullReferenceException</a:t>
            </a:r>
            <a:endParaRPr lang="en-US" dirty="0" smtClean="0"/>
          </a:p>
          <a:p>
            <a:pPr marL="742950" lvl="1" indent="-285750">
              <a:buFont typeface="Arial" pitchFamily="34" charset="0"/>
              <a:buChar char="•"/>
            </a:pPr>
            <a:r>
              <a:rPr lang="en-US" dirty="0" smtClean="0"/>
              <a:t>string s = null; </a:t>
            </a:r>
            <a:r>
              <a:rPr lang="en-US" dirty="0" err="1" smtClean="0"/>
              <a:t>int</a:t>
            </a:r>
            <a:r>
              <a:rPr lang="en-US" dirty="0" smtClean="0"/>
              <a:t> length = </a:t>
            </a:r>
            <a:r>
              <a:rPr lang="en-US" dirty="0" err="1" smtClean="0"/>
              <a:t>s.Length</a:t>
            </a:r>
            <a:r>
              <a:rPr lang="en-US" dirty="0" smtClean="0"/>
              <a:t>;</a:t>
            </a:r>
          </a:p>
          <a:p>
            <a:pPr marL="285750" indent="-285750">
              <a:buFont typeface="Arial" pitchFamily="34" charset="0"/>
              <a:buChar char="•"/>
            </a:pPr>
            <a:r>
              <a:rPr lang="en-US" dirty="0" err="1"/>
              <a:t>System.ArgumentNullException</a:t>
            </a:r>
            <a:endParaRPr lang="en-US" dirty="0" smtClean="0"/>
          </a:p>
          <a:p>
            <a:pPr marL="285750" indent="-285750">
              <a:buFont typeface="Arial" pitchFamily="34" charset="0"/>
              <a:buChar char="•"/>
            </a:pPr>
            <a:r>
              <a:rPr lang="en-US" dirty="0" err="1" smtClean="0"/>
              <a:t>System.ArgumentOutOfRangeException</a:t>
            </a:r>
            <a:endParaRPr lang="en-US" dirty="0" smtClean="0"/>
          </a:p>
          <a:p>
            <a:pPr marL="285750" indent="-285750">
              <a:buFont typeface="Arial" pitchFamily="34" charset="0"/>
              <a:buChar char="•"/>
            </a:pPr>
            <a:r>
              <a:rPr lang="en-US" dirty="0" err="1" smtClean="0"/>
              <a:t>System.InvalidOperationException</a:t>
            </a:r>
            <a:endParaRPr lang="en-US" dirty="0" smtClean="0"/>
          </a:p>
          <a:p>
            <a:pPr marL="285750" indent="-285750">
              <a:buFont typeface="Arial" pitchFamily="34" charset="0"/>
              <a:buChar char="•"/>
            </a:pPr>
            <a:r>
              <a:rPr lang="en-US" dirty="0" err="1"/>
              <a:t>System.IO.IOException</a:t>
            </a:r>
            <a:endParaRPr lang="en-US" dirty="0"/>
          </a:p>
        </p:txBody>
      </p:sp>
    </p:spTree>
    <p:extLst>
      <p:ext uri="{BB962C8B-B14F-4D97-AF65-F5344CB8AC3E}">
        <p14:creationId xmlns:p14="http://schemas.microsoft.com/office/powerpoint/2010/main" val="32987596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bg>
      <p:bgPr>
        <a:solidFill>
          <a:srgbClr val="C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6. </a:t>
            </a:r>
            <a:r>
              <a:rPr lang="ru-RU" dirty="0" smtClean="0"/>
              <a:t>Ключевое слово </a:t>
            </a:r>
            <a:r>
              <a:rPr lang="en-US" dirty="0" err="1" smtClean="0"/>
              <a:t>nameof</a:t>
            </a:r>
            <a:endParaRPr lang="ru-RU" dirty="0"/>
          </a:p>
        </p:txBody>
      </p:sp>
      <p:sp>
        <p:nvSpPr>
          <p:cNvPr id="3" name="Content Placeholder 2"/>
          <p:cNvSpPr>
            <a:spLocks noGrp="1"/>
          </p:cNvSpPr>
          <p:nvPr>
            <p:ph idx="1"/>
          </p:nvPr>
        </p:nvSpPr>
        <p:spPr/>
        <p:txBody>
          <a:bodyPr/>
          <a:lstStyle/>
          <a:p>
            <a:pPr marL="0" indent="0">
              <a:buNone/>
            </a:pPr>
            <a:r>
              <a:rPr lang="en-US" sz="1600" dirty="0">
                <a:latin typeface="Consolas" panose="020B0609020204030204" pitchFamily="49" charset="0"/>
                <a:cs typeface="Consolas" panose="020B0609020204030204" pitchFamily="49" charset="0"/>
              </a:rPr>
              <a:t>void </a:t>
            </a:r>
            <a:r>
              <a:rPr lang="en-US" sz="1600" dirty="0" err="1">
                <a:latin typeface="Consolas" panose="020B0609020204030204" pitchFamily="49" charset="0"/>
                <a:cs typeface="Consolas" panose="020B0609020204030204" pitchFamily="49" charset="0"/>
              </a:rPr>
              <a:t>ThrowArgumentNullExceptionUsingNameOf</a:t>
            </a:r>
            <a:r>
              <a:rPr lang="en-US" sz="1600" dirty="0">
                <a:latin typeface="Consolas" panose="020B0609020204030204" pitchFamily="49" charset="0"/>
                <a:cs typeface="Consolas" panose="020B0609020204030204" pitchFamily="49" charset="0"/>
              </a:rPr>
              <a:t>(string param1</a:t>
            </a:r>
            <a:r>
              <a:rPr lang="en-US" sz="1600" dirty="0" smtClean="0">
                <a:latin typeface="Consolas" panose="020B0609020204030204" pitchFamily="49" charset="0"/>
                <a:cs typeface="Consolas" panose="020B0609020204030204" pitchFamily="49" charset="0"/>
              </a:rPr>
              <a:t>)</a:t>
            </a:r>
          </a:p>
          <a:p>
            <a:pPr marL="0" indent="0">
              <a:buNone/>
            </a:pPr>
            <a:r>
              <a:rPr lang="en-US" sz="1600" dirty="0" smtClean="0">
                <a:latin typeface="Consolas" panose="020B0609020204030204" pitchFamily="49" charset="0"/>
                <a:cs typeface="Consolas" panose="020B0609020204030204" pitchFamily="49" charset="0"/>
              </a:rPr>
              <a:t>{</a:t>
            </a:r>
          </a:p>
          <a:p>
            <a:pPr marL="0" indent="0">
              <a:buNone/>
            </a:pPr>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throw </a:t>
            </a:r>
            <a:r>
              <a:rPr lang="en-US" sz="1600" dirty="0">
                <a:latin typeface="Consolas" panose="020B0609020204030204" pitchFamily="49" charset="0"/>
                <a:cs typeface="Consolas" panose="020B0609020204030204" pitchFamily="49" charset="0"/>
              </a:rPr>
              <a:t>new </a:t>
            </a:r>
            <a:r>
              <a:rPr lang="en-US" sz="1600" dirty="0" err="1">
                <a:latin typeface="Consolas" panose="020B0609020204030204" pitchFamily="49" charset="0"/>
                <a:cs typeface="Consolas" panose="020B0609020204030204" pitchFamily="49" charset="0"/>
              </a:rPr>
              <a:t>ArgumentNullException</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nameof</a:t>
            </a:r>
            <a:r>
              <a:rPr lang="en-US" sz="1600" dirty="0">
                <a:latin typeface="Consolas" panose="020B0609020204030204" pitchFamily="49" charset="0"/>
                <a:cs typeface="Consolas" panose="020B0609020204030204" pitchFamily="49" charset="0"/>
              </a:rPr>
              <a:t>(param1</a:t>
            </a:r>
            <a:r>
              <a:rPr lang="en-US" sz="1600" dirty="0" smtClean="0">
                <a:latin typeface="Consolas" panose="020B0609020204030204" pitchFamily="49" charset="0"/>
                <a:cs typeface="Consolas" panose="020B0609020204030204" pitchFamily="49" charset="0"/>
              </a:rPr>
              <a:t>));</a:t>
            </a:r>
          </a:p>
          <a:p>
            <a:pPr marL="0" indent="0">
              <a:buNone/>
            </a:pPr>
            <a:r>
              <a:rPr lang="en-US" sz="1600" dirty="0" smtClean="0">
                <a:latin typeface="Consolas" panose="020B0609020204030204" pitchFamily="49" charset="0"/>
                <a:cs typeface="Consolas" panose="020B0609020204030204" pitchFamily="49" charset="0"/>
              </a:rPr>
              <a:t>}</a:t>
            </a:r>
          </a:p>
          <a:p>
            <a:pPr marL="0" indent="0">
              <a:buNone/>
            </a:pPr>
            <a:endParaRPr lang="en-US" dirty="0" smtClean="0"/>
          </a:p>
          <a:p>
            <a:pPr marL="0" indent="0">
              <a:buNone/>
            </a:pPr>
            <a:r>
              <a:rPr lang="en-US" dirty="0">
                <a:hlinkClick r:id="rId2"/>
              </a:rPr>
              <a:t>http://</a:t>
            </a:r>
            <a:r>
              <a:rPr lang="en-US" dirty="0" smtClean="0">
                <a:hlinkClick r:id="rId2"/>
              </a:rPr>
              <a:t>msdn.microsoft.com/en-us/magazine/dn802602.aspx</a:t>
            </a:r>
            <a:endParaRPr lang="en-US" dirty="0" smtClean="0"/>
          </a:p>
          <a:p>
            <a:pPr marL="0" indent="0">
              <a:buNone/>
            </a:pPr>
            <a:endParaRPr lang="ru-RU" dirty="0"/>
          </a:p>
        </p:txBody>
      </p:sp>
    </p:spTree>
    <p:extLst>
      <p:ext uri="{BB962C8B-B14F-4D97-AF65-F5344CB8AC3E}">
        <p14:creationId xmlns:p14="http://schemas.microsoft.com/office/powerpoint/2010/main" val="9903318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t>Создание собственных исключений</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ru-RU" dirty="0" smtClean="0"/>
              <a:t>Исключение в </a:t>
            </a:r>
            <a:r>
              <a:rPr lang="en-US" dirty="0" smtClean="0"/>
              <a:t>.NET</a:t>
            </a:r>
            <a:r>
              <a:rPr lang="ru-RU" dirty="0" smtClean="0"/>
              <a:t> это экземпляр определенного класса. Когда класса-исключения из </a:t>
            </a:r>
            <a:r>
              <a:rPr lang="en-US" dirty="0" smtClean="0"/>
              <a:t>BCL </a:t>
            </a:r>
            <a:r>
              <a:rPr lang="ru-RU" dirty="0" smtClean="0"/>
              <a:t>не подходят для описания ошибки, мы создаем собственное исключение.</a:t>
            </a:r>
          </a:p>
          <a:p>
            <a:r>
              <a:rPr lang="ru-RU" dirty="0" smtClean="0"/>
              <a:t>Имя класса должно заканчиваться на </a:t>
            </a:r>
            <a:r>
              <a:rPr lang="en-US" dirty="0" smtClean="0"/>
              <a:t>Exception</a:t>
            </a:r>
          </a:p>
          <a:p>
            <a:r>
              <a:rPr lang="ru-RU" dirty="0" smtClean="0"/>
              <a:t>Класс должен наследоваться от класса </a:t>
            </a:r>
            <a:r>
              <a:rPr lang="en-US" dirty="0" err="1" smtClean="0"/>
              <a:t>System.Exception</a:t>
            </a:r>
            <a:r>
              <a:rPr lang="en-US" dirty="0" smtClean="0"/>
              <a:t> </a:t>
            </a:r>
            <a:r>
              <a:rPr lang="ru-RU" dirty="0" smtClean="0"/>
              <a:t>или от его наследника</a:t>
            </a:r>
          </a:p>
          <a:p>
            <a:r>
              <a:rPr lang="ru-RU" dirty="0" smtClean="0"/>
              <a:t>Класс должен быть помечен атрибутом</a:t>
            </a:r>
            <a:r>
              <a:rPr lang="en-US" dirty="0"/>
              <a:t> </a:t>
            </a:r>
            <a:r>
              <a:rPr lang="en-US" dirty="0" err="1" smtClean="0"/>
              <a:t>Serializable</a:t>
            </a:r>
            <a:endParaRPr lang="en-US" dirty="0" smtClean="0"/>
          </a:p>
          <a:p>
            <a:r>
              <a:rPr lang="ru-RU" dirty="0" smtClean="0"/>
              <a:t>Класс без дополнительных данных должен содержать три конструктора</a:t>
            </a:r>
          </a:p>
          <a:p>
            <a:pPr lvl="1"/>
            <a:r>
              <a:rPr lang="ru-RU" dirty="0" smtClean="0"/>
              <a:t>Без аргументов</a:t>
            </a:r>
          </a:p>
          <a:p>
            <a:pPr lvl="1"/>
            <a:r>
              <a:rPr lang="ru-RU" dirty="0" smtClean="0"/>
              <a:t>С параметром </a:t>
            </a:r>
            <a:r>
              <a:rPr lang="en-US" dirty="0" smtClean="0"/>
              <a:t>string message</a:t>
            </a:r>
          </a:p>
          <a:p>
            <a:pPr lvl="1"/>
            <a:r>
              <a:rPr lang="ru-RU" dirty="0" smtClean="0"/>
              <a:t>С параметрами </a:t>
            </a:r>
            <a:r>
              <a:rPr lang="en-US" dirty="0"/>
              <a:t>string </a:t>
            </a:r>
            <a:r>
              <a:rPr lang="en-US" dirty="0" smtClean="0"/>
              <a:t>message</a:t>
            </a:r>
            <a:r>
              <a:rPr lang="ru-RU" dirty="0" smtClean="0"/>
              <a:t> и</a:t>
            </a:r>
            <a:r>
              <a:rPr lang="en-US" dirty="0" smtClean="0"/>
              <a:t> </a:t>
            </a:r>
            <a:r>
              <a:rPr lang="en-US" dirty="0"/>
              <a:t>Exception </a:t>
            </a:r>
            <a:r>
              <a:rPr lang="en-US" dirty="0" err="1" smtClean="0"/>
              <a:t>innerException</a:t>
            </a:r>
            <a:endParaRPr lang="ru-RU" dirty="0" smtClean="0"/>
          </a:p>
          <a:p>
            <a:r>
              <a:rPr lang="ru-RU" dirty="0" smtClean="0"/>
              <a:t>Если класс содержит поля с данными, то:</a:t>
            </a:r>
          </a:p>
          <a:p>
            <a:pPr lvl="1"/>
            <a:r>
              <a:rPr lang="ru-RU" dirty="0" smtClean="0"/>
              <a:t>Поля должны быть доступны только для чтения. Их инициализация, следовательно, должна идти только через конструктор. Это необходимо так как экземпляр исключения должен быть неизменяемым.</a:t>
            </a:r>
          </a:p>
          <a:p>
            <a:pPr lvl="1"/>
            <a:r>
              <a:rPr lang="ru-RU" dirty="0" smtClean="0"/>
              <a:t>В классе нужно реализовать </a:t>
            </a:r>
            <a:r>
              <a:rPr lang="en-US" dirty="0" smtClean="0"/>
              <a:t>protected </a:t>
            </a:r>
            <a:r>
              <a:rPr lang="ru-RU" dirty="0" smtClean="0"/>
              <a:t>конструктор с аргументами </a:t>
            </a:r>
            <a:r>
              <a:rPr lang="en-US" dirty="0" err="1"/>
              <a:t>SerializationInfo</a:t>
            </a:r>
            <a:r>
              <a:rPr lang="en-US" dirty="0"/>
              <a:t> </a:t>
            </a:r>
            <a:r>
              <a:rPr lang="en-US" dirty="0" smtClean="0"/>
              <a:t>info</a:t>
            </a:r>
            <a:r>
              <a:rPr lang="ru-RU" dirty="0" smtClean="0"/>
              <a:t> и</a:t>
            </a:r>
            <a:r>
              <a:rPr lang="en-US" dirty="0" smtClean="0"/>
              <a:t> </a:t>
            </a:r>
            <a:r>
              <a:rPr lang="en-US" dirty="0" err="1"/>
              <a:t>StreamingContext</a:t>
            </a:r>
            <a:r>
              <a:rPr lang="en-US" dirty="0"/>
              <a:t> </a:t>
            </a:r>
            <a:r>
              <a:rPr lang="en-US" dirty="0" smtClean="0"/>
              <a:t>context</a:t>
            </a:r>
            <a:r>
              <a:rPr lang="ru-RU" dirty="0" smtClean="0"/>
              <a:t>. В нем мы читаем данные из контекста сериализации в поля/свойства класса.</a:t>
            </a:r>
          </a:p>
          <a:p>
            <a:pPr lvl="1"/>
            <a:r>
              <a:rPr lang="ru-RU" dirty="0" smtClean="0"/>
              <a:t>Класс должен переопределить </a:t>
            </a:r>
            <a:r>
              <a:rPr lang="en-US" dirty="0" smtClean="0"/>
              <a:t>(override) </a:t>
            </a:r>
            <a:r>
              <a:rPr lang="ru-RU" dirty="0" smtClean="0"/>
              <a:t>метод </a:t>
            </a:r>
            <a:r>
              <a:rPr lang="en-US" dirty="0" err="1"/>
              <a:t>GetObjectData</a:t>
            </a:r>
            <a:r>
              <a:rPr lang="en-US" dirty="0"/>
              <a:t>(</a:t>
            </a:r>
            <a:r>
              <a:rPr lang="en-US" dirty="0" err="1"/>
              <a:t>SerializationInfo</a:t>
            </a:r>
            <a:r>
              <a:rPr lang="en-US" dirty="0"/>
              <a:t> info, </a:t>
            </a:r>
            <a:r>
              <a:rPr lang="en-US" dirty="0" err="1"/>
              <a:t>StreamingContext</a:t>
            </a:r>
            <a:r>
              <a:rPr lang="en-US" dirty="0"/>
              <a:t> context</a:t>
            </a:r>
            <a:r>
              <a:rPr lang="en-US" dirty="0" smtClean="0"/>
              <a:t>)</a:t>
            </a:r>
            <a:r>
              <a:rPr lang="ru-RU" dirty="0" smtClean="0"/>
              <a:t>. Он должен выполнять запись полей в</a:t>
            </a:r>
            <a:r>
              <a:rPr lang="ru-RU" dirty="0"/>
              <a:t> </a:t>
            </a:r>
            <a:r>
              <a:rPr lang="ru-RU" dirty="0" smtClean="0"/>
              <a:t>контекста сериализации.</a:t>
            </a:r>
            <a:endParaRPr lang="en-US" dirty="0"/>
          </a:p>
          <a:p>
            <a:pPr lvl="1"/>
            <a:endParaRPr lang="en-US" dirty="0"/>
          </a:p>
          <a:p>
            <a:endParaRPr lang="en-US" dirty="0"/>
          </a:p>
        </p:txBody>
      </p:sp>
    </p:spTree>
    <p:extLst>
      <p:ext uri="{BB962C8B-B14F-4D97-AF65-F5344CB8AC3E}">
        <p14:creationId xmlns:p14="http://schemas.microsoft.com/office/powerpoint/2010/main" val="28601987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While On Navy">
      <a:dk1>
        <a:srgbClr val="FFFFFF"/>
      </a:dk1>
      <a:lt1>
        <a:srgbClr val="FFFFFF"/>
      </a:lt1>
      <a:dk2>
        <a:srgbClr val="366092"/>
      </a:dk2>
      <a:lt2>
        <a:srgbClr val="366092"/>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3922</TotalTime>
  <Words>1226</Words>
  <Application>Microsoft Office PowerPoint</Application>
  <PresentationFormat>On-screen Show (4:3)</PresentationFormat>
  <Paragraphs>219</Paragraphs>
  <Slides>17</Slides>
  <Notes>0</Notes>
  <HiddenSlides>2</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PowerPoint Presentation</vt:lpstr>
      <vt:lpstr>Материалы для обучения</vt:lpstr>
      <vt:lpstr>PowerPoint Presentation</vt:lpstr>
      <vt:lpstr>PowerPoint Presentation</vt:lpstr>
      <vt:lpstr>C# 6. exception filters</vt:lpstr>
      <vt:lpstr>PowerPoint Presentation</vt:lpstr>
      <vt:lpstr>PowerPoint Presentation</vt:lpstr>
      <vt:lpstr>C# 6. Ключевое слово nameof</vt:lpstr>
      <vt:lpstr>Создание собственных исключений</vt:lpstr>
      <vt:lpstr>Блок using и исключение внутри Dispose()</vt:lpstr>
      <vt:lpstr>Блок using, инициализатор объекта и свойство генерирующее исключение</vt:lpstr>
      <vt:lpstr>Блок using, инициализатор объекта и свойство генерирующее исключение</vt:lpstr>
      <vt:lpstr>Необработанные исключения приложения</vt:lpstr>
      <vt:lpstr>Отключение WER</vt:lpstr>
      <vt:lpstr>Окно Debug -&gt; Exceptions ...</vt:lpstr>
      <vt:lpstr>Windows Error Reporting</vt:lpstr>
      <vt:lpstr>Поиск метода по токену из WER отчета</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Vasily Petruhin</dc:creator>
  <cp:lastModifiedBy>bazile</cp:lastModifiedBy>
  <cp:revision>202</cp:revision>
  <dcterms:created xsi:type="dcterms:W3CDTF">2012-08-15T13:44:54Z</dcterms:created>
  <dcterms:modified xsi:type="dcterms:W3CDTF">2015-09-16T08:58:34Z</dcterms:modified>
</cp:coreProperties>
</file>