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43"/>
  </p:notesMasterIdLst>
  <p:sldIdLst>
    <p:sldId id="256" r:id="rId2"/>
    <p:sldId id="257" r:id="rId3"/>
    <p:sldId id="269" r:id="rId4"/>
    <p:sldId id="266" r:id="rId5"/>
    <p:sldId id="259" r:id="rId6"/>
    <p:sldId id="284" r:id="rId7"/>
    <p:sldId id="285" r:id="rId8"/>
    <p:sldId id="277" r:id="rId9"/>
    <p:sldId id="270" r:id="rId10"/>
    <p:sldId id="271" r:id="rId11"/>
    <p:sldId id="265" r:id="rId12"/>
    <p:sldId id="292" r:id="rId13"/>
    <p:sldId id="293" r:id="rId14"/>
    <p:sldId id="272" r:id="rId15"/>
    <p:sldId id="267" r:id="rId16"/>
    <p:sldId id="296" r:id="rId17"/>
    <p:sldId id="291" r:id="rId18"/>
    <p:sldId id="287" r:id="rId19"/>
    <p:sldId id="288" r:id="rId20"/>
    <p:sldId id="289" r:id="rId21"/>
    <p:sldId id="290" r:id="rId22"/>
    <p:sldId id="261" r:id="rId23"/>
    <p:sldId id="298" r:id="rId24"/>
    <p:sldId id="274" r:id="rId25"/>
    <p:sldId id="281" r:id="rId26"/>
    <p:sldId id="275" r:id="rId27"/>
    <p:sldId id="276" r:id="rId28"/>
    <p:sldId id="268" r:id="rId29"/>
    <p:sldId id="286" r:id="rId30"/>
    <p:sldId id="279" r:id="rId31"/>
    <p:sldId id="283" r:id="rId32"/>
    <p:sldId id="278" r:id="rId33"/>
    <p:sldId id="280" r:id="rId34"/>
    <p:sldId id="294" r:id="rId35"/>
    <p:sldId id="273" r:id="rId36"/>
    <p:sldId id="260" r:id="rId37"/>
    <p:sldId id="282" r:id="rId38"/>
    <p:sldId id="264" r:id="rId39"/>
    <p:sldId id="297" r:id="rId40"/>
    <p:sldId id="263" r:id="rId41"/>
    <p:sldId id="299" r:id="rId4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CC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9" autoAdjust="0"/>
    <p:restoredTop sz="94671" autoAdjust="0"/>
  </p:normalViewPr>
  <p:slideViewPr>
    <p:cSldViewPr>
      <p:cViewPr varScale="1">
        <p:scale>
          <a:sx n="70" d="100"/>
          <a:sy n="70" d="100"/>
        </p:scale>
        <p:origin x="-139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pPr/>
              <a:t>05.01.2016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1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05.01.2016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4335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2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6324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/>
              <a:t>Название.</a:t>
            </a:r>
            <a:r>
              <a:rPr lang="ru-RU" sz="3200" baseline="0" dirty="0" smtClean="0"/>
              <a:t> Демонстрация.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pPr/>
              <a:t>05.01.2016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0" r:id="rId9"/>
    <p:sldLayoutId id="2147483656" r:id="rId10"/>
    <p:sldLayoutId id="2147483657" r:id="rId11"/>
    <p:sldLayoutId id="2147483658" r:id="rId12"/>
    <p:sldLayoutId id="2147483659" r:id="rId13"/>
    <p:sldLayoutId id="2147483662" r:id="rId1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blackrabbitcoder.net/BlackRabbitCoder/Tags/LINQ/default.aspx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elhard.nullptr.ru/" TargetMode="External"/><Relationship Id="rId2" Type="http://schemas.openxmlformats.org/officeDocument/2006/relationships/hyperlink" Target="https://github.com/bazile/Training" TargetMode="Externa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nuget.org/packages/morelinq" TargetMode="External"/><Relationship Id="rId2" Type="http://schemas.openxmlformats.org/officeDocument/2006/relationships/hyperlink" Target="http://code.google.com/p/morelinq/" TargetMode="Externa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inqpad.net/" TargetMode="Externa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11</a:t>
            </a:r>
            <a:r>
              <a:rPr lang="ru-RU" sz="2400" smtClean="0">
                <a:solidFill>
                  <a:schemeClr val="bg1"/>
                </a:solidFill>
              </a:rPr>
              <a:t>. </a:t>
            </a:r>
            <a:r>
              <a:rPr lang="en-US" sz="2400" dirty="0" smtClean="0">
                <a:solidFill>
                  <a:schemeClr val="bg1"/>
                </a:solidFill>
              </a:rPr>
              <a:t>Language Integrated Query (LINQ)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1619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Итераторы</a:t>
            </a:r>
            <a:r>
              <a:rPr lang="en-US" dirty="0"/>
              <a:t> </a:t>
            </a:r>
            <a:r>
              <a:rPr lang="ru-RU" dirty="0" smtClean="0"/>
              <a:t>и </a:t>
            </a:r>
            <a:r>
              <a:rPr lang="en-US" dirty="0"/>
              <a:t>yield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68959"/>
          </a:xfrm>
          <a:solidFill>
            <a:schemeClr val="bg1"/>
          </a:solidFill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/>
              </a:rPr>
              <a:t>IEnumerable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&gt;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ArithmeticProgression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start, 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step)</a:t>
            </a:r>
          </a:p>
          <a:p>
            <a:pPr marL="0" indent="0">
              <a:buNone/>
            </a:pPr>
            <a:r>
              <a:rPr lang="ru-RU" sz="16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ru-RU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600" dirty="0">
                <a:solidFill>
                  <a:srgbClr val="008000"/>
                </a:solidFill>
                <a:latin typeface="Consolas"/>
              </a:rPr>
              <a:t>// По умолчанию компилятор C# игнорирует арифметическое переполнение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600" dirty="0">
                <a:solidFill>
                  <a:srgbClr val="008000"/>
                </a:solidFill>
                <a:latin typeface="Consolas"/>
              </a:rPr>
              <a:t>// Использование checked блока заставляет выполнять проверку на переполнение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600" dirty="0">
                <a:solidFill>
                  <a:srgbClr val="008000"/>
                </a:solidFill>
                <a:latin typeface="Consolas"/>
              </a:rPr>
              <a:t>//     для всех операций внутри него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600" dirty="0">
                <a:solidFill>
                  <a:srgbClr val="008000"/>
                </a:solidFill>
                <a:latin typeface="Consolas"/>
              </a:rPr>
              <a:t>// Здесь это необходимо для правильной генерации последовательности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600" dirty="0">
                <a:solidFill>
                  <a:srgbClr val="008000"/>
                </a:solidFill>
                <a:latin typeface="Consolas"/>
              </a:rPr>
              <a:t>// В случае переполнения генерируется System.OverflowException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checked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6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current = start;; current += step)</a:t>
            </a:r>
          </a:p>
          <a:p>
            <a:pPr marL="0" indent="0">
              <a:buNone/>
            </a:pPr>
            <a:r>
              <a:rPr lang="ru-RU" sz="1600" dirty="0">
                <a:solidFill>
                  <a:prstClr val="black"/>
                </a:solidFill>
                <a:latin typeface="Consolas"/>
              </a:rPr>
              <a:t>        {</a:t>
            </a: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yield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current;</a:t>
            </a:r>
          </a:p>
          <a:p>
            <a:pPr marL="0" indent="0">
              <a:buNone/>
            </a:pPr>
            <a:r>
              <a:rPr lang="ru-RU" sz="1600" dirty="0">
                <a:solidFill>
                  <a:prstClr val="black"/>
                </a:solidFill>
                <a:latin typeface="Consolas"/>
              </a:rPr>
              <a:t>        }</a:t>
            </a:r>
          </a:p>
          <a:p>
            <a:pPr marL="0" indent="0">
              <a:buNone/>
            </a:pPr>
            <a:r>
              <a:rPr lang="ru-RU" sz="16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pPr marL="0" indent="0">
              <a:buNone/>
            </a:pPr>
            <a:r>
              <a:rPr lang="ru-RU" sz="16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en-US" sz="1500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500" dirty="0" err="1" smtClean="0">
                <a:solidFill>
                  <a:srgbClr val="0000FF"/>
                </a:solidFill>
                <a:latin typeface="Consolas"/>
              </a:rPr>
              <a:t>foreach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5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/>
              </a:rPr>
              <a:t>num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/>
              </a:rPr>
              <a:t>ArithmeticProgression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500" dirty="0">
                <a:solidFill>
                  <a:srgbClr val="C81EFA"/>
                </a:solidFill>
                <a:latin typeface="Consolas"/>
              </a:rPr>
              <a:t>1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500" dirty="0" smtClean="0">
                <a:solidFill>
                  <a:srgbClr val="C81EFA"/>
                </a:solidFill>
                <a:latin typeface="Consolas"/>
              </a:rPr>
              <a:t>3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).Take(10))</a:t>
            </a:r>
            <a:endParaRPr lang="en-US" sz="15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500" dirty="0" err="1" smtClean="0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500" dirty="0" err="1" smtClean="0">
                <a:solidFill>
                  <a:srgbClr val="000000"/>
                </a:solidFill>
                <a:latin typeface="Consolas"/>
              </a:rPr>
              <a:t>num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5157192"/>
            <a:ext cx="82809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yield return </a:t>
            </a:r>
            <a:r>
              <a:rPr lang="ru-RU" sz="1600" dirty="0" smtClean="0"/>
              <a:t>возращает текущее значение из итерации. При следующеем обращении выполнение продолжится </a:t>
            </a:r>
            <a:r>
              <a:rPr lang="ru-RU" sz="1600" smtClean="0"/>
              <a:t>с последнего места.</a:t>
            </a:r>
            <a:endParaRPr lang="en-US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yield break </a:t>
            </a:r>
            <a:r>
              <a:rPr lang="ru-RU" sz="1600" dirty="0" smtClean="0"/>
              <a:t>служит сигналом конца последовательности.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84428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yield </a:t>
            </a:r>
            <a:r>
              <a:rPr lang="ru-RU" dirty="0" smtClean="0"/>
              <a:t>и рекурсия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Используем </a:t>
            </a:r>
            <a:r>
              <a:rPr lang="en-US" dirty="0" err="1" smtClean="0"/>
              <a:t>foreach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545898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 </a:t>
            </a:r>
            <a:r>
              <a:rPr lang="ru-RU" dirty="0" smtClean="0"/>
              <a:t>методы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8640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Позволяют добавлять методы к уже существующим классам без нарушения инкапсуляции.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" y="4007386"/>
            <a:ext cx="7931224" cy="86177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С помощью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extension </a:t>
            </a: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метода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 numbers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 { 1, 2, 3, 4, 5, 6 };</a:t>
            </a:r>
          </a:p>
          <a:p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numbers.Shuffle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</p:txBody>
      </p:sp>
      <p:sp>
        <p:nvSpPr>
          <p:cNvPr id="10" name="Rectangle 9"/>
          <p:cNvSpPr/>
          <p:nvPr/>
        </p:nvSpPr>
        <p:spPr>
          <a:xfrm>
            <a:off x="457200" y="2381979"/>
            <a:ext cx="7931224" cy="83099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Без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extension </a:t>
            </a: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методов</a:t>
            </a:r>
            <a:endParaRPr lang="en-US" sz="1600" dirty="0" smtClean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 numbers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 { 1, 2, 3, 4, 5, 6 };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Shuffle(numbers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124470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 </a:t>
            </a:r>
            <a:r>
              <a:rPr lang="ru-RU" dirty="0" smtClean="0"/>
              <a:t>методы: Реализация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19442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smtClean="0">
                <a:cs typeface="Courier New" pitchFamily="49" charset="0"/>
              </a:rPr>
              <a:t>Чтобы объявить </a:t>
            </a:r>
            <a:r>
              <a:rPr lang="en-US" sz="2000" dirty="0" smtClean="0">
                <a:cs typeface="Courier New" pitchFamily="49" charset="0"/>
              </a:rPr>
              <a:t>extension </a:t>
            </a:r>
            <a:r>
              <a:rPr lang="ru-RU" sz="2000" dirty="0" smtClean="0">
                <a:cs typeface="Courier New" pitchFamily="49" charset="0"/>
              </a:rPr>
              <a:t>метод</a:t>
            </a:r>
            <a:r>
              <a:rPr lang="en-US" sz="2000" dirty="0" smtClean="0">
                <a:cs typeface="Courier New" pitchFamily="49" charset="0"/>
              </a:rPr>
              <a:t>(</a:t>
            </a:r>
            <a:r>
              <a:rPr lang="ru-RU" sz="2000" dirty="0" smtClean="0">
                <a:cs typeface="Courier New" pitchFamily="49" charset="0"/>
              </a:rPr>
              <a:t>ы</a:t>
            </a:r>
            <a:r>
              <a:rPr lang="en-US" sz="2000" dirty="0" smtClean="0">
                <a:cs typeface="Courier New" pitchFamily="49" charset="0"/>
              </a:rPr>
              <a:t>)</a:t>
            </a:r>
            <a:r>
              <a:rPr lang="ru-RU" sz="2000" dirty="0" smtClean="0">
                <a:cs typeface="Courier New" pitchFamily="49" charset="0"/>
              </a:rPr>
              <a:t> необходимо: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 smtClean="0">
                <a:cs typeface="Courier New" pitchFamily="49" charset="0"/>
              </a:rPr>
              <a:t>Создать </a:t>
            </a:r>
            <a:r>
              <a:rPr lang="en-US" sz="2000" dirty="0" smtClean="0">
                <a:cs typeface="Courier New" pitchFamily="49" charset="0"/>
              </a:rPr>
              <a:t>static class. </a:t>
            </a:r>
            <a:r>
              <a:rPr lang="ru-RU" sz="2000" dirty="0" smtClean="0">
                <a:cs typeface="Courier New" pitchFamily="49" charset="0"/>
              </a:rPr>
              <a:t>Рекомендуется использовать слово </a:t>
            </a:r>
            <a:r>
              <a:rPr lang="en-US" sz="2000" dirty="0" smtClean="0">
                <a:cs typeface="Courier New" pitchFamily="49" charset="0"/>
              </a:rPr>
              <a:t>Extensions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 smtClean="0">
                <a:cs typeface="Courier New" pitchFamily="49" charset="0"/>
              </a:rPr>
              <a:t>Объявить внутри него </a:t>
            </a:r>
            <a:r>
              <a:rPr lang="en-US" sz="2000" dirty="0" smtClean="0">
                <a:cs typeface="Courier New" pitchFamily="49" charset="0"/>
              </a:rPr>
              <a:t>public static </a:t>
            </a:r>
            <a:r>
              <a:rPr lang="ru-RU" sz="2000" dirty="0" smtClean="0">
                <a:cs typeface="Courier New" pitchFamily="49" charset="0"/>
              </a:rPr>
              <a:t>метод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 smtClean="0">
                <a:cs typeface="Courier New" pitchFamily="49" charset="0"/>
              </a:rPr>
              <a:t>Первый аргумент метода определяет какой тип мы будем расширять. Этот аргумент помечается ключевым словом </a:t>
            </a:r>
            <a:r>
              <a:rPr lang="en-US" sz="2000" dirty="0" smtClean="0">
                <a:cs typeface="Courier New" pitchFamily="49" charset="0"/>
              </a:rPr>
              <a:t>this.</a:t>
            </a:r>
            <a:endParaRPr lang="en-US" sz="2000" dirty="0"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" y="3284984"/>
            <a:ext cx="7931224" cy="310854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ListExtensions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public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Shuffle&lt;T&gt;(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this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IList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&lt;T&gt; list)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ru-RU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       Random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rnd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Random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r>
              <a:rPr lang="nn-NO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   for</a:t>
            </a:r>
            <a:r>
              <a:rPr lang="nn-NO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nn-NO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 = list.Count - 1; i &gt; 0; i--)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ru-RU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j 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rnd.Next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(0,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+ 1);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T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temp = list[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];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list[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 = list[j];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list[j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 = temp;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ru-RU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ru-RU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45972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bg1"/>
                </a:solidFill>
                <a:cs typeface="Times New Roman" pitchFamily="18" charset="0"/>
              </a:rPr>
              <a:t>Самостоятельное задание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Напишите </a:t>
            </a:r>
            <a:r>
              <a:rPr lang="en-US" dirty="0" smtClean="0"/>
              <a:t>extension </a:t>
            </a:r>
            <a:r>
              <a:rPr lang="ru-RU" dirty="0" smtClean="0"/>
              <a:t>метод для класса </a:t>
            </a:r>
            <a:r>
              <a:rPr lang="en-US" dirty="0" err="1" smtClean="0"/>
              <a:t>StringBuilder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AppendFormatLine</a:t>
            </a:r>
            <a:r>
              <a:rPr lang="en-US" dirty="0" smtClean="0"/>
              <a:t>(string format, object[] </a:t>
            </a:r>
            <a:r>
              <a:rPr lang="en-US" dirty="0" err="1" smtClean="0"/>
              <a:t>args</a:t>
            </a:r>
            <a:r>
              <a:rPr lang="en-US" dirty="0" smtClean="0"/>
              <a:t>)</a:t>
            </a:r>
            <a:r>
              <a:rPr lang="ru-RU" dirty="0" smtClean="0"/>
              <a:t> – форматированный вывод строки заканчивающийся переводом строки.</a:t>
            </a:r>
            <a:r>
              <a:rPr lang="en-US" dirty="0" smtClean="0"/>
              <a:t> </a:t>
            </a:r>
            <a:r>
              <a:rPr lang="ru-RU" dirty="0" smtClean="0"/>
              <a:t>Он должен делать то же самое что и стандартный метод </a:t>
            </a:r>
            <a:r>
              <a:rPr lang="en-US" dirty="0" err="1" smtClean="0"/>
              <a:t>AppendFormat</a:t>
            </a:r>
            <a:r>
              <a:rPr lang="ru-RU" dirty="0"/>
              <a:t> </a:t>
            </a:r>
            <a:r>
              <a:rPr lang="ru-RU" dirty="0" smtClean="0"/>
              <a:t> с добавлением символов перевода строки </a:t>
            </a:r>
            <a:r>
              <a:rPr lang="en-US" dirty="0" smtClean="0"/>
              <a:t>(\r\n) </a:t>
            </a:r>
            <a:r>
              <a:rPr lang="ru-RU" dirty="0" smtClean="0"/>
              <a:t>в конце.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412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Лямбда</a:t>
            </a:r>
            <a:r>
              <a:rPr lang="en-US" dirty="0" smtClean="0"/>
              <a:t>-</a:t>
            </a:r>
            <a:r>
              <a:rPr lang="ru-RU" dirty="0" smtClean="0"/>
              <a:t>выражения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(lambda expressions)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8369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Лямбда-выражение это</a:t>
            </a:r>
            <a:r>
              <a:rPr lang="en-US" dirty="0" smtClean="0"/>
              <a:t> </a:t>
            </a:r>
            <a:r>
              <a:rPr lang="ru-RU" dirty="0" smtClean="0"/>
              <a:t>форма записи анонимной функции. Имеет вид</a:t>
            </a:r>
          </a:p>
          <a:p>
            <a:pPr marL="0" indent="0">
              <a:buNone/>
            </a:pPr>
            <a:r>
              <a:rPr lang="ru-RU" dirty="0" smtClean="0"/>
              <a:t>(параметры) =</a:t>
            </a:r>
            <a:r>
              <a:rPr lang="en-US" dirty="0" smtClean="0"/>
              <a:t>&gt; { </a:t>
            </a:r>
            <a:r>
              <a:rPr lang="ru-RU" dirty="0" smtClean="0"/>
              <a:t>тело</a:t>
            </a:r>
            <a:r>
              <a:rPr lang="en-US" dirty="0" smtClean="0"/>
              <a:t>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 smtClean="0"/>
              <a:t>Оператор </a:t>
            </a:r>
            <a:r>
              <a:rPr lang="en-US" dirty="0" smtClean="0"/>
              <a:t>=&gt;</a:t>
            </a:r>
            <a:r>
              <a:rPr lang="ru-RU" dirty="0" smtClean="0"/>
              <a:t> называют лямда-оператором.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4872062"/>
            <a:ext cx="8003232" cy="107721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2B91AF"/>
                </a:solidFill>
                <a:latin typeface="Consolas"/>
              </a:rPr>
              <a:t>List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&gt; files =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/>
              </a:rPr>
              <a:t>List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&gt;() { 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"regedit.exe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,</a:t>
            </a:r>
            <a:endParaRPr lang="ru-RU" sz="1600" dirty="0" smtClean="0">
              <a:solidFill>
                <a:prstClr val="black"/>
              </a:solidFill>
              <a:latin typeface="Consolas"/>
            </a:endParaRPr>
          </a:p>
          <a:p>
            <a:r>
              <a:rPr lang="ru-RU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ru-RU" sz="1600" dirty="0" smtClean="0">
                <a:solidFill>
                  <a:prstClr val="black"/>
                </a:solidFill>
                <a:latin typeface="Consolas"/>
              </a:rPr>
              <a:t>       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explorer.exe"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"notepad.exe"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"hh.exe"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"sysmon.exe"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};</a:t>
            </a:r>
            <a:endParaRPr lang="ru-RU" sz="1600" dirty="0" smtClean="0">
              <a:solidFill>
                <a:prstClr val="black"/>
              </a:solidFill>
              <a:latin typeface="Consolas"/>
            </a:endParaRPr>
          </a:p>
          <a:p>
            <a:r>
              <a:rPr lang="ru-RU" sz="1600" dirty="0">
                <a:solidFill>
                  <a:srgbClr val="008000"/>
                </a:solidFill>
                <a:latin typeface="Consolas"/>
              </a:rPr>
              <a:t>// Сортируем коллекцию по убыванию</a:t>
            </a:r>
          </a:p>
          <a:p>
            <a:r>
              <a:rPr lang="en-US" sz="1600" dirty="0" err="1" smtClean="0">
                <a:solidFill>
                  <a:prstClr val="black"/>
                </a:solidFill>
                <a:latin typeface="Consolas"/>
              </a:rPr>
              <a:t>files.Sort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((x, y) =&gt;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y.CompareTo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(x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));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75333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Лямбда</a:t>
            </a:r>
            <a:r>
              <a:rPr lang="en-US" dirty="0" smtClean="0"/>
              <a:t>-</a:t>
            </a:r>
            <a:r>
              <a:rPr lang="ru-RU" dirty="0" smtClean="0"/>
              <a:t>выражения</a:t>
            </a:r>
            <a:r>
              <a:rPr lang="en-US" dirty="0" smtClean="0"/>
              <a:t>: </a:t>
            </a:r>
            <a:r>
              <a:rPr lang="ru-RU" dirty="0" smtClean="0"/>
              <a:t>Эволюция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709119"/>
          </a:xfrm>
          <a:solidFill>
            <a:schemeClr val="bg1"/>
          </a:solidFill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"ia9tgcf0mqnb8e3vyh1xz52dp7oj4rkswl6u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endParaRPr lang="ru-RU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Шаг №1. Используем анонимный метод в виде лямбда выражения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s.Count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=&gt;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.IsDigit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}));</a:t>
            </a:r>
            <a:endParaRPr lang="ru-RU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Шаг №2. Убираем тип аргумента и круглые скобки вокруг списка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аргументов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Тип не нужен т.к. компилятор умеет определять его автоматически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Скобки вокруг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аргумента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не нужны т.к.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он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всего один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s.Count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=&gt;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.IsDigit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}));</a:t>
            </a:r>
            <a:endParaRPr lang="ru-RU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Шаг №3. Когда метод состоит из одной строки с return, то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фигурные скобки, // 	return и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точку с запятой можно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убрать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s.Count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ch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=&gt;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.IsDigit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ch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)));</a:t>
            </a:r>
            <a:endParaRPr lang="ru-RU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Шаг №4. Если внутри лямбды мы вызываем один метод и кол-во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	и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порядок его аргументов совпадают с аргументами лямбды, то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	лямбда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выражение можно еще сильнее упростить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s.Count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.IsDigit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4785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364" y="116632"/>
            <a:ext cx="8363272" cy="994122"/>
          </a:xfrm>
        </p:spPr>
        <p:txBody>
          <a:bodyPr>
            <a:normAutofit fontScale="90000"/>
          </a:bodyPr>
          <a:lstStyle/>
          <a:p>
            <a:r>
              <a:rPr lang="ru-RU" sz="3200" dirty="0" smtClean="0"/>
              <a:t>Выведение тип-аргументов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ru-RU" sz="3200" dirty="0" smtClean="0"/>
              <a:t>(</a:t>
            </a:r>
            <a:r>
              <a:rPr lang="en-US" sz="3200" dirty="0" smtClean="0"/>
              <a:t>inference of type arguments</a:t>
            </a:r>
            <a:r>
              <a:rPr lang="ru-RU" sz="3200" dirty="0" smtClean="0"/>
              <a:t>)</a:t>
            </a:r>
            <a:endParaRPr lang="ru-RU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364" y="1268760"/>
            <a:ext cx="8358100" cy="13681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smtClean="0"/>
              <a:t>Для обобщенных </a:t>
            </a:r>
            <a:r>
              <a:rPr lang="en-US" sz="2000" dirty="0" smtClean="0"/>
              <a:t>(generic) </a:t>
            </a:r>
            <a:r>
              <a:rPr lang="ru-RU" sz="2000" dirty="0" smtClean="0"/>
              <a:t>методов компилятор автоматически определяет тип для тип-аргумента на основании аргументов метода. Например, метод </a:t>
            </a:r>
            <a:r>
              <a:rPr lang="en-US" sz="2000" dirty="0" smtClean="0"/>
              <a:t>Choose </a:t>
            </a:r>
            <a:r>
              <a:rPr lang="ru-RU" sz="2000" dirty="0" smtClean="0"/>
              <a:t>может быть вызван с явным указанием тип-аргумента, но это не обязательно:</a:t>
            </a:r>
            <a:endParaRPr lang="ru-RU" sz="2000" dirty="0"/>
          </a:p>
        </p:txBody>
      </p:sp>
      <p:sp>
        <p:nvSpPr>
          <p:cNvPr id="5" name="Rectangle 4"/>
          <p:cNvSpPr/>
          <p:nvPr/>
        </p:nvSpPr>
        <p:spPr>
          <a:xfrm>
            <a:off x="376592" y="2560836"/>
            <a:ext cx="8358100" cy="230832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/>
              </a:rPr>
              <a:t>Chooser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ru-RU" sz="12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/>
              </a:rPr>
              <a:t>Random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rnd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/>
              </a:rPr>
              <a:t>Random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ru-RU" sz="12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fr-FR" sz="12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fr-FR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fr-FR" sz="1200" dirty="0" err="1">
                <a:solidFill>
                  <a:srgbClr val="0000FF"/>
                </a:solidFill>
                <a:latin typeface="Consolas"/>
              </a:rPr>
              <a:t>static</a:t>
            </a:r>
            <a:r>
              <a:rPr lang="fr-FR" sz="1200" dirty="0">
                <a:solidFill>
                  <a:prstClr val="black"/>
                </a:solidFill>
                <a:latin typeface="Consolas"/>
              </a:rPr>
              <a:t> T </a:t>
            </a:r>
            <a:r>
              <a:rPr lang="fr-FR" sz="1200" dirty="0" err="1">
                <a:solidFill>
                  <a:prstClr val="black"/>
                </a:solidFill>
                <a:latin typeface="Consolas"/>
              </a:rPr>
              <a:t>Choose</a:t>
            </a:r>
            <a:r>
              <a:rPr lang="fr-FR" sz="1200" dirty="0">
                <a:solidFill>
                  <a:prstClr val="black"/>
                </a:solidFill>
                <a:latin typeface="Consolas"/>
              </a:rPr>
              <a:t>&lt;T&gt;(T first, T second)</a:t>
            </a:r>
          </a:p>
          <a:p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    {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 smtClean="0">
                <a:solidFill>
                  <a:srgbClr val="0000FF"/>
                </a:solidFill>
                <a:latin typeface="Consolas"/>
              </a:rPr>
              <a:t>       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rnd.Next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()%2 == 0 ? first : second;</a:t>
            </a:r>
          </a:p>
          <a:p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    }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ru-RU" sz="1200" dirty="0" smtClean="0">
              <a:solidFill>
                <a:srgbClr val="0000FF"/>
              </a:solidFill>
              <a:latin typeface="Consolas"/>
            </a:endParaRPr>
          </a:p>
          <a:p>
            <a:r>
              <a:rPr lang="ru-RU" sz="1200" dirty="0">
                <a:solidFill>
                  <a:srgbClr val="008000"/>
                </a:solidFill>
                <a:latin typeface="Consolas"/>
              </a:rPr>
              <a:t>// Явное указание 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тип-аргумента</a:t>
            </a:r>
            <a:r>
              <a:rPr lang="en-US" sz="1200" dirty="0" smtClean="0">
                <a:solidFill>
                  <a:srgbClr val="008000"/>
                </a:solidFill>
                <a:latin typeface="Consolas"/>
              </a:rPr>
              <a:t>. 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Это избыточно т.к. компилятор может «угадать» его</a:t>
            </a:r>
            <a:endParaRPr lang="ru-RU" sz="1200" dirty="0">
              <a:solidFill>
                <a:srgbClr val="008000"/>
              </a:solidFill>
              <a:latin typeface="Consolas"/>
            </a:endParaRPr>
          </a:p>
          <a:p>
            <a:r>
              <a:rPr lang="en-US" sz="12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theAnswer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Chooser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.Choose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&gt;(</a:t>
            </a: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41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42);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name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Chooser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.Choose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&gt;(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"Marvin"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200" dirty="0" err="1">
                <a:solidFill>
                  <a:srgbClr val="A31515"/>
                </a:solidFill>
                <a:latin typeface="Consolas"/>
              </a:rPr>
              <a:t>Zaphod</a:t>
            </a:r>
            <a:r>
              <a:rPr lang="en-US" sz="12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90364" y="5013176"/>
            <a:ext cx="8358100" cy="36004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ru-RU" sz="2000" dirty="0" smtClean="0"/>
              <a:t>Короткий вариант </a:t>
            </a:r>
            <a:r>
              <a:rPr lang="ru-RU" sz="2200" dirty="0" smtClean="0"/>
              <a:t>вызова</a:t>
            </a:r>
            <a:r>
              <a:rPr lang="ru-RU" sz="2000" dirty="0" smtClean="0"/>
              <a:t>:</a:t>
            </a:r>
            <a:endParaRPr lang="ru-RU" sz="2000" dirty="0"/>
          </a:p>
        </p:txBody>
      </p:sp>
      <p:sp>
        <p:nvSpPr>
          <p:cNvPr id="7" name="Rectangle 6"/>
          <p:cNvSpPr/>
          <p:nvPr/>
        </p:nvSpPr>
        <p:spPr>
          <a:xfrm>
            <a:off x="395536" y="5373216"/>
            <a:ext cx="8358100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theAnswer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Chooser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.Choose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41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42);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name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Chooser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.Choose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Marvin"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200" dirty="0" err="1">
                <a:solidFill>
                  <a:srgbClr val="A31515"/>
                </a:solidFill>
                <a:latin typeface="Consolas"/>
              </a:rPr>
              <a:t>Zaphod</a:t>
            </a:r>
            <a:r>
              <a:rPr lang="en-US" sz="12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402950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 to Objects: </a:t>
            </a:r>
            <a:r>
              <a:rPr lang="ru-RU" dirty="0" smtClean="0"/>
              <a:t>Два синтаксиса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LINQ </a:t>
            </a:r>
            <a:r>
              <a:rPr lang="ru-RU" dirty="0" smtClean="0"/>
              <a:t>выражения можно писать используя специальный </a:t>
            </a:r>
            <a:r>
              <a:rPr lang="ru-RU" dirty="0" smtClean="0">
                <a:solidFill>
                  <a:srgbClr val="FFFF00"/>
                </a:solidFill>
              </a:rPr>
              <a:t>язык запросов</a:t>
            </a:r>
            <a:r>
              <a:rPr lang="ru-RU" dirty="0" smtClean="0"/>
              <a:t> и/или </a:t>
            </a:r>
            <a:r>
              <a:rPr lang="ru-RU" dirty="0" smtClean="0">
                <a:solidFill>
                  <a:srgbClr val="FFFF00"/>
                </a:solidFill>
              </a:rPr>
              <a:t>методы расширения</a:t>
            </a:r>
            <a:r>
              <a:rPr lang="ru-RU" dirty="0" smtClean="0"/>
              <a:t>.</a:t>
            </a:r>
            <a:r>
              <a:rPr lang="en-US" dirty="0" smtClean="0"/>
              <a:t> </a:t>
            </a:r>
            <a:r>
              <a:rPr lang="ru-RU" dirty="0" smtClean="0"/>
              <a:t>Они не отличаются по эффективности, а только по компактности записи. Поэтому выбирайте тот синтаксис который удобен лично вам.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3333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Преимущества </a:t>
            </a:r>
            <a:r>
              <a:rPr lang="en-US" dirty="0" smtClean="0"/>
              <a:t>LINQ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55699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smtClean="0"/>
              <a:t>LINQ </a:t>
            </a:r>
            <a:r>
              <a:rPr lang="ru-RU" sz="2400" dirty="0" smtClean="0"/>
              <a:t>нередко дает возможность решить задачу с помощью гораздо более короткого кода.</a:t>
            </a:r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ru-RU" sz="2400" dirty="0" smtClean="0"/>
              <a:t>Для примера решим следующую задачу: Напишите функцию которая возвращает массив с информацией о расширениях файлов в указанной папке. При этом массив должен быть отсортирован по убыванию количества файлов с этим расширением, а если количество совпадает, то расшире</a:t>
            </a:r>
            <a:r>
              <a:rPr lang="ru-RU" sz="2400" dirty="0"/>
              <a:t>н</a:t>
            </a:r>
            <a:r>
              <a:rPr lang="ru-RU" sz="2400" dirty="0" smtClean="0"/>
              <a:t>ия должы идти в алфавитном порядке. Хранить данные будем в следующем классе:</a:t>
            </a:r>
            <a:endParaRPr lang="ru-RU" sz="2400" dirty="0"/>
          </a:p>
        </p:txBody>
      </p:sp>
      <p:sp>
        <p:nvSpPr>
          <p:cNvPr id="6" name="Rectangle 5"/>
          <p:cNvSpPr/>
          <p:nvPr/>
        </p:nvSpPr>
        <p:spPr>
          <a:xfrm>
            <a:off x="457200" y="5301208"/>
            <a:ext cx="8291264" cy="116955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ExtensioInfo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ru-RU" sz="14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Extension;</a:t>
            </a:r>
          </a:p>
          <a:p>
            <a:r>
              <a:rPr lang="ru-RU" sz="14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Count;</a:t>
            </a:r>
          </a:p>
          <a:p>
            <a:r>
              <a:rPr lang="ru-RU" sz="14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929754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Книги</a:t>
            </a:r>
          </a:p>
          <a:p>
            <a:pPr lvl="1"/>
            <a:r>
              <a:rPr lang="en-US" dirty="0" smtClean="0"/>
              <a:t>LINQ in C# 2010</a:t>
            </a:r>
            <a:endParaRPr lang="ru-RU" dirty="0" smtClean="0"/>
          </a:p>
          <a:p>
            <a:pPr lvl="1"/>
            <a:r>
              <a:rPr lang="en-US" dirty="0"/>
              <a:t>LINQ in Action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C#/.</a:t>
            </a:r>
            <a:r>
              <a:rPr lang="en-US" dirty="0"/>
              <a:t>NET Little Wonders</a:t>
            </a:r>
            <a:r>
              <a:rPr lang="en-US" dirty="0" smtClean="0"/>
              <a:t>:</a:t>
            </a:r>
            <a:r>
              <a:rPr lang="en-US" dirty="0">
                <a:hlinkClick r:id="rId2"/>
              </a:rPr>
              <a:t/>
            </a:r>
            <a:br>
              <a:rPr lang="en-US" dirty="0">
                <a:hlinkClick r:id="rId2"/>
              </a:rPr>
            </a:br>
            <a:r>
              <a:rPr lang="en-US" dirty="0">
                <a:hlinkClick r:id="rId2"/>
              </a:rPr>
              <a:t>http://blackrabbitcoder.net/BlackRabbitCoder/Tags/LINQ/default.aspx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19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 smtClean="0"/>
              <a:t>Решение без </a:t>
            </a:r>
            <a:r>
              <a:rPr lang="en-US" dirty="0" smtClean="0"/>
              <a:t>LINQ</a:t>
            </a:r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457200" y="1340768"/>
            <a:ext cx="8219256" cy="489364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ExtensioInfo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GetExtensions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path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) </a:t>
            </a: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{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smtClean="0">
                <a:solidFill>
                  <a:srgbClr val="008000"/>
                </a:solidFill>
                <a:latin typeface="Consolas"/>
              </a:rPr>
              <a:t>    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sz="1200" dirty="0">
                <a:solidFill>
                  <a:srgbClr val="008000"/>
                </a:solidFill>
                <a:latin typeface="Consolas"/>
              </a:rPr>
              <a:t>Собираем информацию о файлах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200" dirty="0" err="1" smtClean="0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extCount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/>
              </a:rPr>
              <a:t>Dictionary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&gt;();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200" dirty="0" err="1" smtClean="0">
                <a:solidFill>
                  <a:srgbClr val="0000FF"/>
                </a:solidFill>
                <a:latin typeface="Consolas"/>
              </a:rPr>
              <a:t>foreach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fileName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SafeEnumerateFiles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(path,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"*.*"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SearchOption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.AllDirectories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))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  </a:t>
            </a: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{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        string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extension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Path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.GetExtension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fileName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).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ToLowerInvariant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        if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extCount.ContainsKey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(extension))</a:t>
            </a:r>
          </a:p>
          <a:p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extCount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[extension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]++;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        else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extCount.Add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(extension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1);</a:t>
            </a:r>
          </a:p>
          <a:p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smtClean="0">
                <a:solidFill>
                  <a:srgbClr val="008000"/>
                </a:solidFill>
                <a:latin typeface="Consolas"/>
              </a:rPr>
              <a:t>    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sz="1200" dirty="0">
                <a:solidFill>
                  <a:srgbClr val="008000"/>
                </a:solidFill>
                <a:latin typeface="Consolas"/>
              </a:rPr>
              <a:t>Копируем данные из хеш таблицы в массив и сортируем его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smtClean="0">
                <a:solidFill>
                  <a:srgbClr val="2B91AF"/>
                </a:solidFill>
                <a:latin typeface="Consolas"/>
              </a:rPr>
              <a:t>   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ExtensioInfo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[] extensions =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ExtensioInfo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extCount.Count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];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2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idx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0;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200" dirty="0" err="1" smtClean="0">
                <a:solidFill>
                  <a:srgbClr val="0000FF"/>
                </a:solidFill>
                <a:latin typeface="Consolas"/>
              </a:rPr>
              <a:t>foreach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KeyValuePair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&gt; entry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extCount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{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       extensions[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idx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++] =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ExtensioInfo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{ Extension =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entry.Key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Count =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entry.Value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};</a:t>
            </a:r>
          </a:p>
          <a:p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smtClean="0">
                <a:solidFill>
                  <a:srgbClr val="2B91AF"/>
                </a:solidFill>
                <a:latin typeface="Consolas"/>
              </a:rPr>
              <a:t>   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Array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.Sort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</a:p>
          <a:p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extensions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</a:t>
            </a:r>
          </a:p>
          <a:p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inf1, inf2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)</a:t>
            </a: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=&gt;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              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inf2.Count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- inf1.Count != 0 </a:t>
            </a:r>
            <a:endParaRPr lang="ru-RU" sz="1200" dirty="0" smtClean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             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?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inf2.Count - inf1.Count : 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inf1.Extension.CompareTo(inf2.Extension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    );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extensions;</a:t>
            </a:r>
          </a:p>
          <a:p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319742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 smtClean="0"/>
              <a:t>Решение используя </a:t>
            </a:r>
            <a:r>
              <a:rPr lang="en-US" dirty="0" smtClean="0"/>
              <a:t>LINQ</a:t>
            </a:r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457200" y="1340768"/>
            <a:ext cx="8219256" cy="249299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ExtensioInfo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GetExtensions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path)</a:t>
            </a:r>
          </a:p>
          <a:p>
            <a:r>
              <a:rPr lang="ru-RU" sz="12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ru-RU" sz="12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(</a:t>
            </a:r>
          </a:p>
          <a:p>
            <a:r>
              <a:rPr lang="en-US" sz="1200" dirty="0" smtClean="0">
                <a:solidFill>
                  <a:srgbClr val="008000"/>
                </a:solidFill>
                <a:latin typeface="Consolas"/>
              </a:rPr>
              <a:t>        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// Выборка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 smtClean="0">
                <a:solidFill>
                  <a:srgbClr val="0000FF"/>
                </a:solidFill>
                <a:latin typeface="Consolas"/>
              </a:rPr>
              <a:t>       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from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fileName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SafeEnumerateFiles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(path,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"*.*"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SearchOption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.AllDirectories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200" dirty="0">
                <a:solidFill>
                  <a:srgbClr val="008000"/>
                </a:solidFill>
                <a:latin typeface="Consolas"/>
              </a:rPr>
              <a:t> 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       // Группировка</a:t>
            </a:r>
          </a:p>
          <a:p>
            <a:r>
              <a:rPr lang="ru-RU" sz="1200" dirty="0" smtClean="0">
                <a:solidFill>
                  <a:srgbClr val="0000FF"/>
                </a:solidFill>
                <a:latin typeface="Consolas"/>
              </a:rPr>
              <a:t>       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group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fileName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by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Path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.GetExtension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fileName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).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ToLowerInvariant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into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extGroup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>
                <a:solidFill>
                  <a:srgbClr val="008000"/>
                </a:solidFill>
                <a:latin typeface="Consolas"/>
              </a:rPr>
              <a:t> 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       // Сортировка</a:t>
            </a:r>
          </a:p>
          <a:p>
            <a:r>
              <a:rPr lang="ru-RU" sz="1200" dirty="0" smtClean="0">
                <a:solidFill>
                  <a:srgbClr val="0000FF"/>
                </a:solidFill>
                <a:latin typeface="Consolas"/>
              </a:rPr>
              <a:t>        </a:t>
            </a:r>
            <a:r>
              <a:rPr lang="en-US" sz="1200" dirty="0" err="1" smtClean="0">
                <a:solidFill>
                  <a:srgbClr val="0000FF"/>
                </a:solidFill>
                <a:latin typeface="Consolas"/>
              </a:rPr>
              <a:t>orderby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extGroup.Count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descending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extGroup.Key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       </a:t>
            </a:r>
            <a:r>
              <a:rPr lang="en-US" sz="12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ru-RU" sz="12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Проекция</a:t>
            </a:r>
          </a:p>
          <a:p>
            <a:r>
              <a:rPr lang="ru-RU" sz="1200" dirty="0" smtClean="0">
                <a:solidFill>
                  <a:srgbClr val="0000FF"/>
                </a:solidFill>
                <a:latin typeface="Consolas"/>
              </a:rPr>
              <a:t>       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select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ExtensioInfo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{ Extension = 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extGroup.Key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Count = 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extGroup.Count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 }</a:t>
            </a:r>
          </a:p>
          <a:p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).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ToArray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120779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 </a:t>
            </a:r>
            <a:r>
              <a:rPr lang="en-US" dirty="0" err="1" smtClean="0"/>
              <a:t>System.Linq.Enumerable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Содержит множество полезных </a:t>
            </a:r>
            <a:r>
              <a:rPr lang="en-US" dirty="0" smtClean="0"/>
              <a:t>extension </a:t>
            </a:r>
            <a:r>
              <a:rPr lang="ru-RU" dirty="0" smtClean="0"/>
              <a:t>методов для </a:t>
            </a:r>
            <a:r>
              <a:rPr lang="en-US" dirty="0" smtClean="0"/>
              <a:t>LINQ to Objects</a:t>
            </a:r>
            <a:r>
              <a:rPr lang="ru-RU" dirty="0" smtClean="0"/>
              <a:t>.</a:t>
            </a:r>
            <a:endParaRPr lang="ru-RU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229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>
            <a:normAutofit/>
          </a:bodyPr>
          <a:lstStyle/>
          <a:p>
            <a:r>
              <a:rPr lang="ru-RU" sz="4000" dirty="0" smtClean="0"/>
              <a:t>Методы класса </a:t>
            </a:r>
            <a:r>
              <a:rPr lang="en-US" sz="4000" dirty="0" smtClean="0"/>
              <a:t>Enumerable</a:t>
            </a:r>
            <a:endParaRPr lang="en-US" sz="40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2240785"/>
              </p:ext>
            </p:extLst>
          </p:nvPr>
        </p:nvGraphicFramePr>
        <p:xfrm>
          <a:off x="395536" y="886086"/>
          <a:ext cx="8352928" cy="579894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352928"/>
              </a:tblGrid>
              <a:tr h="2656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2400" b="0" i="1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Обычные</a:t>
                      </a:r>
                      <a:r>
                        <a:rPr lang="ru-RU" sz="2400" b="0" i="1" baseline="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методы</a:t>
                      </a:r>
                      <a:endParaRPr lang="en-US" sz="2400" b="0" i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56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b="0" i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Range, Repeat, Empty</a:t>
                      </a:r>
                      <a:endParaRPr lang="en-US" sz="1800" b="0" i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56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400" b="0" i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56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2400" b="0" i="1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Расширяющие </a:t>
                      </a:r>
                      <a:r>
                        <a:rPr lang="en-US" sz="2400" b="0" i="1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IEnumerable</a:t>
                      </a:r>
                      <a:endParaRPr lang="en-US" sz="2400" b="0" i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57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b="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Cast,</a:t>
                      </a:r>
                      <a:r>
                        <a:rPr lang="en-US" sz="1800" b="0" baseline="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800" b="0" baseline="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OfType</a:t>
                      </a:r>
                      <a:endParaRPr lang="en-US" sz="18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960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960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0" i="1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Расширяющие </a:t>
                      </a:r>
                      <a:r>
                        <a:rPr lang="en-US" sz="2400" b="0" i="1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IEnumerable</a:t>
                      </a:r>
                      <a:r>
                        <a:rPr lang="en-US" sz="2400" b="0" i="1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&lt;</a:t>
                      </a:r>
                      <a:r>
                        <a:rPr lang="en-US" sz="2400" b="0" i="1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int</a:t>
                      </a:r>
                      <a:r>
                        <a:rPr lang="en-US" sz="2400" b="0" i="1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&gt;</a:t>
                      </a:r>
                      <a:endParaRPr lang="en-US" sz="2400" b="0" i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57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Average, Max, Min, Sum</a:t>
                      </a:r>
                      <a:endParaRPr lang="en-US" sz="18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35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4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35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2400" b="0" i="1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Расширяющие</a:t>
                      </a:r>
                      <a:r>
                        <a:rPr lang="ru-RU" sz="2400" b="0" i="1" baseline="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400" b="0" i="1" baseline="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IEnumerable</a:t>
                      </a:r>
                      <a:r>
                        <a:rPr lang="en-US" sz="2400" b="0" i="1" baseline="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&lt;T&gt;</a:t>
                      </a:r>
                      <a:endParaRPr lang="en-US" sz="2400" b="0" i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364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Aggregate, All, Any, </a:t>
                      </a:r>
                      <a:r>
                        <a:rPr lang="en-US" sz="18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AsEnumerable</a:t>
                      </a:r>
                      <a:r>
                        <a:rPr lang="en-US" sz="18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8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Concat</a:t>
                      </a:r>
                      <a:r>
                        <a:rPr lang="en-US" sz="18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Contains, Count, </a:t>
                      </a:r>
                      <a:r>
                        <a:rPr lang="en-US" sz="18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DefaultIfEmpty</a:t>
                      </a:r>
                      <a:r>
                        <a:rPr lang="en-US" sz="18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Distinct, </a:t>
                      </a:r>
                      <a:r>
                        <a:rPr lang="en-US" sz="18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ElementAt</a:t>
                      </a:r>
                      <a:r>
                        <a:rPr lang="en-US" sz="18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8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ElementAtOrDefault</a:t>
                      </a:r>
                      <a:r>
                        <a:rPr lang="en-US" sz="18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Except, First, </a:t>
                      </a:r>
                      <a:r>
                        <a:rPr lang="en-US" sz="18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FirstOrDefault</a:t>
                      </a:r>
                      <a:r>
                        <a:rPr lang="en-US" sz="18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8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GroupBy</a:t>
                      </a:r>
                      <a:r>
                        <a:rPr lang="en-US" sz="18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8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GroupJoin</a:t>
                      </a:r>
                      <a:r>
                        <a:rPr lang="en-US" sz="18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Intersect, Join, Last, </a:t>
                      </a:r>
                      <a:r>
                        <a:rPr lang="en-US" sz="18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LastOrDefault</a:t>
                      </a:r>
                      <a:r>
                        <a:rPr lang="en-US" sz="18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8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LongCount</a:t>
                      </a:r>
                      <a:r>
                        <a:rPr lang="en-US" sz="18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8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OrderBy</a:t>
                      </a:r>
                      <a:r>
                        <a:rPr lang="en-US" sz="18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8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OrderByDescending</a:t>
                      </a:r>
                      <a:r>
                        <a:rPr lang="en-US" sz="18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Reverse, Select, </a:t>
                      </a:r>
                      <a:r>
                        <a:rPr lang="en-US" sz="18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SelectMany</a:t>
                      </a:r>
                      <a:r>
                        <a:rPr lang="en-US" sz="18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8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SequenceEqual</a:t>
                      </a:r>
                      <a:r>
                        <a:rPr lang="en-US" sz="18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Single, </a:t>
                      </a:r>
                      <a:r>
                        <a:rPr lang="en-US" sz="18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SingleOrDefault</a:t>
                      </a:r>
                      <a:r>
                        <a:rPr lang="en-US" sz="18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Skip, </a:t>
                      </a:r>
                      <a:r>
                        <a:rPr lang="en-US" sz="18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SkipWhile</a:t>
                      </a:r>
                      <a:r>
                        <a:rPr lang="en-US" sz="18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Take, </a:t>
                      </a:r>
                      <a:r>
                        <a:rPr lang="en-US" sz="18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TakeWhile</a:t>
                      </a:r>
                      <a:r>
                        <a:rPr lang="en-US" sz="18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8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ToArray</a:t>
                      </a:r>
                      <a:r>
                        <a:rPr lang="en-US" sz="18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8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ToDictionary</a:t>
                      </a:r>
                      <a:r>
                        <a:rPr lang="en-US" sz="18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8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ToList</a:t>
                      </a:r>
                      <a:r>
                        <a:rPr lang="en-US" sz="18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8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ToLookup</a:t>
                      </a:r>
                      <a:r>
                        <a:rPr lang="en-US" sz="18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Union, Where, Zip</a:t>
                      </a:r>
                      <a:endParaRPr lang="en-US" sz="18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15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15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0" i="1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Расширяющие</a:t>
                      </a:r>
                      <a:r>
                        <a:rPr lang="ru-RU" sz="2400" b="0" i="1" baseline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400" b="0" i="1" baseline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IOrderedEnumerable</a:t>
                      </a:r>
                      <a:r>
                        <a:rPr lang="en-US" sz="2400" b="0" i="1" baseline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&lt;T&gt;</a:t>
                      </a:r>
                      <a:endParaRPr lang="en-US" sz="2400" b="0" i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162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ThenBy</a:t>
                      </a:r>
                      <a:r>
                        <a:rPr lang="en-US" sz="18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8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ThenByDescending</a:t>
                      </a:r>
                      <a:endParaRPr lang="en-US" sz="18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9423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Enumerable.Where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Метод </a:t>
            </a:r>
            <a:r>
              <a:rPr lang="en-US" dirty="0" smtClean="0"/>
              <a:t>Where() </a:t>
            </a:r>
            <a:r>
              <a:rPr lang="ru-RU" dirty="0" smtClean="0"/>
              <a:t>позволяет выбирать из последовательности данные удовлетворяющие заданному условию.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34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Enumerable.Select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34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Enumerable: Any() </a:t>
            </a:r>
            <a:r>
              <a:rPr lang="ru-RU" dirty="0" smtClean="0"/>
              <a:t>и </a:t>
            </a:r>
            <a:r>
              <a:rPr lang="en-US" dirty="0" smtClean="0"/>
              <a:t>All()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Any()</a:t>
            </a:r>
          </a:p>
          <a:p>
            <a:pPr lvl="1"/>
            <a:r>
              <a:rPr lang="ru-RU" dirty="0" smtClean="0"/>
              <a:t>Метод </a:t>
            </a:r>
            <a:r>
              <a:rPr lang="en-US" dirty="0" smtClean="0"/>
              <a:t>Any() </a:t>
            </a:r>
            <a:r>
              <a:rPr lang="ru-RU" dirty="0" smtClean="0"/>
              <a:t>вызванный без аргументов вернет </a:t>
            </a:r>
            <a:r>
              <a:rPr lang="en-US" dirty="0" smtClean="0"/>
              <a:t>true </a:t>
            </a:r>
            <a:r>
              <a:rPr lang="ru-RU" dirty="0" smtClean="0"/>
              <a:t>если последовательность содержит хотя бы один элемент (то есть является не пустой) и </a:t>
            </a:r>
            <a:r>
              <a:rPr lang="en-US" dirty="0" smtClean="0"/>
              <a:t>false </a:t>
            </a:r>
            <a:r>
              <a:rPr lang="ru-RU" dirty="0" smtClean="0"/>
              <a:t>в </a:t>
            </a:r>
            <a:r>
              <a:rPr lang="ru-RU" smtClean="0"/>
              <a:t>противном случае;</a:t>
            </a:r>
            <a:endParaRPr lang="en-US" dirty="0" smtClean="0"/>
          </a:p>
          <a:p>
            <a:pPr lvl="1"/>
            <a:r>
              <a:rPr lang="ru-RU" dirty="0" smtClean="0"/>
              <a:t>Метод </a:t>
            </a:r>
            <a:r>
              <a:rPr lang="en-US" dirty="0" smtClean="0"/>
              <a:t>Any(</a:t>
            </a:r>
            <a:r>
              <a:rPr lang="en-US" dirty="0" err="1"/>
              <a:t>Func</a:t>
            </a:r>
            <a:r>
              <a:rPr lang="en-US" dirty="0"/>
              <a:t>&lt;</a:t>
            </a:r>
            <a:r>
              <a:rPr lang="en-US" dirty="0" err="1"/>
              <a:t>TSource</a:t>
            </a:r>
            <a:r>
              <a:rPr lang="en-US" dirty="0"/>
              <a:t>, </a:t>
            </a:r>
            <a:r>
              <a:rPr lang="en-US" dirty="0" err="1"/>
              <a:t>bool</a:t>
            </a:r>
            <a:r>
              <a:rPr lang="en-US" dirty="0"/>
              <a:t>&gt; predicate</a:t>
            </a:r>
            <a:r>
              <a:rPr lang="en-US" dirty="0" smtClean="0"/>
              <a:t>) </a:t>
            </a:r>
            <a:r>
              <a:rPr lang="ru-RU" dirty="0" smtClean="0"/>
              <a:t>вернет </a:t>
            </a:r>
            <a:r>
              <a:rPr lang="en-US" dirty="0" smtClean="0"/>
              <a:t>true </a:t>
            </a:r>
            <a:r>
              <a:rPr lang="ru-RU" dirty="0" smtClean="0"/>
              <a:t>если </a:t>
            </a:r>
            <a:r>
              <a:rPr lang="ru-RU" dirty="0"/>
              <a:t>последовательность содержит хотя бы один </a:t>
            </a:r>
            <a:r>
              <a:rPr lang="ru-RU" dirty="0" smtClean="0"/>
              <a:t>элемент для которого предикат вернул </a:t>
            </a:r>
            <a:r>
              <a:rPr lang="en-US" dirty="0" smtClean="0"/>
              <a:t>true </a:t>
            </a:r>
            <a:r>
              <a:rPr lang="ru-RU" dirty="0"/>
              <a:t>и </a:t>
            </a:r>
            <a:r>
              <a:rPr lang="en-US" dirty="0"/>
              <a:t>false </a:t>
            </a:r>
            <a:r>
              <a:rPr lang="ru-RU" dirty="0"/>
              <a:t>в противном </a:t>
            </a:r>
            <a:r>
              <a:rPr lang="ru-RU" dirty="0" smtClean="0"/>
              <a:t>случае.</a:t>
            </a:r>
            <a:endParaRPr lang="en-US" dirty="0" smtClean="0"/>
          </a:p>
          <a:p>
            <a:r>
              <a:rPr lang="en-US" dirty="0" smtClean="0"/>
              <a:t>All()</a:t>
            </a:r>
          </a:p>
          <a:p>
            <a:pPr lvl="1"/>
            <a:r>
              <a:rPr lang="ru-RU" dirty="0" smtClean="0"/>
              <a:t>Метод </a:t>
            </a:r>
            <a:r>
              <a:rPr lang="en-US" dirty="0" smtClean="0"/>
              <a:t>All(</a:t>
            </a:r>
            <a:r>
              <a:rPr lang="en-US" dirty="0" err="1" smtClean="0"/>
              <a:t>Func</a:t>
            </a:r>
            <a:r>
              <a:rPr lang="en-US" dirty="0" smtClean="0"/>
              <a:t>&lt;</a:t>
            </a:r>
            <a:r>
              <a:rPr lang="en-US" dirty="0" err="1" smtClean="0"/>
              <a:t>TSource</a:t>
            </a:r>
            <a:r>
              <a:rPr lang="en-US" dirty="0"/>
              <a:t>, </a:t>
            </a:r>
            <a:r>
              <a:rPr lang="en-US" dirty="0" err="1"/>
              <a:t>bool</a:t>
            </a:r>
            <a:r>
              <a:rPr lang="en-US" dirty="0"/>
              <a:t>&gt; predicate) </a:t>
            </a:r>
            <a:r>
              <a:rPr lang="ru-RU" dirty="0"/>
              <a:t>вернет </a:t>
            </a:r>
            <a:r>
              <a:rPr lang="en-US" dirty="0"/>
              <a:t>true </a:t>
            </a:r>
            <a:r>
              <a:rPr lang="ru-RU" dirty="0"/>
              <a:t>если </a:t>
            </a:r>
            <a:r>
              <a:rPr lang="ru-RU" dirty="0" smtClean="0"/>
              <a:t>для всех элементов последовательности предикат </a:t>
            </a:r>
            <a:r>
              <a:rPr lang="ru-RU" dirty="0"/>
              <a:t>вернул </a:t>
            </a:r>
            <a:r>
              <a:rPr lang="en-US" dirty="0"/>
              <a:t>true </a:t>
            </a:r>
            <a:r>
              <a:rPr lang="ru-RU" dirty="0"/>
              <a:t>и </a:t>
            </a:r>
            <a:r>
              <a:rPr lang="en-US" dirty="0"/>
              <a:t>false </a:t>
            </a:r>
            <a:r>
              <a:rPr lang="ru-RU" dirty="0"/>
              <a:t>в противном </a:t>
            </a:r>
            <a:r>
              <a:rPr lang="ru-RU" dirty="0" smtClean="0"/>
              <a:t>случае.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211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Enumerable: First() </a:t>
            </a:r>
            <a:r>
              <a:rPr lang="ru-RU" dirty="0" smtClean="0"/>
              <a:t>и </a:t>
            </a:r>
            <a:r>
              <a:rPr lang="en-US" dirty="0" smtClean="0"/>
              <a:t>Last()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smtClean="0"/>
              <a:t>Возвращают первый или последний элемент.</a:t>
            </a:r>
            <a:r>
              <a:rPr lang="en-US" dirty="0" smtClean="0"/>
              <a:t> </a:t>
            </a:r>
            <a:r>
              <a:rPr lang="ru-RU" dirty="0" smtClean="0"/>
              <a:t>Если последовательность пустая, то генерируется исключение.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Если мы ожидаем, что последовательность может быть пустой, то можно использовать методы </a:t>
            </a:r>
            <a:r>
              <a:rPr lang="en-US" dirty="0" err="1" smtClean="0"/>
              <a:t>FirstOrDefault</a:t>
            </a:r>
            <a:r>
              <a:rPr lang="en-US" dirty="0" smtClean="0"/>
              <a:t>()/</a:t>
            </a:r>
            <a:r>
              <a:rPr lang="en-US" dirty="0" err="1" smtClean="0"/>
              <a:t>Last</a:t>
            </a:r>
            <a:r>
              <a:rPr lang="en-US" dirty="0" err="1"/>
              <a:t>O</a:t>
            </a:r>
            <a:r>
              <a:rPr lang="en-US" dirty="0" err="1" smtClean="0"/>
              <a:t>rDefault</a:t>
            </a:r>
            <a:r>
              <a:rPr lang="en-US" dirty="0" smtClean="0"/>
              <a:t>(). </a:t>
            </a:r>
            <a:r>
              <a:rPr lang="ru-RU" dirty="0" smtClean="0"/>
              <a:t>Они вернут первый элемент или значение по умолчанию</a:t>
            </a:r>
            <a:r>
              <a:rPr lang="en-US" dirty="0" smtClean="0"/>
              <a:t>: null </a:t>
            </a:r>
            <a:r>
              <a:rPr lang="ru-RU" dirty="0" smtClean="0"/>
              <a:t>для ссылочных типов, 0 для </a:t>
            </a:r>
            <a:r>
              <a:rPr lang="en-US" dirty="0" smtClean="0"/>
              <a:t>value </a:t>
            </a:r>
            <a:r>
              <a:rPr lang="ru-RU" dirty="0" smtClean="0"/>
              <a:t>типов.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58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Enumerable: Single()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Метод </a:t>
            </a:r>
            <a:r>
              <a:rPr lang="en-US" smtClean="0"/>
              <a:t>Single</a:t>
            </a:r>
            <a:r>
              <a:rPr lang="en-US" dirty="0" smtClean="0"/>
              <a:t>() </a:t>
            </a:r>
            <a:r>
              <a:rPr lang="ru-RU" dirty="0" smtClean="0"/>
              <a:t>возвращает первый элемент из последовательности состоящей из одного элемента. Если в последовательности больше одного элемента или она пустая, то генерируется исключение.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Если мы ожидаем, что последовательность может быть пустой, то можно использовать </a:t>
            </a:r>
            <a:r>
              <a:rPr lang="ru-RU" dirty="0" smtClean="0"/>
              <a:t>метод</a:t>
            </a:r>
            <a:r>
              <a:rPr lang="en-US" dirty="0" smtClean="0"/>
              <a:t> </a:t>
            </a:r>
            <a:r>
              <a:rPr lang="en-US" dirty="0" err="1" smtClean="0"/>
              <a:t>SingleOrDefault</a:t>
            </a:r>
            <a:r>
              <a:rPr lang="en-US" dirty="0" smtClean="0"/>
              <a:t>().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576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Enumerable.GroupBy</a:t>
            </a:r>
            <a:r>
              <a:rPr lang="en-US" dirty="0" smtClean="0"/>
              <a:t>()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147248" cy="4606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Группировка данных по одному или нескольким признакам.</a:t>
            </a:r>
            <a:endParaRPr lang="ru-RU" sz="2400" dirty="0"/>
          </a:p>
        </p:txBody>
      </p:sp>
      <p:sp>
        <p:nvSpPr>
          <p:cNvPr id="5" name="Rectangle 4"/>
          <p:cNvSpPr/>
          <p:nvPr/>
        </p:nvSpPr>
        <p:spPr>
          <a:xfrm>
            <a:off x="457200" y="2015405"/>
            <a:ext cx="8147248" cy="73866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filesByExtension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= </a:t>
            </a:r>
            <a:r>
              <a:rPr lang="en-US" sz="1400" dirty="0" err="1" smtClean="0">
                <a:solidFill>
                  <a:srgbClr val="2B91AF"/>
                </a:solidFill>
                <a:latin typeface="Consolas"/>
              </a:rPr>
              <a:t>Directory</a:t>
            </a:r>
            <a:r>
              <a:rPr lang="en-US" sz="1400" dirty="0" err="1" smtClean="0">
                <a:solidFill>
                  <a:prstClr val="black"/>
                </a:solidFill>
                <a:latin typeface="Consolas"/>
              </a:rPr>
              <a:t>.GetFiles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 err="1" smtClean="0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400" dirty="0" err="1" smtClean="0">
                <a:solidFill>
                  <a:prstClr val="black"/>
                </a:solidFill>
                <a:latin typeface="Consolas"/>
              </a:rPr>
              <a:t>.SystemDirectory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ru-RU" sz="1400" dirty="0" smtClean="0">
                <a:solidFill>
                  <a:prstClr val="black"/>
                </a:solidFill>
                <a:latin typeface="Consolas"/>
              </a:rPr>
              <a:t>                 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GroupBy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(name =&gt;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Path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.GetExtension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(name).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ToUpper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())</a:t>
            </a:r>
          </a:p>
          <a:p>
            <a:r>
              <a:rPr lang="ru-RU" sz="1400" dirty="0" smtClean="0">
                <a:solidFill>
                  <a:prstClr val="black"/>
                </a:solidFill>
                <a:latin typeface="Consolas"/>
              </a:rPr>
              <a:t>                 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OrderByDescending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(grp =&gt;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grp.Count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());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7200" y="3025551"/>
            <a:ext cx="8147248" cy="138499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filesByExtension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(</a:t>
            </a:r>
          </a:p>
          <a:p>
            <a:r>
              <a:rPr lang="ru-RU" sz="14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from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fileName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Directory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.GetFiles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.SystemDirectory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ru-RU" sz="14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group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fileName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by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Path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.GetExtension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fileName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).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ToUpper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()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into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fileByExt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400" dirty="0" err="1" smtClean="0">
                <a:solidFill>
                  <a:srgbClr val="0000FF"/>
                </a:solidFill>
                <a:latin typeface="Consolas"/>
              </a:rPr>
              <a:t>orderby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fileByExt.Count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()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descending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select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fileByExt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7200" y="4825751"/>
            <a:ext cx="8147248" cy="160043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FF"/>
                </a:solidFill>
                <a:latin typeface="Consolas"/>
              </a:rPr>
              <a:t>foreach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extGroup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filesByExtension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ru-RU" sz="1400" dirty="0" smtClean="0">
                <a:solidFill>
                  <a:srgbClr val="2B91AF"/>
                </a:solidFill>
                <a:latin typeface="Consolas"/>
              </a:rPr>
              <a:t>    </a:t>
            </a:r>
            <a:r>
              <a:rPr lang="en-US" sz="14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4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</a:p>
          <a:p>
            <a:r>
              <a:rPr lang="ru-RU" sz="1400" dirty="0" smtClean="0">
                <a:solidFill>
                  <a:srgbClr val="A31515"/>
                </a:solidFill>
                <a:latin typeface="Consolas"/>
              </a:rPr>
              <a:t>        "</a:t>
            </a:r>
            <a:r>
              <a:rPr lang="ru-RU" sz="1400" dirty="0" smtClean="0">
                <a:solidFill>
                  <a:srgbClr val="3CB371"/>
                </a:solidFill>
                <a:latin typeface="Consolas"/>
              </a:rPr>
              <a:t>{</a:t>
            </a:r>
            <a:r>
              <a:rPr lang="ru-RU" sz="1400" dirty="0">
                <a:solidFill>
                  <a:srgbClr val="3CB371"/>
                </a:solidFill>
                <a:latin typeface="Consolas"/>
              </a:rPr>
              <a:t>0}</a:t>
            </a:r>
            <a:r>
              <a:rPr lang="ru-RU" sz="1400" dirty="0">
                <a:solidFill>
                  <a:srgbClr val="A31515"/>
                </a:solidFill>
                <a:latin typeface="Consolas"/>
              </a:rPr>
              <a:t> - </a:t>
            </a:r>
            <a:r>
              <a:rPr lang="ru-RU" sz="1400" dirty="0">
                <a:solidFill>
                  <a:srgbClr val="3CB371"/>
                </a:solidFill>
                <a:latin typeface="Consolas"/>
              </a:rPr>
              <a:t>{1</a:t>
            </a:r>
            <a:r>
              <a:rPr lang="ru-RU" sz="1400" dirty="0" smtClean="0">
                <a:solidFill>
                  <a:srgbClr val="3CB371"/>
                </a:solidFill>
                <a:latin typeface="Consolas"/>
              </a:rPr>
              <a:t>}</a:t>
            </a:r>
            <a:r>
              <a:rPr lang="ru-RU" sz="14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400" dirty="0" smtClean="0">
                <a:solidFill>
                  <a:prstClr val="black"/>
                </a:solidFill>
                <a:latin typeface="Consolas"/>
              </a:rPr>
              <a:t>,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400" dirty="0" err="1" smtClean="0">
                <a:solidFill>
                  <a:prstClr val="black"/>
                </a:solidFill>
                <a:latin typeface="Consolas"/>
              </a:rPr>
              <a:t>extGroup.Key.PadRight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(4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),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extGroup.Count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()</a:t>
            </a:r>
          </a:p>
          <a:p>
            <a:r>
              <a:rPr lang="ru-RU" sz="1400" dirty="0" smtClean="0">
                <a:solidFill>
                  <a:prstClr val="black"/>
                </a:solidFill>
                <a:latin typeface="Consolas"/>
              </a:rPr>
              <a:t>    );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138336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2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2"/>
              </a:rPr>
              <a:t>github.com/bazile/Training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3"/>
              </a:rPr>
              <a:t>http://belhard.nullptr.ru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/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Книги, примеры к ним и другие полезные файлы.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21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Enumerable. </a:t>
            </a:r>
            <a:r>
              <a:rPr lang="ru-RU" dirty="0" smtClean="0"/>
              <a:t>Множества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Except()</a:t>
            </a:r>
          </a:p>
          <a:p>
            <a:r>
              <a:rPr lang="en-US" dirty="0"/>
              <a:t>Intersect()</a:t>
            </a:r>
          </a:p>
          <a:p>
            <a:r>
              <a:rPr lang="en-US" dirty="0"/>
              <a:t>Union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(1,2,3) + (3,4,5) = (1,2,3,4,5)</a:t>
            </a:r>
          </a:p>
          <a:p>
            <a:r>
              <a:rPr lang="en-US" dirty="0" err="1" smtClean="0"/>
              <a:t>Concat</a:t>
            </a:r>
            <a:r>
              <a:rPr lang="en-US" dirty="0" smtClean="0"/>
              <a:t>()</a:t>
            </a:r>
          </a:p>
          <a:p>
            <a:pPr lvl="1"/>
            <a:r>
              <a:rPr lang="en-US" dirty="0"/>
              <a:t>(1,2,3) + (3,4,5) = (</a:t>
            </a:r>
            <a:r>
              <a:rPr lang="en-US" dirty="0" smtClean="0"/>
              <a:t>1,2,3,3,4,5</a:t>
            </a:r>
            <a:r>
              <a:rPr lang="en-US" dirty="0"/>
              <a:t>)</a:t>
            </a:r>
            <a:endParaRPr lang="ru-RU" dirty="0" smtClean="0"/>
          </a:p>
          <a:p>
            <a:r>
              <a:rPr lang="en-US" dirty="0" smtClean="0"/>
              <a:t>Contains()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848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Enumerable. </a:t>
            </a:r>
            <a:r>
              <a:rPr lang="ru-RU" dirty="0" smtClean="0"/>
              <a:t>Сортировка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OrderBy</a:t>
            </a:r>
            <a:r>
              <a:rPr lang="en-US" dirty="0" smtClean="0"/>
              <a:t>()</a:t>
            </a:r>
            <a:r>
              <a:rPr lang="ru-RU" dirty="0" smtClean="0"/>
              <a:t> – сортировка по возрастанию.</a:t>
            </a:r>
          </a:p>
          <a:p>
            <a:r>
              <a:rPr lang="en-US" dirty="0" err="1" smtClean="0"/>
              <a:t>OrderByDescending</a:t>
            </a:r>
            <a:r>
              <a:rPr lang="en-US" dirty="0" smtClean="0"/>
              <a:t>()</a:t>
            </a:r>
            <a:r>
              <a:rPr lang="ru-RU" dirty="0"/>
              <a:t> – сортировка по </a:t>
            </a:r>
            <a:r>
              <a:rPr lang="ru-RU" dirty="0" smtClean="0"/>
              <a:t>убыванию.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Оба этих метод</a:t>
            </a:r>
            <a:r>
              <a:rPr lang="ru-RU" dirty="0"/>
              <a:t>а</a:t>
            </a:r>
            <a:r>
              <a:rPr lang="ru-RU" dirty="0" smtClean="0"/>
              <a:t> сортируют только по одному полю. Для указания дополнительных полей для сортировки используются методы </a:t>
            </a:r>
            <a:r>
              <a:rPr lang="en-US" dirty="0" err="1" smtClean="0"/>
              <a:t>ThenBy</a:t>
            </a:r>
            <a:r>
              <a:rPr lang="en-US" dirty="0" smtClean="0"/>
              <a:t>() </a:t>
            </a:r>
            <a:r>
              <a:rPr lang="ru-RU" dirty="0" smtClean="0"/>
              <a:t>и </a:t>
            </a:r>
            <a:r>
              <a:rPr lang="en-US" dirty="0" err="1" smtClean="0"/>
              <a:t>ThenByDescending</a:t>
            </a:r>
            <a:r>
              <a:rPr lang="en-US" dirty="0" smtClean="0"/>
              <a:t>().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76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Enumerable. </a:t>
            </a:r>
            <a:r>
              <a:rPr lang="ru-RU" dirty="0" smtClean="0"/>
              <a:t>Математика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</a:t>
            </a:r>
            <a:r>
              <a:rPr lang="ru-RU" dirty="0" smtClean="0"/>
              <a:t>()</a:t>
            </a:r>
            <a:r>
              <a:rPr lang="en-US" dirty="0" smtClean="0"/>
              <a:t> – </a:t>
            </a:r>
            <a:r>
              <a:rPr lang="ru-RU" dirty="0" smtClean="0"/>
              <a:t>минимальное значение</a:t>
            </a:r>
          </a:p>
          <a:p>
            <a:r>
              <a:rPr lang="en-US" dirty="0" smtClean="0"/>
              <a:t>Max</a:t>
            </a:r>
            <a:r>
              <a:rPr lang="ru-RU" dirty="0" smtClean="0"/>
              <a:t>() – максимальное значение</a:t>
            </a:r>
          </a:p>
          <a:p>
            <a:r>
              <a:rPr lang="en-US" dirty="0" smtClean="0"/>
              <a:t>Average</a:t>
            </a:r>
            <a:r>
              <a:rPr lang="ru-RU" dirty="0" smtClean="0"/>
              <a:t>() – среднее значение</a:t>
            </a:r>
          </a:p>
          <a:p>
            <a:r>
              <a:rPr lang="en-US" dirty="0" smtClean="0"/>
              <a:t>Sum</a:t>
            </a:r>
            <a:r>
              <a:rPr lang="ru-RU" dirty="0" smtClean="0"/>
              <a:t>() – сумма значений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43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Enumerable. </a:t>
            </a:r>
            <a:r>
              <a:rPr lang="ru-RU" dirty="0" smtClean="0"/>
              <a:t>Другие методы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Cast&lt;T&gt;()</a:t>
            </a:r>
            <a:endParaRPr lang="en-US" dirty="0"/>
          </a:p>
          <a:p>
            <a:r>
              <a:rPr lang="en-US" dirty="0" err="1" smtClean="0"/>
              <a:t>OfType</a:t>
            </a:r>
            <a:r>
              <a:rPr lang="en-US" dirty="0" smtClean="0"/>
              <a:t>&lt;T&gt;()</a:t>
            </a:r>
            <a:endParaRPr lang="ru-RU" dirty="0" smtClean="0"/>
          </a:p>
          <a:p>
            <a:r>
              <a:rPr lang="en-US" dirty="0" smtClean="0"/>
              <a:t>Count()</a:t>
            </a:r>
            <a:r>
              <a:rPr lang="ru-RU" dirty="0" smtClean="0"/>
              <a:t>/</a:t>
            </a:r>
            <a:r>
              <a:rPr lang="en-US" dirty="0" err="1" smtClean="0"/>
              <a:t>LongCount</a:t>
            </a:r>
            <a:r>
              <a:rPr lang="en-US" dirty="0" smtClean="0"/>
              <a:t>()</a:t>
            </a:r>
            <a:endParaRPr lang="ru-RU" dirty="0" smtClean="0"/>
          </a:p>
          <a:p>
            <a:r>
              <a:rPr lang="en-US" dirty="0" err="1" smtClean="0"/>
              <a:t>ElementAt</a:t>
            </a:r>
            <a:r>
              <a:rPr lang="en-US" dirty="0" smtClean="0"/>
              <a:t>()</a:t>
            </a:r>
            <a:endParaRPr lang="ru-RU" dirty="0" smtClean="0"/>
          </a:p>
          <a:p>
            <a:r>
              <a:rPr lang="en-US" dirty="0" smtClean="0"/>
              <a:t>Skip()/</a:t>
            </a:r>
            <a:r>
              <a:rPr lang="en-US" dirty="0" err="1" smtClean="0"/>
              <a:t>SkipWhile</a:t>
            </a:r>
            <a:r>
              <a:rPr lang="ru-RU" dirty="0" smtClean="0"/>
              <a:t>()</a:t>
            </a:r>
            <a:endParaRPr lang="en-US" dirty="0" smtClean="0"/>
          </a:p>
          <a:p>
            <a:r>
              <a:rPr lang="en-US" dirty="0" smtClean="0"/>
              <a:t>Take()/</a:t>
            </a:r>
            <a:r>
              <a:rPr lang="en-US" dirty="0" err="1" smtClean="0"/>
              <a:t>TakeWhile</a:t>
            </a:r>
            <a:r>
              <a:rPr lang="en-US" dirty="0" smtClean="0"/>
              <a:t>()</a:t>
            </a:r>
          </a:p>
          <a:p>
            <a:r>
              <a:rPr lang="en-US" dirty="0" smtClean="0"/>
              <a:t>Reverse()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45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</a:t>
            </a:r>
            <a:r>
              <a:rPr lang="ru-RU" dirty="0"/>
              <a:t>ы</a:t>
            </a:r>
            <a:r>
              <a:rPr lang="ru-RU" dirty="0" smtClean="0"/>
              <a:t> </a:t>
            </a:r>
            <a:r>
              <a:rPr lang="en-US" dirty="0" smtClean="0"/>
              <a:t>Count()/</a:t>
            </a:r>
            <a:r>
              <a:rPr lang="en-US" dirty="0" err="1" smtClean="0"/>
              <a:t>LongCount</a:t>
            </a:r>
            <a:r>
              <a:rPr lang="en-US" dirty="0" smtClean="0"/>
              <a:t>()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76671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Подсчет кол-ва элементов в </a:t>
            </a:r>
            <a:r>
              <a:rPr lang="en-US" dirty="0" err="1" smtClean="0"/>
              <a:t>IEnumerable</a:t>
            </a:r>
            <a:r>
              <a:rPr lang="en-US" dirty="0" smtClean="0"/>
              <a:t>&lt;T&gt;</a:t>
            </a:r>
            <a:endParaRPr lang="ru-RU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3896" y="4449886"/>
            <a:ext cx="8229600" cy="89269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/>
              <a:t>Подсчет кол-ва элементов в </a:t>
            </a:r>
            <a:r>
              <a:rPr lang="en-US" dirty="0" err="1"/>
              <a:t>IEnumerable</a:t>
            </a:r>
            <a:r>
              <a:rPr lang="en-US" dirty="0"/>
              <a:t>&lt;T&gt; </a:t>
            </a:r>
            <a:r>
              <a:rPr lang="ru-RU" dirty="0"/>
              <a:t>удовлетворяющих условию</a:t>
            </a:r>
          </a:p>
        </p:txBody>
      </p:sp>
      <p:sp>
        <p:nvSpPr>
          <p:cNvPr id="7" name="Rectangle 6"/>
          <p:cNvSpPr/>
          <p:nvPr/>
        </p:nvSpPr>
        <p:spPr>
          <a:xfrm>
            <a:off x="453896" y="5457998"/>
            <a:ext cx="7934528" cy="9233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text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"Hello World!"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upperCaseCount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text.Count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.IsUpper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upperCaseCount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</p:txBody>
      </p:sp>
      <p:sp>
        <p:nvSpPr>
          <p:cNvPr id="9" name="Rectangle 8"/>
          <p:cNvSpPr/>
          <p:nvPr/>
        </p:nvSpPr>
        <p:spPr>
          <a:xfrm>
            <a:off x="457200" y="2276872"/>
            <a:ext cx="7931224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scores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 { 73, 77, 89, 90, 92, 77 };</a:t>
            </a:r>
          </a:p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scoreCount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scores.Count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53896" y="3068960"/>
            <a:ext cx="8229600" cy="9361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ru-RU" sz="2400" dirty="0" smtClean="0"/>
              <a:t>Если у коллекции есть свойство </a:t>
            </a:r>
            <a:r>
              <a:rPr lang="en-US" sz="2400" dirty="0" smtClean="0"/>
              <a:t>Length/Count, </a:t>
            </a:r>
            <a:r>
              <a:rPr lang="ru-RU" sz="2400" dirty="0" smtClean="0"/>
              <a:t>то лучше использовать его.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427488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Enumerable. </a:t>
            </a:r>
            <a:r>
              <a:rPr lang="en-US" dirty="0" err="1" smtClean="0"/>
              <a:t>ToXXX</a:t>
            </a:r>
            <a:r>
              <a:rPr lang="en-US" dirty="0" smtClean="0"/>
              <a:t>() </a:t>
            </a:r>
            <a:r>
              <a:rPr lang="ru-RU" dirty="0" smtClean="0"/>
              <a:t>методы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ToArray</a:t>
            </a:r>
            <a:r>
              <a:rPr lang="en-US" sz="2800" dirty="0" smtClean="0"/>
              <a:t>() </a:t>
            </a:r>
            <a:r>
              <a:rPr lang="ru-RU" sz="2800" dirty="0" smtClean="0"/>
              <a:t>– преобразование </a:t>
            </a:r>
            <a:r>
              <a:rPr lang="en-US" sz="2800" dirty="0" smtClean="0"/>
              <a:t>IEnumerable&lt;T&gt; </a:t>
            </a:r>
            <a:r>
              <a:rPr lang="ru-RU" sz="2800" dirty="0" smtClean="0"/>
              <a:t>в </a:t>
            </a:r>
            <a:r>
              <a:rPr lang="en-US" sz="2800" dirty="0" smtClean="0"/>
              <a:t>T[]</a:t>
            </a:r>
          </a:p>
          <a:p>
            <a:r>
              <a:rPr lang="en-US" sz="2800" dirty="0" err="1" smtClean="0"/>
              <a:t>ToList</a:t>
            </a:r>
            <a:r>
              <a:rPr lang="en-US" sz="2800" dirty="0" smtClean="0"/>
              <a:t>() </a:t>
            </a:r>
            <a:r>
              <a:rPr lang="ru-RU" sz="2800" dirty="0"/>
              <a:t>–</a:t>
            </a:r>
            <a:r>
              <a:rPr lang="en-US" sz="2800" dirty="0" smtClean="0"/>
              <a:t> </a:t>
            </a:r>
            <a:r>
              <a:rPr lang="ru-RU" sz="2800" dirty="0" smtClean="0"/>
              <a:t>преобразование </a:t>
            </a:r>
            <a:r>
              <a:rPr lang="en-US" sz="2800" dirty="0" smtClean="0"/>
              <a:t>IEnumerable&lt;T&gt; </a:t>
            </a:r>
            <a:r>
              <a:rPr lang="ru-RU" sz="2800" dirty="0" smtClean="0"/>
              <a:t>в </a:t>
            </a:r>
            <a:r>
              <a:rPr lang="en-US" sz="2800" dirty="0" smtClean="0"/>
              <a:t>List&lt;T&gt;</a:t>
            </a:r>
          </a:p>
          <a:p>
            <a:r>
              <a:rPr lang="en-US" sz="2800" dirty="0" err="1" smtClean="0"/>
              <a:t>ToDictionary</a:t>
            </a:r>
            <a:r>
              <a:rPr lang="en-US" sz="2800" dirty="0" smtClean="0"/>
              <a:t>() - </a:t>
            </a:r>
            <a:r>
              <a:rPr lang="ru-RU" sz="2800" dirty="0"/>
              <a:t>преобразование </a:t>
            </a:r>
            <a:r>
              <a:rPr lang="en-US" sz="2800" dirty="0" err="1"/>
              <a:t>IEnumerable</a:t>
            </a:r>
            <a:r>
              <a:rPr lang="en-US" sz="2800" dirty="0"/>
              <a:t>&lt;T&gt; </a:t>
            </a:r>
            <a:r>
              <a:rPr lang="ru-RU" sz="2800" dirty="0"/>
              <a:t>в </a:t>
            </a:r>
            <a:r>
              <a:rPr lang="en-US" sz="2800" dirty="0" smtClean="0"/>
              <a:t>Dictionary&lt;</a:t>
            </a:r>
            <a:r>
              <a:rPr lang="en-US" sz="2800" dirty="0" err="1" smtClean="0"/>
              <a:t>TKey</a:t>
            </a:r>
            <a:r>
              <a:rPr lang="en-US" sz="2800" dirty="0" smtClean="0"/>
              <a:t>, </a:t>
            </a:r>
            <a:r>
              <a:rPr lang="en-US" sz="2800" dirty="0" err="1" smtClean="0"/>
              <a:t>TValue</a:t>
            </a:r>
            <a:r>
              <a:rPr lang="en-US" sz="2800" dirty="0" smtClean="0"/>
              <a:t>&gt;</a:t>
            </a:r>
          </a:p>
          <a:p>
            <a:r>
              <a:rPr lang="en-US" sz="2800" dirty="0" err="1" smtClean="0"/>
              <a:t>ToLookup</a:t>
            </a:r>
            <a:r>
              <a:rPr lang="en-US" sz="2800" dirty="0" smtClean="0"/>
              <a:t>()</a:t>
            </a:r>
            <a:r>
              <a:rPr lang="ru-RU" sz="2800" dirty="0"/>
              <a:t> </a:t>
            </a:r>
            <a:r>
              <a:rPr lang="en-US" sz="2800" dirty="0" smtClean="0"/>
              <a:t>- </a:t>
            </a:r>
            <a:r>
              <a:rPr lang="ru-RU" sz="2800" dirty="0" smtClean="0"/>
              <a:t>преобразование </a:t>
            </a:r>
            <a:r>
              <a:rPr lang="en-US" sz="2800" dirty="0" err="1"/>
              <a:t>IEnumerable</a:t>
            </a:r>
            <a:r>
              <a:rPr lang="en-US" sz="2800" dirty="0"/>
              <a:t>&lt;T&gt; </a:t>
            </a:r>
            <a:r>
              <a:rPr lang="ru-RU" sz="2800" dirty="0"/>
              <a:t>в </a:t>
            </a:r>
            <a:r>
              <a:rPr lang="en-US" sz="2800" dirty="0" smtClean="0"/>
              <a:t>Lookup&lt;</a:t>
            </a:r>
            <a:r>
              <a:rPr lang="en-US" sz="2800" dirty="0" err="1" smtClean="0"/>
              <a:t>TKey</a:t>
            </a:r>
            <a:r>
              <a:rPr lang="en-US" sz="2800" dirty="0"/>
              <a:t>, </a:t>
            </a:r>
            <a:r>
              <a:rPr lang="en-US" sz="2800" dirty="0" err="1" smtClean="0"/>
              <a:t>TElement</a:t>
            </a:r>
            <a:r>
              <a:rPr lang="en-US" sz="2800" dirty="0" smtClean="0"/>
              <a:t>&gt;</a:t>
            </a:r>
          </a:p>
          <a:p>
            <a:r>
              <a:rPr lang="en-US" sz="2800" dirty="0" err="1" smtClean="0"/>
              <a:t>ToEnumerable</a:t>
            </a:r>
            <a:r>
              <a:rPr lang="en-US" sz="2800" dirty="0" smtClean="0"/>
              <a:t>()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9472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47675"/>
            <a:ext cx="7010400" cy="596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7556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 smtClean="0"/>
              <a:t>Ключевые слова </a:t>
            </a:r>
            <a:r>
              <a:rPr lang="en-US" dirty="0" smtClean="0"/>
              <a:t>LINQ</a:t>
            </a:r>
            <a:endParaRPr lang="ru-R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5987268"/>
              </p:ext>
            </p:extLst>
          </p:nvPr>
        </p:nvGraphicFramePr>
        <p:xfrm>
          <a:off x="534380" y="1268760"/>
          <a:ext cx="8075240" cy="5303410"/>
        </p:xfrm>
        <a:graphic>
          <a:graphicData uri="http://schemas.openxmlformats.org/drawingml/2006/table">
            <a:tbl>
              <a:tblPr/>
              <a:tblGrid>
                <a:gridCol w="1013284"/>
                <a:gridCol w="7061956"/>
              </a:tblGrid>
              <a:tr h="32001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from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Указывает</a:t>
                      </a:r>
                      <a:r>
                        <a:rPr lang="ru-RU" sz="1400" baseline="0" dirty="0" smtClean="0"/>
                        <a:t> источник данных и переменную итерации</a:t>
                      </a:r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16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where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Фильтрация элементов с</a:t>
                      </a:r>
                      <a:r>
                        <a:rPr lang="ru-RU" sz="1400" baseline="0" dirty="0" smtClean="0"/>
                        <a:t> помощью одного</a:t>
                      </a:r>
                      <a:r>
                        <a:rPr lang="ru-RU" sz="1400" dirty="0" smtClean="0"/>
                        <a:t> или нескольких логических выражений разделенных логическим</a:t>
                      </a:r>
                      <a:r>
                        <a:rPr lang="ru-RU" sz="1400" baseline="0" dirty="0" smtClean="0"/>
                        <a:t> операторами И и ИЛИ </a:t>
                      </a:r>
                      <a:r>
                        <a:rPr lang="en-US" sz="1400" dirty="0" smtClean="0"/>
                        <a:t>( </a:t>
                      </a:r>
                      <a:r>
                        <a:rPr lang="en-US" sz="1400" dirty="0"/>
                        <a:t>&amp;&amp; or || </a:t>
                      </a:r>
                      <a:r>
                        <a:rPr lang="en-US" sz="1400" dirty="0" smtClean="0"/>
                        <a:t>).</a:t>
                      </a:r>
                      <a:r>
                        <a:rPr lang="ru-RU" sz="1400" dirty="0" smtClean="0"/>
                        <a:t> Эквивалентен</a:t>
                      </a:r>
                      <a:r>
                        <a:rPr lang="ru-RU" sz="1400" baseline="0" dirty="0" smtClean="0"/>
                        <a:t> методу </a:t>
                      </a:r>
                      <a:r>
                        <a:rPr lang="en-US" sz="1400" baseline="0" dirty="0" err="1" smtClean="0"/>
                        <a:t>Enumerable.Where</a:t>
                      </a:r>
                      <a:r>
                        <a:rPr lang="en-US" sz="1400" baseline="0" dirty="0" smtClean="0"/>
                        <a:t>().</a:t>
                      </a:r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05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select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Определяет</a:t>
                      </a:r>
                      <a:r>
                        <a:rPr lang="ru-RU" sz="1400" baseline="0" dirty="0" smtClean="0"/>
                        <a:t> данные которые являются результатом запроса.</a:t>
                      </a:r>
                      <a:r>
                        <a:rPr lang="ru-RU" sz="1400" dirty="0" smtClean="0"/>
                        <a:t> Эквивалентен</a:t>
                      </a:r>
                      <a:r>
                        <a:rPr lang="ru-RU" sz="1400" baseline="0" dirty="0" smtClean="0"/>
                        <a:t> методу </a:t>
                      </a:r>
                      <a:r>
                        <a:rPr lang="en-US" sz="1400" baseline="0" dirty="0" err="1" smtClean="0"/>
                        <a:t>Enumerable.Select</a:t>
                      </a:r>
                      <a:r>
                        <a:rPr lang="en-US" sz="1400" baseline="0" dirty="0" smtClean="0"/>
                        <a:t>().</a:t>
                      </a:r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01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group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Группировка данных по указанному полю. Эквивалентен</a:t>
                      </a:r>
                      <a:r>
                        <a:rPr lang="ru-RU" sz="1400" baseline="0" dirty="0" smtClean="0"/>
                        <a:t> методу </a:t>
                      </a:r>
                      <a:r>
                        <a:rPr lang="en-US" sz="1400" baseline="0" dirty="0" err="1" smtClean="0"/>
                        <a:t>Enumerable.GroupBy</a:t>
                      </a:r>
                      <a:r>
                        <a:rPr lang="en-US" sz="1400" baseline="0" dirty="0" smtClean="0"/>
                        <a:t>().</a:t>
                      </a:r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16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into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Указывает идентификатор</a:t>
                      </a:r>
                      <a:r>
                        <a:rPr lang="ru-RU" sz="1400" baseline="0" dirty="0" smtClean="0"/>
                        <a:t> который может ссылаться на результаты операторов </a:t>
                      </a:r>
                      <a:r>
                        <a:rPr lang="en-US" sz="1400" baseline="0" dirty="0" smtClean="0"/>
                        <a:t>join, group </a:t>
                      </a:r>
                      <a:r>
                        <a:rPr lang="ru-RU" sz="1400" baseline="0" dirty="0" smtClean="0"/>
                        <a:t>или </a:t>
                      </a:r>
                      <a:r>
                        <a:rPr lang="en-US" sz="1400" baseline="0" dirty="0" smtClean="0"/>
                        <a:t>select</a:t>
                      </a:r>
                      <a:r>
                        <a:rPr lang="en-US" sz="1400" dirty="0" smtClean="0"/>
                        <a:t>.</a:t>
                      </a:r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16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/>
                        <a:t>orderby</a:t>
                      </a:r>
                      <a:r>
                        <a:rPr lang="en-US" sz="1400" b="1" dirty="0"/>
                        <a:t>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Сортирует</a:t>
                      </a:r>
                      <a:r>
                        <a:rPr lang="ru-RU" sz="1400" baseline="0" dirty="0" smtClean="0"/>
                        <a:t> результат запроса по убыванию или возрастанию. </a:t>
                      </a:r>
                      <a:r>
                        <a:rPr lang="ru-RU" sz="1400" dirty="0" smtClean="0"/>
                        <a:t>Эквивалентен</a:t>
                      </a:r>
                      <a:r>
                        <a:rPr lang="ru-RU" sz="1400" baseline="0" dirty="0" smtClean="0"/>
                        <a:t> методам </a:t>
                      </a:r>
                      <a:r>
                        <a:rPr lang="en-US" sz="1400" baseline="0" dirty="0" err="1" smtClean="0"/>
                        <a:t>Enumerable.OrderBy</a:t>
                      </a:r>
                      <a:r>
                        <a:rPr lang="en-US" sz="1400" baseline="0" dirty="0" smtClean="0"/>
                        <a:t>(), </a:t>
                      </a:r>
                      <a:r>
                        <a:rPr lang="en-US" sz="1400" baseline="0" dirty="0" err="1" smtClean="0"/>
                        <a:t>Enumerable.OrderByDescending</a:t>
                      </a:r>
                      <a:r>
                        <a:rPr lang="en-US" sz="1400" baseline="0" dirty="0" smtClean="0"/>
                        <a:t>(), </a:t>
                      </a:r>
                      <a:r>
                        <a:rPr lang="en-US" sz="1400" baseline="0" dirty="0" err="1" smtClean="0"/>
                        <a:t>Enumerable.ThenBy</a:t>
                      </a:r>
                      <a:r>
                        <a:rPr lang="en-US" sz="1400" baseline="0" dirty="0" smtClean="0"/>
                        <a:t>() </a:t>
                      </a:r>
                      <a:r>
                        <a:rPr lang="ru-RU" sz="1400" baseline="0" dirty="0" smtClean="0"/>
                        <a:t>и </a:t>
                      </a:r>
                      <a:r>
                        <a:rPr lang="en-US" sz="1400" baseline="0" dirty="0" err="1" smtClean="0"/>
                        <a:t>Enumerable.ThenByDescending</a:t>
                      </a:r>
                      <a:r>
                        <a:rPr lang="en-US" sz="1400" baseline="0" dirty="0" smtClean="0"/>
                        <a:t>().</a:t>
                      </a:r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16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join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Объединяет</a:t>
                      </a:r>
                      <a:r>
                        <a:rPr lang="ru-RU" sz="1400" baseline="0" dirty="0" smtClean="0"/>
                        <a:t> несколько источников данных. </a:t>
                      </a:r>
                      <a:r>
                        <a:rPr lang="ru-RU" sz="1400" dirty="0" smtClean="0"/>
                        <a:t>Эквивалентен</a:t>
                      </a:r>
                      <a:r>
                        <a:rPr lang="ru-RU" sz="1400" baseline="0" dirty="0" smtClean="0"/>
                        <a:t> методам </a:t>
                      </a:r>
                      <a:r>
                        <a:rPr lang="en-US" sz="1400" baseline="0" dirty="0" err="1" smtClean="0"/>
                        <a:t>Enumerable.Join</a:t>
                      </a:r>
                      <a:r>
                        <a:rPr lang="en-US" sz="1400" baseline="0" dirty="0" smtClean="0"/>
                        <a:t>() </a:t>
                      </a:r>
                      <a:r>
                        <a:rPr lang="ru-RU" sz="1400" baseline="0" dirty="0" smtClean="0"/>
                        <a:t>и </a:t>
                      </a:r>
                      <a:r>
                        <a:rPr lang="en-US" sz="1400" baseline="0" dirty="0" smtClean="0"/>
                        <a:t>Enumerable. </a:t>
                      </a:r>
                      <a:r>
                        <a:rPr lang="en-US" sz="1400" baseline="0" dirty="0" err="1" smtClean="0"/>
                        <a:t>GroupJoin</a:t>
                      </a:r>
                      <a:r>
                        <a:rPr lang="en-US" sz="1400" baseline="0" dirty="0" smtClean="0"/>
                        <a:t>()</a:t>
                      </a:r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01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let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Определяет переменную</a:t>
                      </a:r>
                      <a:r>
                        <a:rPr lang="ru-RU" sz="1400" baseline="0" dirty="0" smtClean="0"/>
                        <a:t> итерации для хранения промежуточных данных.</a:t>
                      </a:r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6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in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r>
                        <a:rPr lang="ru-RU" sz="1400" dirty="0" smtClean="0"/>
                        <a:t>Используется вместе с ключевым словом </a:t>
                      </a:r>
                      <a:r>
                        <a:rPr lang="en-US" sz="1400" dirty="0" smtClean="0"/>
                        <a:t>join.</a:t>
                      </a:r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6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on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6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equals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6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by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Используется вместе с ключевым словом </a:t>
                      </a:r>
                      <a:r>
                        <a:rPr lang="en-US" sz="1400" dirty="0" smtClean="0"/>
                        <a:t>group.</a:t>
                      </a:r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6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ascending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/>
                        <a:t>Используется вместе с ключевым словом </a:t>
                      </a:r>
                      <a:r>
                        <a:rPr lang="en-US" sz="1400" dirty="0" err="1" smtClean="0"/>
                        <a:t>orderby</a:t>
                      </a:r>
                      <a:r>
                        <a:rPr lang="en-US" sz="1400" dirty="0" smtClean="0"/>
                        <a:t>.</a:t>
                      </a:r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6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descending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978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Библиотека </a:t>
            </a:r>
            <a:r>
              <a:rPr lang="en-US" dirty="0" smtClean="0"/>
              <a:t>morelinq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Добавляет полезные </a:t>
            </a:r>
            <a:r>
              <a:rPr lang="en-US" dirty="0" smtClean="0"/>
              <a:t>extension </a:t>
            </a:r>
            <a:r>
              <a:rPr lang="ru-RU" dirty="0" smtClean="0"/>
              <a:t>методы.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http://code.google.com/p/morelinq</a:t>
            </a:r>
            <a:r>
              <a:rPr lang="en-US" dirty="0" smtClean="0">
                <a:hlinkClick r:id="rId2"/>
              </a:rPr>
              <a:t>/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 err="1" smtClean="0"/>
              <a:t>NuGet</a:t>
            </a:r>
            <a:r>
              <a:rPr lang="en-US" dirty="0" smtClean="0"/>
              <a:t> </a:t>
            </a:r>
            <a:r>
              <a:rPr lang="ru-RU" dirty="0" smtClean="0"/>
              <a:t>пакет - </a:t>
            </a:r>
            <a:r>
              <a:rPr lang="en-US" dirty="0">
                <a:hlinkClick r:id="rId3"/>
              </a:rPr>
              <a:t>morelinq</a:t>
            </a:r>
            <a:endParaRPr lang="ru-RU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671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/>
          <a:lstStyle/>
          <a:p>
            <a:r>
              <a:rPr lang="ru-RU" dirty="0"/>
              <a:t>Методы </a:t>
            </a:r>
            <a:r>
              <a:rPr lang="ru-RU" dirty="0" smtClean="0"/>
              <a:t>из библиотеки </a:t>
            </a:r>
            <a:r>
              <a:rPr lang="en-US" dirty="0" smtClean="0"/>
              <a:t>morelinq</a:t>
            </a:r>
            <a:r>
              <a:rPr lang="ru-RU" dirty="0" smtClean="0"/>
              <a:t> 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5219621"/>
              </p:ext>
            </p:extLst>
          </p:nvPr>
        </p:nvGraphicFramePr>
        <p:xfrm>
          <a:off x="395536" y="886086"/>
          <a:ext cx="8352928" cy="567359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68152"/>
                <a:gridCol w="6984776"/>
              </a:tblGrid>
              <a:tr h="2656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Batch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b="0" dirty="0" smtClean="0">
                          <a:effectLst/>
                        </a:rPr>
                        <a:t>Превращает </a:t>
                      </a:r>
                      <a:r>
                        <a:rPr lang="ru-RU" sz="1400" b="0" dirty="0">
                          <a:effectLst/>
                        </a:rPr>
                        <a:t>одну последовательность в несколько последовательностей по </a:t>
                      </a:r>
                      <a:r>
                        <a:rPr lang="en-US" sz="1400" b="0" dirty="0">
                          <a:effectLst/>
                        </a:rPr>
                        <a:t>n</a:t>
                      </a:r>
                      <a:r>
                        <a:rPr lang="ru-RU" sz="1400" b="0" dirty="0">
                          <a:effectLst/>
                        </a:rPr>
                        <a:t> элементов.</a:t>
                      </a:r>
                      <a:endParaRPr lang="en-US" sz="14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57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Concat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Присоединяет </a:t>
                      </a:r>
                      <a:r>
                        <a:rPr lang="ru-RU" sz="1400" dirty="0">
                          <a:effectLst/>
                        </a:rPr>
                        <a:t>элемент к коллекции либо коллекцию к элементу.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960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Consume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«</a:t>
                      </a:r>
                      <a:r>
                        <a:rPr lang="ru-RU" sz="1400" dirty="0">
                          <a:effectLst/>
                        </a:rPr>
                        <a:t>Поглощает» коллекцию, не производя никаких действий над элементами.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57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DistinctBy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Возвращает </a:t>
                      </a:r>
                      <a:r>
                        <a:rPr lang="ru-RU" sz="1400" dirty="0">
                          <a:effectLst/>
                        </a:rPr>
                        <a:t>только уникальные элементы (по заданному критерию).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0148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EquiZip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Создает </a:t>
                      </a:r>
                      <a:r>
                        <a:rPr lang="ru-RU" sz="1400" dirty="0">
                          <a:effectLst/>
                        </a:rPr>
                        <a:t>новую последовательность, где каждый элемент создается на основе соответствующих элементов исходных последовательностей</a:t>
                      </a:r>
                      <a:r>
                        <a:rPr lang="ru-RU" sz="1400" dirty="0" smtClean="0">
                          <a:effectLst/>
                        </a:rPr>
                        <a:t>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981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ExceptBy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элементы первой последовательности, которые не содержатся во второй (по заданному критерию).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35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ForEach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Выполняет действие над каждым элементом последовательности.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364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Generate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Генерирует последовательности по начальному элементу и функции-генератору.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151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GenerateByIndex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Генерирует последовательность по индексам элементов.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162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GroupAdjacent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Подобен </a:t>
                      </a:r>
                      <a:r>
                        <a:rPr lang="en-US" sz="1400" dirty="0" err="1">
                          <a:effectLst/>
                        </a:rPr>
                        <a:t>GroupBy</a:t>
                      </a:r>
                      <a:r>
                        <a:rPr lang="ru-RU" sz="1400" dirty="0">
                          <a:effectLst/>
                        </a:rPr>
                        <a:t>, но в группу попадают только идущие подряд элементы.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949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Index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последовательность пар индекс-значение.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56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MaxBy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максимальный элемент последовательности по заданному критерию.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56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MinBy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минимальный элемент последовательности по заданному критерию.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700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Pad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Если количество элементов последовательности меньше заданного, дополняет последовательность значениями по умолчанию до заданного количества.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0992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Pairwise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последовательность результатов функции текущего и предыдущего элемента (не применяется к первому элементу).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0992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Pipe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b="0" dirty="0" smtClean="0">
                          <a:effectLst/>
                        </a:rPr>
                        <a:t>Возвращает исходную последовательность, выполняя </a:t>
                      </a:r>
                      <a:r>
                        <a:rPr lang="en-US" sz="1400" b="0" dirty="0" smtClean="0">
                          <a:effectLst/>
                        </a:rPr>
                        <a:t>Action</a:t>
                      </a:r>
                      <a:r>
                        <a:rPr lang="ru-RU" sz="1400" b="0" dirty="0" smtClean="0">
                          <a:effectLst/>
                        </a:rPr>
                        <a:t> над каждым элементом.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0992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Prepend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b="0" dirty="0" smtClean="0">
                          <a:effectLst/>
                        </a:rPr>
                        <a:t>Дополняет начало коллекции заданным элементом.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2663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LINQPad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Удобная утилита для тестирования </a:t>
            </a:r>
            <a:r>
              <a:rPr lang="en-US" dirty="0" smtClean="0"/>
              <a:t>LINQ </a:t>
            </a:r>
            <a:r>
              <a:rPr lang="ru-RU" dirty="0" smtClean="0"/>
              <a:t>запросов и написания </a:t>
            </a:r>
            <a:r>
              <a:rPr lang="en-US" dirty="0" smtClean="0"/>
              <a:t>C# </a:t>
            </a:r>
            <a:r>
              <a:rPr lang="ru-RU" dirty="0" smtClean="0"/>
              <a:t>скриптов.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http://www.linqpad.net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 smtClean="0">
                <a:solidFill>
                  <a:srgbClr val="FFFF00"/>
                </a:solidFill>
              </a:rPr>
              <a:t>См. также </a:t>
            </a:r>
            <a:r>
              <a:rPr lang="en-US" dirty="0" smtClean="0">
                <a:solidFill>
                  <a:srgbClr val="FFFF00"/>
                </a:solidFill>
              </a:rPr>
              <a:t>tools-linqpad.docx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781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/>
          <a:lstStyle/>
          <a:p>
            <a:r>
              <a:rPr lang="ru-RU" dirty="0"/>
              <a:t>Методы </a:t>
            </a:r>
            <a:r>
              <a:rPr lang="ru-RU" dirty="0" smtClean="0"/>
              <a:t>из библиотеки </a:t>
            </a:r>
            <a:r>
              <a:rPr lang="en-US" dirty="0" smtClean="0"/>
              <a:t>morelinq</a:t>
            </a:r>
            <a:r>
              <a:rPr lang="ru-RU" dirty="0" smtClean="0"/>
              <a:t> 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4462515"/>
              </p:ext>
            </p:extLst>
          </p:nvPr>
        </p:nvGraphicFramePr>
        <p:xfrm>
          <a:off x="323528" y="836712"/>
          <a:ext cx="8424936" cy="56009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40160"/>
                <a:gridCol w="6984776"/>
              </a:tblGrid>
              <a:tr h="4067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PreScan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b="0" dirty="0">
                          <a:effectLst/>
                        </a:rPr>
                        <a:t>Возвращает последовательность исходной длины, в которой </a:t>
                      </a:r>
                      <a:r>
                        <a:rPr lang="en-US" sz="1400" b="0" dirty="0">
                          <a:effectLst/>
                        </a:rPr>
                        <a:t>N</a:t>
                      </a:r>
                      <a:r>
                        <a:rPr lang="ru-RU" sz="1400" b="0" dirty="0">
                          <a:effectLst/>
                        </a:rPr>
                        <a:t>-й элемент определяется применением заданного преобразования к </a:t>
                      </a:r>
                      <a:r>
                        <a:rPr lang="en-US" sz="1400" b="0" dirty="0">
                          <a:effectLst/>
                        </a:rPr>
                        <a:t>N</a:t>
                      </a:r>
                      <a:r>
                        <a:rPr lang="ru-RU" sz="1400" b="0" dirty="0">
                          <a:effectLst/>
                        </a:rPr>
                        <a:t>-1 элементов.</a:t>
                      </a:r>
                      <a:endParaRPr lang="en-US" sz="14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067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Scan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последовательность исходной длины, в которой </a:t>
                      </a:r>
                      <a:r>
                        <a:rPr lang="en-US" sz="1400" dirty="0">
                          <a:effectLst/>
                        </a:rPr>
                        <a:t>N</a:t>
                      </a:r>
                      <a:r>
                        <a:rPr lang="ru-RU" sz="1400" dirty="0">
                          <a:effectLst/>
                        </a:rPr>
                        <a:t>-й элемент определяется применением заданного преобразования к </a:t>
                      </a:r>
                      <a:r>
                        <a:rPr lang="en-US" sz="1400" dirty="0">
                          <a:effectLst/>
                        </a:rPr>
                        <a:t>N</a:t>
                      </a:r>
                      <a:r>
                        <a:rPr lang="ru-RU" sz="1400" dirty="0">
                          <a:effectLst/>
                        </a:rPr>
                        <a:t> элементов.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54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SingleOrFallback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>
                          <a:effectLst/>
                        </a:rPr>
                        <a:t>Возвращает единственный элемент последовательности либо результат заданного делегата, если последовательность пуста.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067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SkipUntil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Пропускает элементы исходной последовательности, пока заданное условие не станет истинным. </a:t>
                      </a:r>
                      <a:r>
                        <a:rPr lang="en-US" sz="1400" dirty="0" err="1">
                          <a:effectLst/>
                        </a:rPr>
                        <a:t>Текущий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элемент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будет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последним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пропущенным</a:t>
                      </a:r>
                      <a:r>
                        <a:rPr lang="en-US" sz="1400" dirty="0">
                          <a:effectLst/>
                        </a:rPr>
                        <a:t>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54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Split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Разделяет последовательность заданным </a:t>
                      </a:r>
                      <a:r>
                        <a:rPr lang="ru-RU" sz="1400" dirty="0" smtClean="0">
                          <a:effectLst/>
                        </a:rPr>
                        <a:t>разделителем.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442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TakeEvery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каждый </a:t>
                      </a:r>
                      <a:r>
                        <a:rPr lang="en-US" sz="1400" dirty="0">
                          <a:effectLst/>
                        </a:rPr>
                        <a:t>N</a:t>
                      </a:r>
                      <a:r>
                        <a:rPr lang="ru-RU" sz="1400" dirty="0">
                          <a:effectLst/>
                        </a:rPr>
                        <a:t>-й элемент исходной последовательности.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442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TakeLast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последние </a:t>
                      </a:r>
                      <a:r>
                        <a:rPr lang="en-US" sz="1400" dirty="0">
                          <a:effectLst/>
                        </a:rPr>
                        <a:t>N</a:t>
                      </a:r>
                      <a:r>
                        <a:rPr lang="ru-RU" sz="1400" dirty="0">
                          <a:effectLst/>
                        </a:rPr>
                        <a:t> элементов исходной последовательности.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067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TakeUntil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>
                          <a:effectLst/>
                        </a:rPr>
                        <a:t>Возвращает элементы исходной последовательности, пока заданное условие не станет истинным. </a:t>
                      </a:r>
                      <a:r>
                        <a:rPr lang="en-US" sz="1400">
                          <a:effectLst/>
                        </a:rPr>
                        <a:t>Текущий элемент будет последним возвращенным.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067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ToDataTable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Позволяет преобразовать последовательность в новую </a:t>
                      </a:r>
                      <a:r>
                        <a:rPr lang="en-US" sz="1400" dirty="0" err="1">
                          <a:effectLst/>
                        </a:rPr>
                        <a:t>DataTable</a:t>
                      </a:r>
                      <a:r>
                        <a:rPr lang="ru-RU" sz="1400" dirty="0">
                          <a:effectLst/>
                        </a:rPr>
                        <a:t> или заполнить имеющуюся</a:t>
                      </a:r>
                      <a:r>
                        <a:rPr lang="ru-RU" sz="1400" dirty="0" smtClean="0">
                          <a:effectLst/>
                        </a:rPr>
                        <a:t>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54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ToDelimitedString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Преобразует последовательность в строку с </a:t>
                      </a:r>
                      <a:r>
                        <a:rPr lang="ru-RU" sz="1400" dirty="0" smtClean="0">
                          <a:effectLst/>
                        </a:rPr>
                        <a:t>разделителями.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442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ToHashSet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</a:t>
                      </a:r>
                      <a:r>
                        <a:rPr lang="en-US" sz="1400" dirty="0" err="1" smtClean="0">
                          <a:effectLst/>
                        </a:rPr>
                        <a:t>HashSet</a:t>
                      </a:r>
                      <a:r>
                        <a:rPr lang="en-US" sz="1400" dirty="0" smtClean="0">
                          <a:effectLst/>
                        </a:rPr>
                        <a:t>&lt;T&gt;</a:t>
                      </a:r>
                      <a:r>
                        <a:rPr lang="ru-RU" sz="1400" dirty="0" smtClean="0">
                          <a:effectLst/>
                        </a:rPr>
                        <a:t> </a:t>
                      </a:r>
                      <a:r>
                        <a:rPr lang="ru-RU" sz="1400" dirty="0">
                          <a:effectLst/>
                        </a:rPr>
                        <a:t>от исходных элементов.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54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Zip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То же, что </a:t>
                      </a:r>
                      <a:r>
                        <a:rPr lang="en-US" sz="1400" dirty="0" err="1">
                          <a:effectLst/>
                        </a:rPr>
                        <a:t>EquiZip</a:t>
                      </a:r>
                      <a:r>
                        <a:rPr lang="ru-RU" sz="1400" dirty="0">
                          <a:effectLst/>
                        </a:rPr>
                        <a:t>, но длина результирующей последовательности будет равна длине наименьшей из исходных.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3799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ZipLongest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То же, что </a:t>
                      </a:r>
                      <a:r>
                        <a:rPr lang="en-US" sz="1400" dirty="0" err="1">
                          <a:effectLst/>
                        </a:rPr>
                        <a:t>EquiZip</a:t>
                      </a:r>
                      <a:r>
                        <a:rPr lang="ru-RU" sz="1400" dirty="0">
                          <a:effectLst/>
                        </a:rPr>
                        <a:t>, но длина результирующей последовательности будет равна длине наибольшей из исходных (в качестве недостающих значений будет использовано значение по умолчанию).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06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>
            <a:normAutofit/>
          </a:bodyPr>
          <a:lstStyle/>
          <a:p>
            <a:r>
              <a:rPr lang="ru-RU" sz="4000" dirty="0" smtClean="0"/>
              <a:t>Методы класса </a:t>
            </a:r>
            <a:r>
              <a:rPr lang="en-US" sz="4000" dirty="0" err="1" smtClean="0"/>
              <a:t>MoreEnumerable</a:t>
            </a:r>
            <a:endParaRPr lang="en-US" sz="40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7765198"/>
              </p:ext>
            </p:extLst>
          </p:nvPr>
        </p:nvGraphicFramePr>
        <p:xfrm>
          <a:off x="395536" y="886086"/>
          <a:ext cx="8352928" cy="365548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352928"/>
              </a:tblGrid>
              <a:tr h="2656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2400" b="0" i="1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Обычные</a:t>
                      </a:r>
                      <a:r>
                        <a:rPr lang="ru-RU" sz="2400" b="0" i="1" baseline="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методы</a:t>
                      </a:r>
                      <a:endParaRPr lang="en-US" sz="2400" b="0" i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56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b="0" i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GenerateByIndex</a:t>
                      </a:r>
                      <a:r>
                        <a:rPr lang="en-US" sz="1800" b="0" i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Generate</a:t>
                      </a:r>
                      <a:endParaRPr lang="en-US" sz="1800" b="0" i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56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400" b="0" i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56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2400" b="0" i="1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Расширяющие любой</a:t>
                      </a:r>
                      <a:r>
                        <a:rPr lang="ru-RU" sz="2400" b="0" i="1" baseline="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тип</a:t>
                      </a:r>
                      <a:endParaRPr lang="en-US" sz="2400" b="0" i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57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b="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Concat</a:t>
                      </a:r>
                      <a:endParaRPr lang="en-US" sz="18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960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960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0" i="1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Расширяющие </a:t>
                      </a:r>
                      <a:r>
                        <a:rPr lang="en-US" sz="2400" b="0" i="1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IEnumerable</a:t>
                      </a:r>
                      <a:r>
                        <a:rPr lang="en-US" sz="2400" b="0" i="1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&lt;T&gt;</a:t>
                      </a:r>
                      <a:endParaRPr lang="en-US" sz="2400" b="0" i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57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Acquire, </a:t>
                      </a:r>
                      <a:r>
                        <a:rPr lang="en-US" sz="18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AssertCount</a:t>
                      </a:r>
                      <a:r>
                        <a:rPr lang="en-US" sz="18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Batch, </a:t>
                      </a:r>
                      <a:r>
                        <a:rPr lang="en-US" sz="18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Concat</a:t>
                      </a:r>
                      <a:r>
                        <a:rPr lang="en-US" sz="18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Consume, </a:t>
                      </a:r>
                      <a:r>
                        <a:rPr lang="en-US" sz="18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DistinctBy</a:t>
                      </a:r>
                      <a:r>
                        <a:rPr lang="en-US" sz="18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8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EquiZip</a:t>
                      </a:r>
                      <a:r>
                        <a:rPr lang="en-US" sz="18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8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ExceptBy</a:t>
                      </a:r>
                      <a:r>
                        <a:rPr lang="en-US" sz="18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Fold, </a:t>
                      </a:r>
                      <a:r>
                        <a:rPr lang="en-US" sz="18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ForEach</a:t>
                      </a:r>
                      <a:r>
                        <a:rPr lang="en-US" sz="18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8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GroupAdjacent</a:t>
                      </a:r>
                      <a:r>
                        <a:rPr lang="en-US" sz="18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Index, </a:t>
                      </a:r>
                      <a:r>
                        <a:rPr lang="en-US" sz="18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MaxBy</a:t>
                      </a:r>
                      <a:r>
                        <a:rPr lang="en-US" sz="18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8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MinBy</a:t>
                      </a:r>
                      <a:r>
                        <a:rPr lang="en-US" sz="18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8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OrderedMerge</a:t>
                      </a:r>
                      <a:r>
                        <a:rPr lang="en-US" sz="18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Pad, Pairwise, Pipe, Prepend, </a:t>
                      </a:r>
                      <a:r>
                        <a:rPr lang="en-US" sz="18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PreScan</a:t>
                      </a:r>
                      <a:r>
                        <a:rPr lang="en-US" sz="18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Scan, </a:t>
                      </a:r>
                      <a:r>
                        <a:rPr lang="en-US" sz="18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SingleOrFallback</a:t>
                      </a:r>
                      <a:r>
                        <a:rPr lang="en-US" sz="18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8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SkipUntil</a:t>
                      </a:r>
                      <a:r>
                        <a:rPr lang="en-US" sz="18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Split, </a:t>
                      </a:r>
                      <a:r>
                        <a:rPr lang="en-US" sz="18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TakeEvery</a:t>
                      </a:r>
                      <a:r>
                        <a:rPr lang="en-US" sz="18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8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TakeLast</a:t>
                      </a:r>
                      <a:r>
                        <a:rPr lang="en-US" sz="18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8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TakeUntil</a:t>
                      </a:r>
                      <a:r>
                        <a:rPr lang="en-US" sz="18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8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ToDataTable</a:t>
                      </a:r>
                      <a:r>
                        <a:rPr lang="en-US" sz="18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8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ToDelimitedString</a:t>
                      </a:r>
                      <a:r>
                        <a:rPr lang="en-US" sz="18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8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ToHashSet</a:t>
                      </a:r>
                      <a:r>
                        <a:rPr lang="en-US" sz="18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Trace, Zip, </a:t>
                      </a:r>
                      <a:r>
                        <a:rPr lang="en-US" sz="18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ZipLongest</a:t>
                      </a:r>
                      <a:endParaRPr lang="en-US" sz="18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5775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Виды </a:t>
            </a:r>
            <a:r>
              <a:rPr lang="en-US" dirty="0" smtClean="0"/>
              <a:t>LINQ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LINQ to </a:t>
            </a:r>
            <a:r>
              <a:rPr lang="en-US" dirty="0" smtClean="0"/>
              <a:t>Objects: </a:t>
            </a:r>
            <a:r>
              <a:rPr lang="ru-RU" dirty="0" smtClean="0"/>
              <a:t>работа данными в памяти</a:t>
            </a:r>
            <a:endParaRPr lang="en-US" dirty="0" smtClean="0"/>
          </a:p>
          <a:p>
            <a:r>
              <a:rPr lang="en-US" dirty="0"/>
              <a:t>LINQ to </a:t>
            </a:r>
            <a:r>
              <a:rPr lang="en-US" dirty="0" smtClean="0"/>
              <a:t>XML</a:t>
            </a:r>
            <a:r>
              <a:rPr lang="ru-RU" dirty="0" smtClean="0"/>
              <a:t>: работа с </a:t>
            </a:r>
            <a:r>
              <a:rPr lang="en-US" dirty="0" smtClean="0"/>
              <a:t>XML</a:t>
            </a:r>
          </a:p>
          <a:p>
            <a:r>
              <a:rPr lang="en-US" dirty="0"/>
              <a:t>Parallel </a:t>
            </a:r>
            <a:r>
              <a:rPr lang="en-US" dirty="0" smtClean="0"/>
              <a:t>LINQ: </a:t>
            </a:r>
            <a:r>
              <a:rPr lang="ru-RU" dirty="0" smtClean="0"/>
              <a:t>многопоточные расширения</a:t>
            </a:r>
            <a:endParaRPr lang="en-US" dirty="0" smtClean="0"/>
          </a:p>
          <a:p>
            <a:endParaRPr lang="ru-RU" dirty="0" smtClean="0"/>
          </a:p>
          <a:p>
            <a:r>
              <a:rPr lang="ru-RU" dirty="0" smtClean="0"/>
              <a:t>Работа с БД:</a:t>
            </a:r>
            <a:endParaRPr lang="en-US" dirty="0" smtClean="0"/>
          </a:p>
          <a:p>
            <a:pPr lvl="1"/>
            <a:r>
              <a:rPr lang="en-US" dirty="0"/>
              <a:t>LINQ to </a:t>
            </a:r>
            <a:r>
              <a:rPr lang="en-US" dirty="0" err="1" smtClean="0"/>
              <a:t>DataSet</a:t>
            </a:r>
            <a:endParaRPr lang="en-US" dirty="0" smtClean="0"/>
          </a:p>
          <a:p>
            <a:pPr lvl="1"/>
            <a:r>
              <a:rPr lang="en-US" dirty="0"/>
              <a:t>LINQ to </a:t>
            </a:r>
            <a:r>
              <a:rPr lang="en-US" dirty="0" smtClean="0"/>
              <a:t>SQL</a:t>
            </a:r>
          </a:p>
          <a:p>
            <a:pPr lvl="1"/>
            <a:r>
              <a:rPr lang="en-US" dirty="0"/>
              <a:t>LINQ to </a:t>
            </a:r>
            <a:r>
              <a:rPr lang="en-US" dirty="0" smtClean="0"/>
              <a:t>Entities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1311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Неявно типизированные</a:t>
            </a:r>
            <a:br>
              <a:rPr lang="ru-RU" dirty="0" smtClean="0"/>
            </a:br>
            <a:r>
              <a:rPr lang="ru-RU" dirty="0" smtClean="0"/>
              <a:t>локальные переменные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527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 smtClean="0"/>
              <a:t>Ключевое слово </a:t>
            </a:r>
            <a:r>
              <a:rPr lang="en-US" sz="1800" dirty="0" err="1" smtClean="0"/>
              <a:t>var</a:t>
            </a:r>
            <a:r>
              <a:rPr lang="en-US" sz="1800" dirty="0" smtClean="0"/>
              <a:t> </a:t>
            </a:r>
            <a:r>
              <a:rPr lang="ru-RU" sz="1800" dirty="0" smtClean="0"/>
              <a:t>позволяет объявить и инициализировать переменную без указания типа, который определяеия компилятором путем анализа выражения инициализации. Особенно удобно использовать при объявлении переменных обобщенного типа</a:t>
            </a:r>
            <a:endParaRPr lang="ru-RU" sz="18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57200" y="2876451"/>
            <a:ext cx="8219256" cy="30008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// i имеет тип int из-за использования целочиcленного литерала</a:t>
            </a: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i = 5;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// i имеет тип decimal из-за использования decimal литерала</a:t>
            </a: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amount = 53.5M;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// s имеет тип string</a:t>
            </a: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s = 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"Hello"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// ch имеет тип char</a:t>
            </a: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ch = 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'a'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// a имеет тип int[]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a = 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new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[] { 0, 1, 2 };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// list имеет тип List&lt;int&gt;</a:t>
            </a: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list = 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new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List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&gt;();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// expr имееет тип IEnumerable&lt;Customer&gt;</a:t>
            </a: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// или IQueryable&lt;Customer&gt;</a:t>
            </a: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expr = 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from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c 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in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customers 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where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c.City == 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"London"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select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c; 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6647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Анонимные типы</a:t>
            </a:r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57200" y="1447616"/>
            <a:ext cx="8219256" cy="14773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person = 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new</a:t>
            </a:r>
            <a:r>
              <a:rPr kumimoji="0" lang="en-US" altLang="ru-RU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{</a:t>
            </a:r>
            <a:endParaRPr lang="en-US" altLang="ru-RU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                 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Name = 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"Константин"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,</a:t>
            </a:r>
            <a:endParaRPr kumimoji="0" lang="en-US" altLang="ru-RU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ru-RU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         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Surname = 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"Константинопольский"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,</a:t>
            </a:r>
            <a:endParaRPr kumimoji="0" lang="en-US" altLang="ru-RU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ru-RU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         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Age = 34</a:t>
            </a:r>
            <a:endParaRPr kumimoji="0" lang="en-US" altLang="ru-RU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ru-RU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       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};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3212976"/>
            <a:ext cx="821925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000" dirty="0" smtClean="0"/>
              <a:t>Создаются используя</a:t>
            </a:r>
            <a:r>
              <a:rPr lang="en-US" sz="2000" dirty="0" smtClean="0"/>
              <a:t> </a:t>
            </a:r>
            <a:r>
              <a:rPr lang="ru-RU" sz="2000" dirty="0" smtClean="0"/>
              <a:t>синтаксис инициализатора объектов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000" dirty="0" smtClean="0"/>
              <a:t>Компилятор автоматически создает объявление класса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000" dirty="0" smtClean="0"/>
              <a:t>Разные экземпляры анонимного типа будут иметь одинаковый тип, если названия, типы и порядок свойств совпадает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000" dirty="0" smtClean="0"/>
              <a:t>Поля объекта анонимного типа доступны только для чтения</a:t>
            </a:r>
          </a:p>
        </p:txBody>
      </p:sp>
    </p:spTree>
    <p:extLst>
      <p:ext uri="{BB962C8B-B14F-4D97-AF65-F5344CB8AC3E}">
        <p14:creationId xmlns:p14="http://schemas.microsoft.com/office/powerpoint/2010/main" val="4001709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IEnumerable&lt;T&gt;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Одноправленная неизменяемая последовательность элементов.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498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Итераторы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[] </a:t>
            </a:r>
            <a:r>
              <a:rPr lang="en-US" sz="1500" dirty="0" err="1">
                <a:solidFill>
                  <a:srgbClr val="000000"/>
                </a:solidFill>
                <a:latin typeface="Consolas"/>
              </a:rPr>
              <a:t>ArithmeticProgression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5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start, </a:t>
            </a:r>
            <a:r>
              <a:rPr lang="en-US" sz="15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step, </a:t>
            </a:r>
            <a:r>
              <a:rPr lang="en-US" sz="15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count)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ru-RU" sz="15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5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[] numbers = </a:t>
            </a:r>
            <a:r>
              <a:rPr lang="en-US" sz="15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[count];</a:t>
            </a:r>
          </a:p>
          <a:p>
            <a:pPr marL="0" indent="0">
              <a:buNone/>
            </a:pPr>
            <a:r>
              <a:rPr lang="ru-RU" sz="15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ru-RU" sz="1500" dirty="0" smtClean="0">
                <a:solidFill>
                  <a:srgbClr val="0000FF"/>
                </a:solidFill>
                <a:latin typeface="Consolas"/>
              </a:rPr>
              <a:t>   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numbers[</a:t>
            </a:r>
            <a:r>
              <a:rPr lang="en-US" sz="1500" dirty="0" smtClean="0">
                <a:solidFill>
                  <a:srgbClr val="C81EFA"/>
                </a:solidFill>
                <a:latin typeface="Consolas"/>
              </a:rPr>
              <a:t>0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] = start;</a:t>
            </a:r>
          </a:p>
          <a:p>
            <a:pPr marL="0" indent="0">
              <a:buNone/>
            </a:pPr>
            <a:r>
              <a:rPr lang="ru-RU" sz="15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nn-NO" sz="1500" dirty="0" smtClean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sz="15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nn-NO" sz="15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nn-NO" sz="1500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nn-NO" sz="1500" dirty="0">
                <a:solidFill>
                  <a:srgbClr val="000000"/>
                </a:solidFill>
                <a:latin typeface="Consolas"/>
              </a:rPr>
              <a:t> i=</a:t>
            </a:r>
            <a:r>
              <a:rPr lang="nn-NO" sz="1500" dirty="0">
                <a:solidFill>
                  <a:srgbClr val="C81EFA"/>
                </a:solidFill>
                <a:latin typeface="Consolas"/>
              </a:rPr>
              <a:t>1</a:t>
            </a:r>
            <a:r>
              <a:rPr lang="nn-NO" sz="1500" dirty="0">
                <a:solidFill>
                  <a:srgbClr val="000000"/>
                </a:solidFill>
                <a:latin typeface="Consolas"/>
              </a:rPr>
              <a:t>; i&lt;count; i++)</a:t>
            </a:r>
          </a:p>
          <a:p>
            <a:pPr marL="0" indent="0">
              <a:buNone/>
            </a:pPr>
            <a:r>
              <a:rPr lang="ru-RU" sz="15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8000"/>
                </a:solidFill>
                <a:latin typeface="Consolas"/>
              </a:rPr>
              <a:t>          </a:t>
            </a:r>
            <a:r>
              <a:rPr lang="ru-RU" sz="1400" dirty="0" smtClean="0">
                <a:solidFill>
                  <a:srgbClr val="008000"/>
                </a:solidFill>
                <a:latin typeface="Consolas"/>
              </a:rPr>
              <a:t>// См.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к</a:t>
            </a:r>
            <a:r>
              <a:rPr lang="ru-RU" sz="1400" dirty="0" smtClean="0">
                <a:solidFill>
                  <a:srgbClr val="008000"/>
                </a:solidFill>
                <a:latin typeface="Consolas"/>
              </a:rPr>
              <a:t>омментарий на следующем слайде о ключевом слове </a:t>
            </a:r>
            <a:r>
              <a:rPr lang="en-US" sz="1400" dirty="0" smtClean="0">
                <a:solidFill>
                  <a:srgbClr val="008000"/>
                </a:solidFill>
                <a:latin typeface="Consolas"/>
              </a:rPr>
              <a:t>checked</a:t>
            </a:r>
            <a:endParaRPr lang="en-US" sz="15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500" dirty="0" smtClean="0">
                <a:solidFill>
                  <a:srgbClr val="000000"/>
                </a:solidFill>
                <a:latin typeface="Consolas"/>
              </a:rPr>
              <a:t>         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numbers[</a:t>
            </a:r>
            <a:r>
              <a:rPr lang="en-US" sz="1500" dirty="0" err="1" smtClean="0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] = </a:t>
            </a:r>
            <a:r>
              <a:rPr lang="en-US" sz="1500" dirty="0">
                <a:solidFill>
                  <a:srgbClr val="0000FF"/>
                </a:solidFill>
                <a:latin typeface="Consolas"/>
              </a:rPr>
              <a:t>checked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(numbers[i-</a:t>
            </a:r>
            <a:r>
              <a:rPr lang="en-US" sz="1500" dirty="0" smtClean="0">
                <a:solidFill>
                  <a:srgbClr val="C81EFA"/>
                </a:solidFill>
                <a:latin typeface="Consolas"/>
              </a:rPr>
              <a:t>1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] + 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step);</a:t>
            </a:r>
            <a:endParaRPr lang="en-US" sz="15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5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sz="15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5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500" dirty="0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numbers;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US" sz="1500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500" dirty="0" err="1" smtClean="0">
                <a:solidFill>
                  <a:srgbClr val="0000FF"/>
                </a:solidFill>
                <a:latin typeface="Consolas"/>
              </a:rPr>
              <a:t>foreach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5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 err="1" smtClean="0">
                <a:solidFill>
                  <a:srgbClr val="000000"/>
                </a:solidFill>
                <a:latin typeface="Consolas"/>
              </a:rPr>
              <a:t>num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 smtClean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 err="1" smtClean="0">
                <a:solidFill>
                  <a:srgbClr val="000000"/>
                </a:solidFill>
                <a:latin typeface="Consolas"/>
              </a:rPr>
              <a:t>ArithmeticProgression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500" dirty="0" smtClean="0">
                <a:solidFill>
                  <a:srgbClr val="C81EFA"/>
                </a:solidFill>
                <a:latin typeface="Consolas"/>
              </a:rPr>
              <a:t>1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500" dirty="0" smtClean="0">
                <a:solidFill>
                  <a:srgbClr val="C81EFA"/>
                </a:solidFill>
                <a:latin typeface="Consolas"/>
              </a:rPr>
              <a:t>3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500" dirty="0" smtClean="0">
                <a:solidFill>
                  <a:srgbClr val="C81EFA"/>
                </a:solidFill>
                <a:latin typeface="Consolas"/>
              </a:rPr>
              <a:t>10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))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500" dirty="0" err="1" smtClean="0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500" dirty="0" err="1" smtClean="0">
                <a:solidFill>
                  <a:srgbClr val="000000"/>
                </a:solidFill>
                <a:latin typeface="Consolas"/>
              </a:rPr>
              <a:t>num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524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2482</Words>
  <Application>Microsoft Office PowerPoint</Application>
  <PresentationFormat>On-screen Show (4:3)</PresentationFormat>
  <Paragraphs>422</Paragraphs>
  <Slides>41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bel-hard-training</vt:lpstr>
      <vt:lpstr>PowerPoint Presentation</vt:lpstr>
      <vt:lpstr>Литература</vt:lpstr>
      <vt:lpstr>Материалы для обучения</vt:lpstr>
      <vt:lpstr>LINQPad</vt:lpstr>
      <vt:lpstr>Виды LINQ</vt:lpstr>
      <vt:lpstr>Неявно типизированные локальные переменные</vt:lpstr>
      <vt:lpstr>Анонимные типы</vt:lpstr>
      <vt:lpstr>IEnumerable&lt;T&gt;</vt:lpstr>
      <vt:lpstr>Итераторы</vt:lpstr>
      <vt:lpstr>Итераторы и yield</vt:lpstr>
      <vt:lpstr>yield и рекурсия</vt:lpstr>
      <vt:lpstr>Extension методы</vt:lpstr>
      <vt:lpstr>Extension методы: Реализация</vt:lpstr>
      <vt:lpstr>Самостоятельное задание</vt:lpstr>
      <vt:lpstr>Лямбда-выражения (lambda expressions)</vt:lpstr>
      <vt:lpstr>Лямбда-выражения: Эволюция</vt:lpstr>
      <vt:lpstr>Выведение тип-аргументов (inference of type arguments)</vt:lpstr>
      <vt:lpstr>LINQ to Objects: Два синтаксиса</vt:lpstr>
      <vt:lpstr>Преимущества LINQ</vt:lpstr>
      <vt:lpstr>Решение без LINQ</vt:lpstr>
      <vt:lpstr>Решение используя LINQ</vt:lpstr>
      <vt:lpstr>Класс System.Linq.Enumerable</vt:lpstr>
      <vt:lpstr>Методы класса Enumerable</vt:lpstr>
      <vt:lpstr>Enumerable.Where()</vt:lpstr>
      <vt:lpstr>Enumerable.Select()</vt:lpstr>
      <vt:lpstr>Enumerable: Any() и All()</vt:lpstr>
      <vt:lpstr>Enumerable: First() и Last()</vt:lpstr>
      <vt:lpstr>Enumerable: Single()</vt:lpstr>
      <vt:lpstr>Enumerable.GroupBy()</vt:lpstr>
      <vt:lpstr>Enumerable. Множества</vt:lpstr>
      <vt:lpstr>Enumerable. Сортировка</vt:lpstr>
      <vt:lpstr>Enumerable. Математика</vt:lpstr>
      <vt:lpstr>Enumerable. Другие методы</vt:lpstr>
      <vt:lpstr>Методы Count()/LongCount()</vt:lpstr>
      <vt:lpstr>Enumerable. ToXXX() методы</vt:lpstr>
      <vt:lpstr>PowerPoint Presentation</vt:lpstr>
      <vt:lpstr>Ключевые слова LINQ</vt:lpstr>
      <vt:lpstr>Библиотека morelinq</vt:lpstr>
      <vt:lpstr>Методы из библиотеки morelinq </vt:lpstr>
      <vt:lpstr>Методы из библиотеки morelinq </vt:lpstr>
      <vt:lpstr>Методы класса MoreEnumerable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Language Integrated Query (LINQ)</dc:title>
  <dc:creator/>
  <cp:lastModifiedBy/>
  <cp:revision>1</cp:revision>
  <dcterms:created xsi:type="dcterms:W3CDTF">2012-08-26T16:30:38Z</dcterms:created>
  <dcterms:modified xsi:type="dcterms:W3CDTF">2016-01-04T23:08:33Z</dcterms:modified>
</cp:coreProperties>
</file>