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69" r:id="rId4"/>
    <p:sldId id="266" r:id="rId5"/>
    <p:sldId id="259" r:id="rId6"/>
    <p:sldId id="284" r:id="rId7"/>
    <p:sldId id="285" r:id="rId8"/>
    <p:sldId id="270" r:id="rId9"/>
    <p:sldId id="271" r:id="rId10"/>
    <p:sldId id="277" r:id="rId11"/>
    <p:sldId id="265" r:id="rId12"/>
    <p:sldId id="272" r:id="rId13"/>
    <p:sldId id="267" r:id="rId14"/>
    <p:sldId id="261" r:id="rId15"/>
    <p:sldId id="274" r:id="rId16"/>
    <p:sldId id="281" r:id="rId17"/>
    <p:sldId id="275" r:id="rId18"/>
    <p:sldId id="276" r:id="rId19"/>
    <p:sldId id="268" r:id="rId20"/>
    <p:sldId id="279" r:id="rId21"/>
    <p:sldId id="283" r:id="rId22"/>
    <p:sldId id="278" r:id="rId23"/>
    <p:sldId id="280" r:id="rId24"/>
    <p:sldId id="273" r:id="rId25"/>
    <p:sldId id="260" r:id="rId26"/>
    <p:sldId id="282" r:id="rId27"/>
    <p:sldId id="264" r:id="rId28"/>
    <p:sldId id="262" r:id="rId29"/>
    <p:sldId id="263" r:id="rId3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CC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59" autoAdjust="0"/>
    <p:restoredTop sz="94671" autoAdjust="0"/>
  </p:normalViewPr>
  <p:slideViewPr>
    <p:cSldViewPr>
      <p:cViewPr>
        <p:scale>
          <a:sx n="100" d="100"/>
          <a:sy n="100" d="100"/>
        </p:scale>
        <p:origin x="-528" y="4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A7054-7FFB-49F4-A126-5DF6E687FF53}" type="datetimeFigureOut">
              <a:rPr lang="ru-RU" smtClean="0"/>
              <a:pPr/>
              <a:t>09.09.2014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CFC53-1526-41B6-8CBD-767FA907A23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6143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1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7255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3488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36754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55596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5148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09.09.2014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4335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2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63249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3467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7150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6234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4979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202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9532" y="3136613"/>
            <a:ext cx="84249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 smtClean="0"/>
              <a:t>Название.</a:t>
            </a:r>
            <a:r>
              <a:rPr lang="ru-RU" sz="3200" baseline="0" dirty="0" smtClean="0"/>
              <a:t> Демонстрация.</a:t>
            </a:r>
            <a:endParaRPr lang="ru-RU" sz="3200" dirty="0" smtClean="0"/>
          </a:p>
        </p:txBody>
      </p:sp>
    </p:spTree>
    <p:extLst>
      <p:ext uri="{BB962C8B-B14F-4D97-AF65-F5344CB8AC3E}">
        <p14:creationId xmlns:p14="http://schemas.microsoft.com/office/powerpoint/2010/main" val="3308008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8453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3127-B7C4-45E3-9797-C527EC9FDD78}" type="datetimeFigureOut">
              <a:rPr lang="ru-RU" smtClean="0"/>
              <a:pPr/>
              <a:t>09.09.2014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9BC3-9972-4A35-985B-BE0C2CB1D3A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5537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60" r:id="rId9"/>
    <p:sldLayoutId id="2147483656" r:id="rId10"/>
    <p:sldLayoutId id="2147483657" r:id="rId11"/>
    <p:sldLayoutId id="2147483658" r:id="rId12"/>
    <p:sldLayoutId id="2147483659" r:id="rId13"/>
    <p:sldLayoutId id="2147483662" r:id="rId1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nuget.org/packages/morelinq" TargetMode="External"/><Relationship Id="rId2" Type="http://schemas.openxmlformats.org/officeDocument/2006/relationships/hyperlink" Target="http://code.google.com/p/morelinq/" TargetMode="Externa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belhard.nullptr.ru/" TargetMode="External"/><Relationship Id="rId2" Type="http://schemas.openxmlformats.org/officeDocument/2006/relationships/hyperlink" Target="https://github.com/bazile/Training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inqpad.net/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43508" y="2528900"/>
            <a:ext cx="885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11</a:t>
            </a:r>
            <a:r>
              <a:rPr lang="ru-RU" sz="2400" smtClean="0">
                <a:solidFill>
                  <a:schemeClr val="bg1"/>
                </a:solidFill>
              </a:rPr>
              <a:t>. </a:t>
            </a:r>
            <a:r>
              <a:rPr lang="en-US" sz="2400" dirty="0" smtClean="0">
                <a:solidFill>
                  <a:schemeClr val="bg1"/>
                </a:solidFill>
              </a:rPr>
              <a:t>Language Integrated Query (LINQ)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1619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IEnumerable&lt;T&gt;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Одноправленная неизменяемая последовательность элементов.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1498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Extension </a:t>
            </a:r>
            <a:r>
              <a:rPr lang="ru-RU" dirty="0" smtClean="0"/>
              <a:t>методы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 smtClean="0"/>
              <a:t>Позволяют добавлять методы к уже существующим классам без нарушения инкапсуляции.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sz="1600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static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class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DateTime</a:t>
            </a:r>
            <a:r>
              <a:rPr lang="en-US" sz="1600" dirty="0" err="1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Extensions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///&lt;summary&gt;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///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Вернет строку вида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2008-04-10T06:30:00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///&lt;/summary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public </a:t>
            </a:r>
            <a:r>
              <a:rPr lang="en-US" sz="1600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static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string ToIso8601String(</a:t>
            </a:r>
            <a:r>
              <a:rPr lang="en-US" sz="1600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this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DateTime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return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dt.ToString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s");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string today = DateTime.UtcNow.ToIso8601String();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5898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00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chemeClr val="bg1"/>
                </a:solidFill>
                <a:cs typeface="Times New Roman" pitchFamily="18" charset="0"/>
              </a:rPr>
              <a:t>Самостоятельное задание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Напишите </a:t>
            </a:r>
            <a:r>
              <a:rPr lang="en-US" dirty="0" smtClean="0"/>
              <a:t>extension </a:t>
            </a:r>
            <a:r>
              <a:rPr lang="ru-RU" dirty="0" smtClean="0"/>
              <a:t>метод для класса </a:t>
            </a:r>
            <a:r>
              <a:rPr lang="en-US" dirty="0" err="1" smtClean="0"/>
              <a:t>StringBuilder</a:t>
            </a:r>
            <a:r>
              <a:rPr lang="en-US" dirty="0" smtClean="0"/>
              <a:t>:</a:t>
            </a:r>
          </a:p>
          <a:p>
            <a:r>
              <a:rPr lang="en-US" dirty="0" err="1" smtClean="0"/>
              <a:t>AppendFormatLine</a:t>
            </a:r>
            <a:r>
              <a:rPr lang="en-US" dirty="0" smtClean="0"/>
              <a:t>(string format, object[] </a:t>
            </a:r>
            <a:r>
              <a:rPr lang="en-US" dirty="0" err="1" smtClean="0"/>
              <a:t>args</a:t>
            </a:r>
            <a:r>
              <a:rPr lang="en-US" dirty="0" smtClean="0"/>
              <a:t>)</a:t>
            </a:r>
            <a:r>
              <a:rPr lang="ru-RU" dirty="0" smtClean="0"/>
              <a:t> – форматированный вывод строки заканчивающийся переводом строки.</a:t>
            </a:r>
            <a:r>
              <a:rPr lang="en-US" dirty="0" smtClean="0"/>
              <a:t> </a:t>
            </a:r>
            <a:r>
              <a:rPr lang="ru-RU" dirty="0" smtClean="0"/>
              <a:t>Он должен делать то же самое что и стандартный метод </a:t>
            </a:r>
            <a:r>
              <a:rPr lang="en-US" dirty="0" err="1" smtClean="0"/>
              <a:t>AppendFormat</a:t>
            </a:r>
            <a:r>
              <a:rPr lang="ru-RU" dirty="0"/>
              <a:t> </a:t>
            </a:r>
            <a:r>
              <a:rPr lang="ru-RU" dirty="0" smtClean="0"/>
              <a:t> с добавлением символов перевода строки </a:t>
            </a:r>
            <a:r>
              <a:rPr lang="en-US" dirty="0" smtClean="0"/>
              <a:t>(\r\n) </a:t>
            </a:r>
            <a:r>
              <a:rPr lang="ru-RU" dirty="0" smtClean="0"/>
              <a:t>в конце.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9412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Лямбда</a:t>
            </a:r>
            <a:r>
              <a:rPr lang="en-US" dirty="0" smtClean="0"/>
              <a:t>-</a:t>
            </a:r>
            <a:r>
              <a:rPr lang="ru-RU" dirty="0" smtClean="0"/>
              <a:t>выражения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(lambda expressions)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33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 </a:t>
            </a:r>
            <a:r>
              <a:rPr lang="en-US" dirty="0" err="1" smtClean="0"/>
              <a:t>System.Linq.Enumerable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Содержит множество полезных </a:t>
            </a:r>
            <a:r>
              <a:rPr lang="en-US" dirty="0" smtClean="0"/>
              <a:t>extension </a:t>
            </a:r>
            <a:r>
              <a:rPr lang="ru-RU" dirty="0" smtClean="0"/>
              <a:t>методов для </a:t>
            </a:r>
            <a:r>
              <a:rPr lang="en-US" dirty="0" smtClean="0"/>
              <a:t>LINQ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0229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Enumerable.Where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Метод </a:t>
            </a:r>
            <a:r>
              <a:rPr lang="en-US" dirty="0" smtClean="0"/>
              <a:t>Where() </a:t>
            </a:r>
            <a:r>
              <a:rPr lang="ru-RU" dirty="0" smtClean="0"/>
              <a:t>позволяет выбирать из последовательности данные удовлетворяющие заданному условию.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344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Enumerable.Select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344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Enumerable: Any() </a:t>
            </a:r>
            <a:r>
              <a:rPr lang="ru-RU" dirty="0" smtClean="0"/>
              <a:t>и </a:t>
            </a:r>
            <a:r>
              <a:rPr lang="en-US" dirty="0" smtClean="0"/>
              <a:t>All()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Any()</a:t>
            </a:r>
          </a:p>
          <a:p>
            <a:pPr lvl="1"/>
            <a:r>
              <a:rPr lang="ru-RU" dirty="0" smtClean="0"/>
              <a:t>Метод </a:t>
            </a:r>
            <a:r>
              <a:rPr lang="en-US" dirty="0" smtClean="0"/>
              <a:t>Any() </a:t>
            </a:r>
            <a:r>
              <a:rPr lang="ru-RU" dirty="0" smtClean="0"/>
              <a:t>вызванный без аргументов вернет </a:t>
            </a:r>
            <a:r>
              <a:rPr lang="en-US" dirty="0" smtClean="0"/>
              <a:t>true </a:t>
            </a:r>
            <a:r>
              <a:rPr lang="ru-RU" dirty="0" smtClean="0"/>
              <a:t>если последовательность содержит хотя бы один элемент (то есть является не пустой) и </a:t>
            </a:r>
            <a:r>
              <a:rPr lang="en-US" dirty="0" smtClean="0"/>
              <a:t>false </a:t>
            </a:r>
            <a:r>
              <a:rPr lang="ru-RU" dirty="0" smtClean="0"/>
              <a:t>в </a:t>
            </a:r>
            <a:r>
              <a:rPr lang="ru-RU" smtClean="0"/>
              <a:t>противном случае;</a:t>
            </a:r>
            <a:endParaRPr lang="en-US" dirty="0" smtClean="0"/>
          </a:p>
          <a:p>
            <a:pPr lvl="1"/>
            <a:r>
              <a:rPr lang="ru-RU" dirty="0" smtClean="0"/>
              <a:t>Метод </a:t>
            </a:r>
            <a:r>
              <a:rPr lang="en-US" dirty="0" smtClean="0"/>
              <a:t>Any(</a:t>
            </a:r>
            <a:r>
              <a:rPr lang="en-US" dirty="0" err="1"/>
              <a:t>Func</a:t>
            </a:r>
            <a:r>
              <a:rPr lang="en-US" dirty="0"/>
              <a:t>&lt;</a:t>
            </a:r>
            <a:r>
              <a:rPr lang="en-US" dirty="0" err="1"/>
              <a:t>TSource</a:t>
            </a:r>
            <a:r>
              <a:rPr lang="en-US" dirty="0"/>
              <a:t>, </a:t>
            </a:r>
            <a:r>
              <a:rPr lang="en-US" dirty="0" err="1"/>
              <a:t>bool</a:t>
            </a:r>
            <a:r>
              <a:rPr lang="en-US" dirty="0"/>
              <a:t>&gt; predicate</a:t>
            </a:r>
            <a:r>
              <a:rPr lang="en-US" dirty="0" smtClean="0"/>
              <a:t>) </a:t>
            </a:r>
            <a:r>
              <a:rPr lang="ru-RU" dirty="0" smtClean="0"/>
              <a:t>вернет </a:t>
            </a:r>
            <a:r>
              <a:rPr lang="en-US" dirty="0" smtClean="0"/>
              <a:t>true </a:t>
            </a:r>
            <a:r>
              <a:rPr lang="ru-RU" dirty="0" smtClean="0"/>
              <a:t>если </a:t>
            </a:r>
            <a:r>
              <a:rPr lang="ru-RU" dirty="0"/>
              <a:t>последовательность содержит хотя бы один </a:t>
            </a:r>
            <a:r>
              <a:rPr lang="ru-RU" dirty="0" smtClean="0"/>
              <a:t>элемент для которого предикат вернул </a:t>
            </a:r>
            <a:r>
              <a:rPr lang="en-US" dirty="0" smtClean="0"/>
              <a:t>true </a:t>
            </a:r>
            <a:r>
              <a:rPr lang="ru-RU" dirty="0"/>
              <a:t>и </a:t>
            </a:r>
            <a:r>
              <a:rPr lang="en-US" dirty="0"/>
              <a:t>false </a:t>
            </a:r>
            <a:r>
              <a:rPr lang="ru-RU" dirty="0"/>
              <a:t>в противном </a:t>
            </a:r>
            <a:r>
              <a:rPr lang="ru-RU" dirty="0" smtClean="0"/>
              <a:t>случае.</a:t>
            </a:r>
            <a:endParaRPr lang="en-US" dirty="0" smtClean="0"/>
          </a:p>
          <a:p>
            <a:r>
              <a:rPr lang="en-US" dirty="0" smtClean="0"/>
              <a:t>All()</a:t>
            </a:r>
          </a:p>
          <a:p>
            <a:pPr lvl="1"/>
            <a:r>
              <a:rPr lang="ru-RU" dirty="0" smtClean="0"/>
              <a:t>Метод </a:t>
            </a:r>
            <a:r>
              <a:rPr lang="en-US" dirty="0" smtClean="0"/>
              <a:t>All(</a:t>
            </a:r>
            <a:r>
              <a:rPr lang="en-US" dirty="0" err="1" smtClean="0"/>
              <a:t>Func</a:t>
            </a:r>
            <a:r>
              <a:rPr lang="en-US" dirty="0" smtClean="0"/>
              <a:t>&lt;</a:t>
            </a:r>
            <a:r>
              <a:rPr lang="en-US" dirty="0" err="1" smtClean="0"/>
              <a:t>TSource</a:t>
            </a:r>
            <a:r>
              <a:rPr lang="en-US" dirty="0"/>
              <a:t>, </a:t>
            </a:r>
            <a:r>
              <a:rPr lang="en-US" dirty="0" err="1"/>
              <a:t>bool</a:t>
            </a:r>
            <a:r>
              <a:rPr lang="en-US" dirty="0"/>
              <a:t>&gt; predicate) </a:t>
            </a:r>
            <a:r>
              <a:rPr lang="ru-RU" dirty="0"/>
              <a:t>вернет </a:t>
            </a:r>
            <a:r>
              <a:rPr lang="en-US" dirty="0"/>
              <a:t>true </a:t>
            </a:r>
            <a:r>
              <a:rPr lang="ru-RU" dirty="0"/>
              <a:t>если </a:t>
            </a:r>
            <a:r>
              <a:rPr lang="ru-RU" dirty="0" smtClean="0"/>
              <a:t>для всех элементов последовательности предикат </a:t>
            </a:r>
            <a:r>
              <a:rPr lang="ru-RU" dirty="0"/>
              <a:t>вернул </a:t>
            </a:r>
            <a:r>
              <a:rPr lang="en-US" dirty="0"/>
              <a:t>true </a:t>
            </a:r>
            <a:r>
              <a:rPr lang="ru-RU" dirty="0"/>
              <a:t>и </a:t>
            </a:r>
            <a:r>
              <a:rPr lang="en-US" dirty="0"/>
              <a:t>false </a:t>
            </a:r>
            <a:r>
              <a:rPr lang="ru-RU" dirty="0"/>
              <a:t>в противном </a:t>
            </a:r>
            <a:r>
              <a:rPr lang="ru-RU" dirty="0" smtClean="0"/>
              <a:t>случае.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211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Enumerable: First() </a:t>
            </a:r>
            <a:r>
              <a:rPr lang="ru-RU" dirty="0" smtClean="0"/>
              <a:t>и </a:t>
            </a:r>
            <a:r>
              <a:rPr lang="en-US" dirty="0" smtClean="0"/>
              <a:t>Last()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 smtClean="0"/>
              <a:t>Возвращают первый или последний элемент.</a:t>
            </a:r>
            <a:r>
              <a:rPr lang="en-US" dirty="0" smtClean="0"/>
              <a:t> </a:t>
            </a:r>
            <a:r>
              <a:rPr lang="ru-RU" dirty="0" smtClean="0"/>
              <a:t>Если последовательность пустая, то генерируется исключение.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Если мы ожидаем, что последовательность может быть пустой, то можно использовать методы </a:t>
            </a:r>
            <a:r>
              <a:rPr lang="en-US" dirty="0" err="1" smtClean="0"/>
              <a:t>FirstOrDefault</a:t>
            </a:r>
            <a:r>
              <a:rPr lang="en-US" dirty="0" smtClean="0"/>
              <a:t>()/</a:t>
            </a:r>
            <a:r>
              <a:rPr lang="en-US" dirty="0" err="1" smtClean="0"/>
              <a:t>Last</a:t>
            </a:r>
            <a:r>
              <a:rPr lang="en-US" dirty="0" err="1"/>
              <a:t>O</a:t>
            </a:r>
            <a:r>
              <a:rPr lang="en-US" dirty="0" err="1" smtClean="0"/>
              <a:t>rDefault</a:t>
            </a:r>
            <a:r>
              <a:rPr lang="en-US" dirty="0" smtClean="0"/>
              <a:t>(). </a:t>
            </a:r>
            <a:r>
              <a:rPr lang="ru-RU" dirty="0" smtClean="0"/>
              <a:t>Они вернут первый элемент или значение по умолчанию</a:t>
            </a:r>
            <a:r>
              <a:rPr lang="en-US" dirty="0" smtClean="0"/>
              <a:t>: null </a:t>
            </a:r>
            <a:r>
              <a:rPr lang="ru-RU" dirty="0" smtClean="0"/>
              <a:t>для ссылочных типов, 0 для </a:t>
            </a:r>
            <a:r>
              <a:rPr lang="en-US" dirty="0" smtClean="0"/>
              <a:t>value </a:t>
            </a:r>
            <a:r>
              <a:rPr lang="ru-RU" dirty="0" smtClean="0"/>
              <a:t>типов.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585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Enumerable: Single()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Метод </a:t>
            </a:r>
            <a:r>
              <a:rPr lang="en-US" dirty="0" smtClean="0"/>
              <a:t>Singe() </a:t>
            </a:r>
            <a:r>
              <a:rPr lang="ru-RU" dirty="0" smtClean="0"/>
              <a:t>возвращает первый элемент из последовательности состоящей из одного элемента. Если в последовательности больше одного элемента или она пустая, то генерируется исключение.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Если мы ожидаем, что последовательность может быть пустой, то можно использовать </a:t>
            </a:r>
            <a:r>
              <a:rPr lang="ru-RU" dirty="0" smtClean="0"/>
              <a:t>метод</a:t>
            </a:r>
            <a:r>
              <a:rPr lang="en-US" dirty="0" smtClean="0"/>
              <a:t> </a:t>
            </a:r>
            <a:r>
              <a:rPr lang="en-US" dirty="0" err="1" smtClean="0"/>
              <a:t>SingleOrDefault</a:t>
            </a:r>
            <a:r>
              <a:rPr lang="en-US" dirty="0" smtClean="0"/>
              <a:t>().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6576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Литература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LINQ in C# 2010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190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Enumerable. </a:t>
            </a:r>
            <a:r>
              <a:rPr lang="ru-RU" dirty="0" smtClean="0"/>
              <a:t>Множества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Except()</a:t>
            </a:r>
          </a:p>
          <a:p>
            <a:r>
              <a:rPr lang="en-US" dirty="0"/>
              <a:t>Intersect()</a:t>
            </a:r>
          </a:p>
          <a:p>
            <a:r>
              <a:rPr lang="en-US" dirty="0"/>
              <a:t>Union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(1,2,3) + (3,4,5) = (1,2,3,4,5)</a:t>
            </a:r>
            <a:endParaRPr lang="en-US" dirty="0" smtClean="0"/>
          </a:p>
          <a:p>
            <a:r>
              <a:rPr lang="en-US" dirty="0" err="1" smtClean="0"/>
              <a:t>Concat</a:t>
            </a:r>
            <a:r>
              <a:rPr lang="en-US" dirty="0" smtClean="0"/>
              <a:t>()</a:t>
            </a:r>
          </a:p>
          <a:p>
            <a:pPr lvl="1"/>
            <a:r>
              <a:rPr lang="en-US" dirty="0"/>
              <a:t>(1,2,3) + (3,4,5) = (</a:t>
            </a:r>
            <a:r>
              <a:rPr lang="en-US" dirty="0" smtClean="0"/>
              <a:t>1,2,3,3,4,5</a:t>
            </a:r>
            <a:r>
              <a:rPr lang="en-US" dirty="0"/>
              <a:t>)</a:t>
            </a:r>
            <a:endParaRPr lang="ru-RU" dirty="0" smtClean="0"/>
          </a:p>
          <a:p>
            <a:r>
              <a:rPr lang="en-US" dirty="0" smtClean="0"/>
              <a:t>Contains()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7848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Enumerable. </a:t>
            </a:r>
            <a:r>
              <a:rPr lang="ru-RU" dirty="0" smtClean="0"/>
              <a:t>Сортировка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OrderBy</a:t>
            </a:r>
            <a:r>
              <a:rPr lang="en-US" dirty="0" smtClean="0"/>
              <a:t>()</a:t>
            </a:r>
            <a:r>
              <a:rPr lang="ru-RU" dirty="0" smtClean="0"/>
              <a:t> – сортировка по возрастанию.</a:t>
            </a:r>
          </a:p>
          <a:p>
            <a:r>
              <a:rPr lang="en-US" dirty="0" err="1" smtClean="0"/>
              <a:t>OrderByDescending</a:t>
            </a:r>
            <a:r>
              <a:rPr lang="en-US" dirty="0" smtClean="0"/>
              <a:t>()</a:t>
            </a:r>
            <a:r>
              <a:rPr lang="ru-RU" dirty="0"/>
              <a:t> – сортировка по </a:t>
            </a:r>
            <a:r>
              <a:rPr lang="ru-RU" dirty="0" smtClean="0"/>
              <a:t>убыванию.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Оба этих метод</a:t>
            </a:r>
            <a:r>
              <a:rPr lang="ru-RU" dirty="0"/>
              <a:t>а</a:t>
            </a:r>
            <a:r>
              <a:rPr lang="ru-RU" dirty="0" smtClean="0"/>
              <a:t> сортируют только по одному полю. Для указания дополнительных полей для сортировки используются методы </a:t>
            </a:r>
            <a:r>
              <a:rPr lang="en-US" dirty="0" err="1" smtClean="0"/>
              <a:t>ThenBy</a:t>
            </a:r>
            <a:r>
              <a:rPr lang="en-US" dirty="0" smtClean="0"/>
              <a:t>() </a:t>
            </a:r>
            <a:r>
              <a:rPr lang="ru-RU" dirty="0" smtClean="0"/>
              <a:t>и </a:t>
            </a:r>
            <a:r>
              <a:rPr lang="en-US" dirty="0" err="1" smtClean="0"/>
              <a:t>ThenByDescending</a:t>
            </a:r>
            <a:r>
              <a:rPr lang="en-US" dirty="0" smtClean="0"/>
              <a:t>().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769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Enumerable. </a:t>
            </a:r>
            <a:r>
              <a:rPr lang="ru-RU" dirty="0" smtClean="0"/>
              <a:t>Математика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Min</a:t>
            </a:r>
            <a:r>
              <a:rPr lang="ru-RU" dirty="0" smtClean="0"/>
              <a:t>()</a:t>
            </a:r>
            <a:r>
              <a:rPr lang="en-US" dirty="0" smtClean="0"/>
              <a:t> – </a:t>
            </a:r>
            <a:r>
              <a:rPr lang="ru-RU" dirty="0" smtClean="0"/>
              <a:t>минимальное значение</a:t>
            </a:r>
          </a:p>
          <a:p>
            <a:r>
              <a:rPr lang="en-US" dirty="0" smtClean="0"/>
              <a:t>Max</a:t>
            </a:r>
            <a:r>
              <a:rPr lang="ru-RU" dirty="0" smtClean="0"/>
              <a:t>() – максимальное значение</a:t>
            </a:r>
          </a:p>
          <a:p>
            <a:r>
              <a:rPr lang="en-US" dirty="0" smtClean="0"/>
              <a:t>Average</a:t>
            </a:r>
            <a:r>
              <a:rPr lang="ru-RU" dirty="0" smtClean="0"/>
              <a:t>() – среднее значение</a:t>
            </a:r>
          </a:p>
          <a:p>
            <a:r>
              <a:rPr lang="en-US" dirty="0" smtClean="0"/>
              <a:t>Sum</a:t>
            </a:r>
            <a:r>
              <a:rPr lang="ru-RU" dirty="0" smtClean="0"/>
              <a:t>() – сумма значений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43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Enumerable. </a:t>
            </a:r>
            <a:r>
              <a:rPr lang="ru-RU" dirty="0" smtClean="0"/>
              <a:t>Другие методы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Cast&lt;T&gt;()</a:t>
            </a:r>
            <a:endParaRPr lang="en-US" dirty="0"/>
          </a:p>
          <a:p>
            <a:r>
              <a:rPr lang="en-US" dirty="0" err="1" smtClean="0"/>
              <a:t>OfType</a:t>
            </a:r>
            <a:r>
              <a:rPr lang="en-US" dirty="0" smtClean="0"/>
              <a:t>&lt;T&gt;()</a:t>
            </a:r>
            <a:endParaRPr lang="ru-RU" dirty="0" smtClean="0"/>
          </a:p>
          <a:p>
            <a:r>
              <a:rPr lang="en-US" dirty="0" smtClean="0"/>
              <a:t>Count()</a:t>
            </a:r>
            <a:r>
              <a:rPr lang="ru-RU" dirty="0" smtClean="0"/>
              <a:t>/</a:t>
            </a:r>
            <a:r>
              <a:rPr lang="en-US" dirty="0" err="1" smtClean="0"/>
              <a:t>LongCount</a:t>
            </a:r>
            <a:r>
              <a:rPr lang="en-US" dirty="0" smtClean="0"/>
              <a:t>()</a:t>
            </a:r>
            <a:endParaRPr lang="ru-RU" dirty="0" smtClean="0"/>
          </a:p>
          <a:p>
            <a:r>
              <a:rPr lang="en-US" dirty="0" err="1" smtClean="0"/>
              <a:t>ElementAt</a:t>
            </a:r>
            <a:r>
              <a:rPr lang="en-US" dirty="0" smtClean="0"/>
              <a:t>()</a:t>
            </a:r>
            <a:endParaRPr lang="ru-RU" dirty="0" smtClean="0"/>
          </a:p>
          <a:p>
            <a:r>
              <a:rPr lang="en-US" dirty="0" smtClean="0"/>
              <a:t>Skip()/</a:t>
            </a:r>
            <a:r>
              <a:rPr lang="en-US" dirty="0" err="1" smtClean="0"/>
              <a:t>SkipWhile</a:t>
            </a:r>
            <a:r>
              <a:rPr lang="ru-RU" dirty="0" smtClean="0"/>
              <a:t>()</a:t>
            </a:r>
            <a:endParaRPr lang="en-US" dirty="0" smtClean="0"/>
          </a:p>
          <a:p>
            <a:r>
              <a:rPr lang="en-US" dirty="0" smtClean="0"/>
              <a:t>Take()/</a:t>
            </a:r>
            <a:r>
              <a:rPr lang="en-US" dirty="0" err="1" smtClean="0"/>
              <a:t>TakeWhile</a:t>
            </a:r>
            <a:r>
              <a:rPr lang="en-US" dirty="0" smtClean="0"/>
              <a:t>()</a:t>
            </a:r>
          </a:p>
          <a:p>
            <a:r>
              <a:rPr lang="en-US" dirty="0" smtClean="0"/>
              <a:t>Reverse()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452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Enumerable. </a:t>
            </a:r>
            <a:r>
              <a:rPr lang="en-US" dirty="0" err="1" smtClean="0"/>
              <a:t>ToXXX</a:t>
            </a:r>
            <a:r>
              <a:rPr lang="en-US" dirty="0" smtClean="0"/>
              <a:t>() </a:t>
            </a:r>
            <a:r>
              <a:rPr lang="ru-RU" dirty="0" smtClean="0"/>
              <a:t>методы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/>
              <a:t>ToArray</a:t>
            </a:r>
            <a:r>
              <a:rPr lang="en-US" sz="2800" dirty="0" smtClean="0"/>
              <a:t>() </a:t>
            </a:r>
            <a:r>
              <a:rPr lang="ru-RU" sz="2800" dirty="0" smtClean="0"/>
              <a:t>– преобразование </a:t>
            </a:r>
            <a:r>
              <a:rPr lang="en-US" sz="2800" dirty="0" smtClean="0"/>
              <a:t>IEnumerable&lt;T&gt; </a:t>
            </a:r>
            <a:r>
              <a:rPr lang="ru-RU" sz="2800" dirty="0" smtClean="0"/>
              <a:t>в </a:t>
            </a:r>
            <a:r>
              <a:rPr lang="en-US" sz="2800" dirty="0" smtClean="0"/>
              <a:t>T[]</a:t>
            </a:r>
          </a:p>
          <a:p>
            <a:r>
              <a:rPr lang="en-US" sz="2800" dirty="0" err="1" smtClean="0"/>
              <a:t>ToList</a:t>
            </a:r>
            <a:r>
              <a:rPr lang="en-US" sz="2800" dirty="0" smtClean="0"/>
              <a:t>() </a:t>
            </a:r>
            <a:r>
              <a:rPr lang="ru-RU" sz="2800" dirty="0"/>
              <a:t>–</a:t>
            </a:r>
            <a:r>
              <a:rPr lang="en-US" sz="2800" dirty="0" smtClean="0"/>
              <a:t> </a:t>
            </a:r>
            <a:r>
              <a:rPr lang="ru-RU" sz="2800" dirty="0" smtClean="0"/>
              <a:t>преобразование </a:t>
            </a:r>
            <a:r>
              <a:rPr lang="en-US" sz="2800" dirty="0" smtClean="0"/>
              <a:t>IEnumerable&lt;T&gt; </a:t>
            </a:r>
            <a:r>
              <a:rPr lang="ru-RU" sz="2800" dirty="0" smtClean="0"/>
              <a:t>в </a:t>
            </a:r>
            <a:r>
              <a:rPr lang="en-US" sz="2800" dirty="0" smtClean="0"/>
              <a:t>List&lt;T&gt;</a:t>
            </a:r>
          </a:p>
          <a:p>
            <a:r>
              <a:rPr lang="en-US" sz="2800" dirty="0" err="1" smtClean="0"/>
              <a:t>ToDictionary</a:t>
            </a:r>
            <a:r>
              <a:rPr lang="en-US" sz="2800" dirty="0" smtClean="0"/>
              <a:t>() - </a:t>
            </a:r>
            <a:r>
              <a:rPr lang="ru-RU" sz="2800" dirty="0"/>
              <a:t>преобразование </a:t>
            </a:r>
            <a:r>
              <a:rPr lang="en-US" sz="2800" dirty="0" err="1"/>
              <a:t>IEnumerable</a:t>
            </a:r>
            <a:r>
              <a:rPr lang="en-US" sz="2800" dirty="0"/>
              <a:t>&lt;T&gt; </a:t>
            </a:r>
            <a:r>
              <a:rPr lang="ru-RU" sz="2800" dirty="0"/>
              <a:t>в </a:t>
            </a:r>
            <a:r>
              <a:rPr lang="en-US" sz="2800" dirty="0" smtClean="0"/>
              <a:t>Dictionary&lt;</a:t>
            </a:r>
            <a:r>
              <a:rPr lang="en-US" sz="2800" dirty="0" err="1" smtClean="0"/>
              <a:t>TKey</a:t>
            </a:r>
            <a:r>
              <a:rPr lang="en-US" sz="2800" dirty="0" smtClean="0"/>
              <a:t>, </a:t>
            </a:r>
            <a:r>
              <a:rPr lang="en-US" sz="2800" dirty="0" err="1" smtClean="0"/>
              <a:t>TValue</a:t>
            </a:r>
            <a:r>
              <a:rPr lang="en-US" sz="2800" dirty="0" smtClean="0"/>
              <a:t>&gt;</a:t>
            </a:r>
          </a:p>
          <a:p>
            <a:r>
              <a:rPr lang="en-US" sz="2800" dirty="0" err="1" smtClean="0"/>
              <a:t>ToLookup</a:t>
            </a:r>
            <a:r>
              <a:rPr lang="en-US" sz="2800" dirty="0" smtClean="0"/>
              <a:t>()</a:t>
            </a:r>
            <a:r>
              <a:rPr lang="ru-RU" sz="2800" dirty="0"/>
              <a:t> </a:t>
            </a:r>
            <a:r>
              <a:rPr lang="en-US" sz="2800" dirty="0" smtClean="0"/>
              <a:t>- </a:t>
            </a:r>
            <a:r>
              <a:rPr lang="ru-RU" sz="2800" dirty="0" smtClean="0"/>
              <a:t>преобразование </a:t>
            </a:r>
            <a:r>
              <a:rPr lang="en-US" sz="2800" dirty="0" err="1"/>
              <a:t>IEnumerable</a:t>
            </a:r>
            <a:r>
              <a:rPr lang="en-US" sz="2800" dirty="0"/>
              <a:t>&lt;T&gt; </a:t>
            </a:r>
            <a:r>
              <a:rPr lang="ru-RU" sz="2800" dirty="0"/>
              <a:t>в </a:t>
            </a:r>
            <a:r>
              <a:rPr lang="en-US" sz="2800" dirty="0" smtClean="0"/>
              <a:t>Lookup&lt;</a:t>
            </a:r>
            <a:r>
              <a:rPr lang="en-US" sz="2800" dirty="0" err="1" smtClean="0"/>
              <a:t>TKey</a:t>
            </a:r>
            <a:r>
              <a:rPr lang="en-US" sz="2800" dirty="0"/>
              <a:t>, </a:t>
            </a:r>
            <a:r>
              <a:rPr lang="en-US" sz="2800" dirty="0" err="1" smtClean="0"/>
              <a:t>TElement</a:t>
            </a:r>
            <a:r>
              <a:rPr lang="en-US" sz="2800" dirty="0" smtClean="0"/>
              <a:t>&gt;</a:t>
            </a:r>
          </a:p>
          <a:p>
            <a:r>
              <a:rPr lang="en-US" sz="2800" dirty="0" err="1" smtClean="0"/>
              <a:t>ToEnumerable</a:t>
            </a:r>
            <a:r>
              <a:rPr lang="en-US" sz="2800" dirty="0" smtClean="0"/>
              <a:t>()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94722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447675"/>
            <a:ext cx="7010400" cy="5962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77556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dirty="0" smtClean="0"/>
              <a:t>Ключевые слова </a:t>
            </a:r>
            <a:r>
              <a:rPr lang="en-US" dirty="0" smtClean="0"/>
              <a:t>LINQ</a:t>
            </a:r>
            <a:endParaRPr lang="ru-RU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5987268"/>
              </p:ext>
            </p:extLst>
          </p:nvPr>
        </p:nvGraphicFramePr>
        <p:xfrm>
          <a:off x="534380" y="1268760"/>
          <a:ext cx="8075240" cy="5303410"/>
        </p:xfrm>
        <a:graphic>
          <a:graphicData uri="http://schemas.openxmlformats.org/drawingml/2006/table">
            <a:tbl>
              <a:tblPr/>
              <a:tblGrid>
                <a:gridCol w="1013284"/>
                <a:gridCol w="7061956"/>
              </a:tblGrid>
              <a:tr h="320018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from </a:t>
                      </a:r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Указывает</a:t>
                      </a:r>
                      <a:r>
                        <a:rPr lang="ru-RU" sz="1400" baseline="0" dirty="0" smtClean="0"/>
                        <a:t> источник данных и переменную итерации</a:t>
                      </a:r>
                      <a:endParaRPr lang="en-US" sz="1400" dirty="0"/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168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where </a:t>
                      </a:r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Фильтрация элементов с</a:t>
                      </a:r>
                      <a:r>
                        <a:rPr lang="ru-RU" sz="1400" baseline="0" dirty="0" smtClean="0"/>
                        <a:t> помощью одного</a:t>
                      </a:r>
                      <a:r>
                        <a:rPr lang="ru-RU" sz="1400" dirty="0" smtClean="0"/>
                        <a:t> или нескольких логических выражений разделенных логическим</a:t>
                      </a:r>
                      <a:r>
                        <a:rPr lang="ru-RU" sz="1400" baseline="0" dirty="0" smtClean="0"/>
                        <a:t> операторами И и ИЛИ </a:t>
                      </a:r>
                      <a:r>
                        <a:rPr lang="en-US" sz="1400" dirty="0" smtClean="0"/>
                        <a:t>( </a:t>
                      </a:r>
                      <a:r>
                        <a:rPr lang="en-US" sz="1400" dirty="0"/>
                        <a:t>&amp;&amp; or || </a:t>
                      </a:r>
                      <a:r>
                        <a:rPr lang="en-US" sz="1400" dirty="0" smtClean="0"/>
                        <a:t>).</a:t>
                      </a:r>
                      <a:r>
                        <a:rPr lang="ru-RU" sz="1400" dirty="0" smtClean="0"/>
                        <a:t> Эквивалентен</a:t>
                      </a:r>
                      <a:r>
                        <a:rPr lang="ru-RU" sz="1400" baseline="0" dirty="0" smtClean="0"/>
                        <a:t> методу </a:t>
                      </a:r>
                      <a:r>
                        <a:rPr lang="en-US" sz="1400" baseline="0" dirty="0" err="1" smtClean="0"/>
                        <a:t>Enumerable.Where</a:t>
                      </a:r>
                      <a:r>
                        <a:rPr lang="en-US" sz="1400" baseline="0" dirty="0" smtClean="0"/>
                        <a:t>().</a:t>
                      </a:r>
                      <a:endParaRPr lang="en-US" sz="1400" dirty="0"/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9058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select </a:t>
                      </a:r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Определяет</a:t>
                      </a:r>
                      <a:r>
                        <a:rPr lang="ru-RU" sz="1400" baseline="0" dirty="0" smtClean="0"/>
                        <a:t> данные которые являются результатом запроса.</a:t>
                      </a:r>
                      <a:r>
                        <a:rPr lang="ru-RU" sz="1400" dirty="0" smtClean="0"/>
                        <a:t> Эквивалентен</a:t>
                      </a:r>
                      <a:r>
                        <a:rPr lang="ru-RU" sz="1400" baseline="0" dirty="0" smtClean="0"/>
                        <a:t> методу </a:t>
                      </a:r>
                      <a:r>
                        <a:rPr lang="en-US" sz="1400" baseline="0" dirty="0" err="1" smtClean="0"/>
                        <a:t>Enumerable.Select</a:t>
                      </a:r>
                      <a:r>
                        <a:rPr lang="en-US" sz="1400" baseline="0" dirty="0" smtClean="0"/>
                        <a:t>().</a:t>
                      </a:r>
                      <a:endParaRPr lang="en-US" sz="1400" dirty="0"/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0018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group </a:t>
                      </a:r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Группировка данных по указанному полю. Эквивалентен</a:t>
                      </a:r>
                      <a:r>
                        <a:rPr lang="ru-RU" sz="1400" baseline="0" dirty="0" smtClean="0"/>
                        <a:t> методу </a:t>
                      </a:r>
                      <a:r>
                        <a:rPr lang="en-US" sz="1400" baseline="0" dirty="0" err="1" smtClean="0"/>
                        <a:t>Enumerable.GroupBy</a:t>
                      </a:r>
                      <a:r>
                        <a:rPr lang="en-US" sz="1400" baseline="0" dirty="0" smtClean="0"/>
                        <a:t>().</a:t>
                      </a:r>
                      <a:endParaRPr lang="en-US" sz="1400" dirty="0"/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168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into </a:t>
                      </a:r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Указывает идентификатор</a:t>
                      </a:r>
                      <a:r>
                        <a:rPr lang="ru-RU" sz="1400" baseline="0" dirty="0" smtClean="0"/>
                        <a:t> который может ссылаться на результаты операторов </a:t>
                      </a:r>
                      <a:r>
                        <a:rPr lang="en-US" sz="1400" baseline="0" dirty="0" smtClean="0"/>
                        <a:t>join, group </a:t>
                      </a:r>
                      <a:r>
                        <a:rPr lang="ru-RU" sz="1400" baseline="0" dirty="0" smtClean="0"/>
                        <a:t>или </a:t>
                      </a:r>
                      <a:r>
                        <a:rPr lang="en-US" sz="1400" baseline="0" dirty="0" smtClean="0"/>
                        <a:t>select</a:t>
                      </a:r>
                      <a:r>
                        <a:rPr lang="en-US" sz="1400" dirty="0" smtClean="0"/>
                        <a:t>.</a:t>
                      </a:r>
                      <a:endParaRPr lang="en-US" sz="1400" dirty="0"/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168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/>
                        <a:t>orderby</a:t>
                      </a:r>
                      <a:r>
                        <a:rPr lang="en-US" sz="1400" b="1" dirty="0"/>
                        <a:t> </a:t>
                      </a:r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Сортирует</a:t>
                      </a:r>
                      <a:r>
                        <a:rPr lang="ru-RU" sz="1400" baseline="0" dirty="0" smtClean="0"/>
                        <a:t> результат запроса по убыванию или возрастанию. </a:t>
                      </a:r>
                      <a:r>
                        <a:rPr lang="ru-RU" sz="1400" dirty="0" smtClean="0"/>
                        <a:t>Эквивалентен</a:t>
                      </a:r>
                      <a:r>
                        <a:rPr lang="ru-RU" sz="1400" baseline="0" dirty="0" smtClean="0"/>
                        <a:t> методам </a:t>
                      </a:r>
                      <a:r>
                        <a:rPr lang="en-US" sz="1400" baseline="0" dirty="0" err="1" smtClean="0"/>
                        <a:t>Enumerable.OrderBy</a:t>
                      </a:r>
                      <a:r>
                        <a:rPr lang="en-US" sz="1400" baseline="0" dirty="0" smtClean="0"/>
                        <a:t>(), </a:t>
                      </a:r>
                      <a:r>
                        <a:rPr lang="en-US" sz="1400" baseline="0" dirty="0" err="1" smtClean="0"/>
                        <a:t>Enumerable.OrderByDescending</a:t>
                      </a:r>
                      <a:r>
                        <a:rPr lang="en-US" sz="1400" baseline="0" dirty="0" smtClean="0"/>
                        <a:t>(), </a:t>
                      </a:r>
                      <a:r>
                        <a:rPr lang="en-US" sz="1400" baseline="0" dirty="0" err="1" smtClean="0"/>
                        <a:t>Enumerable.ThenBy</a:t>
                      </a:r>
                      <a:r>
                        <a:rPr lang="en-US" sz="1400" baseline="0" dirty="0" smtClean="0"/>
                        <a:t>() </a:t>
                      </a:r>
                      <a:r>
                        <a:rPr lang="ru-RU" sz="1400" baseline="0" dirty="0" smtClean="0"/>
                        <a:t>и </a:t>
                      </a:r>
                      <a:r>
                        <a:rPr lang="en-US" sz="1400" baseline="0" dirty="0" err="1" smtClean="0"/>
                        <a:t>Enumerable.ThenByDescending</a:t>
                      </a:r>
                      <a:r>
                        <a:rPr lang="en-US" sz="1400" baseline="0" dirty="0" smtClean="0"/>
                        <a:t>().</a:t>
                      </a:r>
                      <a:endParaRPr lang="en-US" sz="1400" dirty="0"/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168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join </a:t>
                      </a:r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Объединяет</a:t>
                      </a:r>
                      <a:r>
                        <a:rPr lang="ru-RU" sz="1400" baseline="0" dirty="0" smtClean="0"/>
                        <a:t> несколько источников данных. </a:t>
                      </a:r>
                      <a:r>
                        <a:rPr lang="ru-RU" sz="1400" dirty="0" smtClean="0"/>
                        <a:t>Эквивалентен</a:t>
                      </a:r>
                      <a:r>
                        <a:rPr lang="ru-RU" sz="1400" baseline="0" dirty="0" smtClean="0"/>
                        <a:t> методам </a:t>
                      </a:r>
                      <a:r>
                        <a:rPr lang="en-US" sz="1400" baseline="0" dirty="0" err="1" smtClean="0"/>
                        <a:t>Enumerable.Join</a:t>
                      </a:r>
                      <a:r>
                        <a:rPr lang="en-US" sz="1400" baseline="0" dirty="0" smtClean="0"/>
                        <a:t>() </a:t>
                      </a:r>
                      <a:r>
                        <a:rPr lang="ru-RU" sz="1400" baseline="0" dirty="0" smtClean="0"/>
                        <a:t>и </a:t>
                      </a:r>
                      <a:r>
                        <a:rPr lang="en-US" sz="1400" baseline="0" dirty="0" smtClean="0"/>
                        <a:t>Enumerable. </a:t>
                      </a:r>
                      <a:r>
                        <a:rPr lang="en-US" sz="1400" baseline="0" dirty="0" err="1" smtClean="0"/>
                        <a:t>GroupJoin</a:t>
                      </a:r>
                      <a:r>
                        <a:rPr lang="en-US" sz="1400" baseline="0" dirty="0" smtClean="0"/>
                        <a:t>()</a:t>
                      </a:r>
                      <a:endParaRPr lang="en-US" sz="1400" dirty="0"/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0018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let </a:t>
                      </a:r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Определяет переменную</a:t>
                      </a:r>
                      <a:r>
                        <a:rPr lang="ru-RU" sz="1400" baseline="0" dirty="0" smtClean="0"/>
                        <a:t> итерации для хранения промежуточных данных.</a:t>
                      </a:r>
                      <a:endParaRPr lang="en-US" sz="1400" dirty="0"/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67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in </a:t>
                      </a:r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r>
                        <a:rPr lang="ru-RU" sz="1400" dirty="0" smtClean="0"/>
                        <a:t>Используется вместе с ключевым словом </a:t>
                      </a:r>
                      <a:r>
                        <a:rPr lang="en-US" sz="1400" dirty="0" smtClean="0"/>
                        <a:t>join.</a:t>
                      </a:r>
                      <a:endParaRPr lang="en-US" sz="1400" dirty="0"/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67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on </a:t>
                      </a:r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67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equals </a:t>
                      </a:r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67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by </a:t>
                      </a:r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Используется вместе с ключевым словом </a:t>
                      </a:r>
                      <a:r>
                        <a:rPr lang="en-US" sz="1400" dirty="0" smtClean="0"/>
                        <a:t>group.</a:t>
                      </a:r>
                      <a:endParaRPr lang="en-US" sz="1400" dirty="0"/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67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ascending </a:t>
                      </a:r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/>
                        <a:t>Используется вместе с ключевым словом </a:t>
                      </a:r>
                      <a:r>
                        <a:rPr lang="en-US" sz="1400" dirty="0" err="1" smtClean="0"/>
                        <a:t>orderby</a:t>
                      </a:r>
                      <a:r>
                        <a:rPr lang="en-US" sz="1400" dirty="0" smtClean="0"/>
                        <a:t>.</a:t>
                      </a:r>
                      <a:endParaRPr lang="en-US" sz="1400" dirty="0"/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67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descending </a:t>
                      </a:r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9788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Библиотека </a:t>
            </a:r>
            <a:r>
              <a:rPr lang="en-US" dirty="0" smtClean="0"/>
              <a:t>morelinq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Добавляет полезные </a:t>
            </a:r>
            <a:r>
              <a:rPr lang="en-US" dirty="0" smtClean="0"/>
              <a:t>extension </a:t>
            </a:r>
            <a:r>
              <a:rPr lang="ru-RU" dirty="0" smtClean="0"/>
              <a:t>методы.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http://code.google.com/p/morelinq</a:t>
            </a:r>
            <a:r>
              <a:rPr lang="en-US" dirty="0" smtClean="0">
                <a:hlinkClick r:id="rId2"/>
              </a:rPr>
              <a:t>/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 err="1" smtClean="0"/>
              <a:t>NuGet</a:t>
            </a:r>
            <a:r>
              <a:rPr lang="en-US" dirty="0" smtClean="0"/>
              <a:t> </a:t>
            </a:r>
            <a:r>
              <a:rPr lang="ru-RU" dirty="0" smtClean="0"/>
              <a:t>пакет - </a:t>
            </a:r>
            <a:r>
              <a:rPr lang="en-US" dirty="0">
                <a:hlinkClick r:id="rId3"/>
              </a:rPr>
              <a:t>morelinq</a:t>
            </a:r>
            <a:endParaRPr lang="ru-RU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671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1143000"/>
          </a:xfrm>
        </p:spPr>
        <p:txBody>
          <a:bodyPr/>
          <a:lstStyle/>
          <a:p>
            <a:r>
              <a:rPr lang="ru-RU" dirty="0"/>
              <a:t>Методы </a:t>
            </a:r>
            <a:r>
              <a:rPr lang="ru-RU" dirty="0" smtClean="0"/>
              <a:t>из библиотеки </a:t>
            </a:r>
            <a:r>
              <a:rPr lang="en-US" dirty="0" smtClean="0"/>
              <a:t>morelinq</a:t>
            </a:r>
            <a:r>
              <a:rPr lang="ru-RU" dirty="0" smtClean="0"/>
              <a:t> 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5054926"/>
              </p:ext>
            </p:extLst>
          </p:nvPr>
        </p:nvGraphicFramePr>
        <p:xfrm>
          <a:off x="395536" y="886086"/>
          <a:ext cx="8352928" cy="567359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68152"/>
                <a:gridCol w="6984776"/>
              </a:tblGrid>
              <a:tr h="26566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Batch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b="0" dirty="0" smtClean="0">
                          <a:effectLst/>
                        </a:rPr>
                        <a:t>Превращает </a:t>
                      </a:r>
                      <a:r>
                        <a:rPr lang="ru-RU" sz="1400" b="0" dirty="0">
                          <a:effectLst/>
                        </a:rPr>
                        <a:t>одну последовательность в несколько последовательностей по </a:t>
                      </a:r>
                      <a:r>
                        <a:rPr lang="en-US" sz="1400" b="0" dirty="0">
                          <a:effectLst/>
                        </a:rPr>
                        <a:t>n</a:t>
                      </a:r>
                      <a:r>
                        <a:rPr lang="ru-RU" sz="1400" b="0" dirty="0">
                          <a:effectLst/>
                        </a:rPr>
                        <a:t> элементов.</a:t>
                      </a:r>
                      <a:endParaRPr lang="en-US" sz="14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57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 err="1">
                          <a:effectLst/>
                        </a:rPr>
                        <a:t>Concat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 smtClean="0">
                          <a:effectLst/>
                        </a:rPr>
                        <a:t>Присоединяет </a:t>
                      </a:r>
                      <a:r>
                        <a:rPr lang="ru-RU" sz="1400" dirty="0">
                          <a:effectLst/>
                        </a:rPr>
                        <a:t>элемент к коллекции либо коллекцию к элементу.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960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Consume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 smtClean="0">
                          <a:effectLst/>
                        </a:rPr>
                        <a:t>«</a:t>
                      </a:r>
                      <a:r>
                        <a:rPr lang="ru-RU" sz="1400" dirty="0">
                          <a:effectLst/>
                        </a:rPr>
                        <a:t>Поглощает» коллекцию, не производя никаких действий над элементами.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57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 err="1">
                          <a:effectLst/>
                        </a:rPr>
                        <a:t>DistinctBy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 smtClean="0">
                          <a:effectLst/>
                        </a:rPr>
                        <a:t>Возвращает </a:t>
                      </a:r>
                      <a:r>
                        <a:rPr lang="ru-RU" sz="1400" dirty="0">
                          <a:effectLst/>
                        </a:rPr>
                        <a:t>только уникальные элементы (по заданному критерию).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0148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 err="1">
                          <a:effectLst/>
                        </a:rPr>
                        <a:t>EquiZip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 smtClean="0">
                          <a:effectLst/>
                        </a:rPr>
                        <a:t>Создает </a:t>
                      </a:r>
                      <a:r>
                        <a:rPr lang="ru-RU" sz="1400" dirty="0">
                          <a:effectLst/>
                        </a:rPr>
                        <a:t>новую последовательность, где каждый элемент создается на основе соответствующих элементов исходных последовательностей</a:t>
                      </a:r>
                      <a:r>
                        <a:rPr lang="ru-RU" sz="1400" dirty="0" smtClean="0">
                          <a:effectLst/>
                        </a:rPr>
                        <a:t>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4981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 err="1">
                          <a:effectLst/>
                        </a:rPr>
                        <a:t>ExceptBy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Возвращает элементы первой последовательности, которые не содержатся во второй (по заданному критерию).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935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 err="1">
                          <a:effectLst/>
                        </a:rPr>
                        <a:t>ForEach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Выполняет действие над каждым элементом последовательности.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364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Generate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Генерирует последовательности по начальному элементу и функции-генератору.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151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 err="1">
                          <a:effectLst/>
                        </a:rPr>
                        <a:t>GenerateByIndex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Генерирует последовательность по индексам элементов.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162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 err="1">
                          <a:effectLst/>
                        </a:rPr>
                        <a:t>GroupAdjacent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Подобен </a:t>
                      </a:r>
                      <a:r>
                        <a:rPr lang="en-US" sz="1400" dirty="0" err="1">
                          <a:effectLst/>
                        </a:rPr>
                        <a:t>GroupBy</a:t>
                      </a:r>
                      <a:r>
                        <a:rPr lang="ru-RU" sz="1400" dirty="0">
                          <a:effectLst/>
                        </a:rPr>
                        <a:t>, но в группу попадают только идущие подряд элементы.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949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Index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Возвращает последовательность пар индекс-значение.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566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 err="1">
                          <a:effectLst/>
                        </a:rPr>
                        <a:t>MaxBy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Возвращает максимальный элемент последовательности по заданному критерию.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566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 err="1">
                          <a:effectLst/>
                        </a:rPr>
                        <a:t>MinBy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Возвращает минимальный элемент последовательности по заданному критерию.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700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Pad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Если количество элементов последовательности меньше заданного, дополняет последовательность значениями по умолчанию до заданного количества.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0992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Pairwise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Возвращает последовательность результатов функции текущего и предыдущего элемента (не применяется к первому элементу).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0992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Pipe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b="0" dirty="0" smtClean="0">
                          <a:effectLst/>
                        </a:rPr>
                        <a:t>Возвращает исходную последовательность, выполняя </a:t>
                      </a:r>
                      <a:r>
                        <a:rPr lang="en-US" sz="1400" b="0" dirty="0" smtClean="0">
                          <a:effectLst/>
                        </a:rPr>
                        <a:t>Action</a:t>
                      </a:r>
                      <a:r>
                        <a:rPr lang="ru-RU" sz="1400" b="0" dirty="0" smtClean="0">
                          <a:effectLst/>
                        </a:rPr>
                        <a:t> над каждым элементом.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0992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Prepend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b="0" dirty="0" smtClean="0">
                          <a:effectLst/>
                        </a:rPr>
                        <a:t>Дополняет начало коллекции заданным элементом.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3675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1143000"/>
          </a:xfrm>
        </p:spPr>
        <p:txBody>
          <a:bodyPr/>
          <a:lstStyle/>
          <a:p>
            <a:r>
              <a:rPr lang="ru-RU" dirty="0"/>
              <a:t>Методы </a:t>
            </a:r>
            <a:r>
              <a:rPr lang="ru-RU" dirty="0" smtClean="0"/>
              <a:t>из библиотеки </a:t>
            </a:r>
            <a:r>
              <a:rPr lang="en-US" dirty="0" smtClean="0"/>
              <a:t>morelinq</a:t>
            </a:r>
            <a:r>
              <a:rPr lang="ru-RU" dirty="0" smtClean="0"/>
              <a:t> 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4462515"/>
              </p:ext>
            </p:extLst>
          </p:nvPr>
        </p:nvGraphicFramePr>
        <p:xfrm>
          <a:off x="323528" y="836712"/>
          <a:ext cx="8424936" cy="560091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40160"/>
                <a:gridCol w="6984776"/>
              </a:tblGrid>
              <a:tr h="4067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 err="1">
                          <a:effectLst/>
                        </a:rPr>
                        <a:t>PreScan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b="0" dirty="0">
                          <a:effectLst/>
                        </a:rPr>
                        <a:t>Возвращает последовательность исходной длины, в которой </a:t>
                      </a:r>
                      <a:r>
                        <a:rPr lang="en-US" sz="1400" b="0" dirty="0">
                          <a:effectLst/>
                        </a:rPr>
                        <a:t>N</a:t>
                      </a:r>
                      <a:r>
                        <a:rPr lang="ru-RU" sz="1400" b="0" dirty="0">
                          <a:effectLst/>
                        </a:rPr>
                        <a:t>-й элемент определяется применением заданного преобразования к </a:t>
                      </a:r>
                      <a:r>
                        <a:rPr lang="en-US" sz="1400" b="0" dirty="0">
                          <a:effectLst/>
                        </a:rPr>
                        <a:t>N</a:t>
                      </a:r>
                      <a:r>
                        <a:rPr lang="ru-RU" sz="1400" b="0" dirty="0">
                          <a:effectLst/>
                        </a:rPr>
                        <a:t>-1 элементов.</a:t>
                      </a:r>
                      <a:endParaRPr lang="en-US" sz="14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067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Scan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Возвращает последовательность исходной длины, в которой </a:t>
                      </a:r>
                      <a:r>
                        <a:rPr lang="en-US" sz="1400" dirty="0">
                          <a:effectLst/>
                        </a:rPr>
                        <a:t>N</a:t>
                      </a:r>
                      <a:r>
                        <a:rPr lang="ru-RU" sz="1400" dirty="0">
                          <a:effectLst/>
                        </a:rPr>
                        <a:t>-й элемент определяется применением заданного преобразования к </a:t>
                      </a:r>
                      <a:r>
                        <a:rPr lang="en-US" sz="1400" dirty="0">
                          <a:effectLst/>
                        </a:rPr>
                        <a:t>N</a:t>
                      </a:r>
                      <a:r>
                        <a:rPr lang="ru-RU" sz="1400" dirty="0">
                          <a:effectLst/>
                        </a:rPr>
                        <a:t> элементов.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548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SingleOrFallback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>
                          <a:effectLst/>
                        </a:rPr>
                        <a:t>Возвращает единственный элемент последовательности либо результат заданного делегата, если последовательность пуста.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067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SkipUntil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Пропускает элементы исходной последовательности, пока заданное условие не станет истинным. </a:t>
                      </a:r>
                      <a:r>
                        <a:rPr lang="en-US" sz="1400" dirty="0" err="1">
                          <a:effectLst/>
                        </a:rPr>
                        <a:t>Текущий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элемент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будет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последним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пропущенным</a:t>
                      </a:r>
                      <a:r>
                        <a:rPr lang="en-US" sz="1400" dirty="0">
                          <a:effectLst/>
                        </a:rPr>
                        <a:t>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548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Split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Разделяет последовательность заданным </a:t>
                      </a:r>
                      <a:r>
                        <a:rPr lang="ru-RU" sz="1400" dirty="0" smtClean="0">
                          <a:effectLst/>
                        </a:rPr>
                        <a:t>разделителем.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4422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TakeEvery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Возвращает каждый </a:t>
                      </a:r>
                      <a:r>
                        <a:rPr lang="en-US" sz="1400" dirty="0">
                          <a:effectLst/>
                        </a:rPr>
                        <a:t>N</a:t>
                      </a:r>
                      <a:r>
                        <a:rPr lang="ru-RU" sz="1400" dirty="0">
                          <a:effectLst/>
                        </a:rPr>
                        <a:t>-й элемент исходной последовательности.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4422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TakeLast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Возвращает последние </a:t>
                      </a:r>
                      <a:r>
                        <a:rPr lang="en-US" sz="1400" dirty="0">
                          <a:effectLst/>
                        </a:rPr>
                        <a:t>N</a:t>
                      </a:r>
                      <a:r>
                        <a:rPr lang="ru-RU" sz="1400" dirty="0">
                          <a:effectLst/>
                        </a:rPr>
                        <a:t> элементов исходной последовательности.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067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TakeUntil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>
                          <a:effectLst/>
                        </a:rPr>
                        <a:t>Возвращает элементы исходной последовательности, пока заданное условие не станет истинным. </a:t>
                      </a:r>
                      <a:r>
                        <a:rPr lang="en-US" sz="1400">
                          <a:effectLst/>
                        </a:rPr>
                        <a:t>Текущий элемент будет последним возвращенным.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067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ToDataTable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Позволяет преобразовать последовательность в новую </a:t>
                      </a:r>
                      <a:r>
                        <a:rPr lang="en-US" sz="1400" dirty="0" err="1">
                          <a:effectLst/>
                        </a:rPr>
                        <a:t>DataTable</a:t>
                      </a:r>
                      <a:r>
                        <a:rPr lang="ru-RU" sz="1400" dirty="0">
                          <a:effectLst/>
                        </a:rPr>
                        <a:t> или заполнить имеющуюся</a:t>
                      </a:r>
                      <a:r>
                        <a:rPr lang="ru-RU" sz="1400" dirty="0" smtClean="0">
                          <a:effectLst/>
                        </a:rPr>
                        <a:t>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548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ToDelimitedString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Преобразует последовательность в строку с </a:t>
                      </a:r>
                      <a:r>
                        <a:rPr lang="ru-RU" sz="1400" dirty="0" smtClean="0">
                          <a:effectLst/>
                        </a:rPr>
                        <a:t>разделителями.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4422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ToHashSet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Возвращает </a:t>
                      </a:r>
                      <a:r>
                        <a:rPr lang="en-US" sz="1400" dirty="0" err="1" smtClean="0">
                          <a:effectLst/>
                        </a:rPr>
                        <a:t>HashSet</a:t>
                      </a:r>
                      <a:r>
                        <a:rPr lang="en-US" sz="1400" dirty="0" smtClean="0">
                          <a:effectLst/>
                        </a:rPr>
                        <a:t>&lt;T&gt;</a:t>
                      </a:r>
                      <a:r>
                        <a:rPr lang="ru-RU" sz="1400" dirty="0" smtClean="0">
                          <a:effectLst/>
                        </a:rPr>
                        <a:t> </a:t>
                      </a:r>
                      <a:r>
                        <a:rPr lang="ru-RU" sz="1400" dirty="0">
                          <a:effectLst/>
                        </a:rPr>
                        <a:t>от исходных элементов.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548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Zip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То же, что </a:t>
                      </a:r>
                      <a:r>
                        <a:rPr lang="en-US" sz="1400" dirty="0" err="1">
                          <a:effectLst/>
                        </a:rPr>
                        <a:t>EquiZip</a:t>
                      </a:r>
                      <a:r>
                        <a:rPr lang="ru-RU" sz="1400" dirty="0">
                          <a:effectLst/>
                        </a:rPr>
                        <a:t>, но длина результирующей последовательности будет равна длине наименьшей из исходных.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3799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ZipLongest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То же, что </a:t>
                      </a:r>
                      <a:r>
                        <a:rPr lang="en-US" sz="1400" dirty="0" err="1">
                          <a:effectLst/>
                        </a:rPr>
                        <a:t>EquiZip</a:t>
                      </a:r>
                      <a:r>
                        <a:rPr lang="ru-RU" sz="1400" dirty="0">
                          <a:effectLst/>
                        </a:rPr>
                        <a:t>, но длина результирующей последовательности будет равна длине наибольшей из исходных (в качестве недостающих значений будет использовано значение по умолчанию).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06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Материалы для обучения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hlinkClick r:id="rId2"/>
              </a:rPr>
              <a:t>https://</a:t>
            </a:r>
            <a:r>
              <a:rPr lang="en-US" dirty="0" smtClean="0">
                <a:solidFill>
                  <a:schemeClr val="bg1"/>
                </a:solidFill>
                <a:hlinkClick r:id="rId2"/>
              </a:rPr>
              <a:t>github.com/bazile/Training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Презентации и примеры кода используемые во время занятия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hlinkClick r:id="rId3"/>
              </a:rPr>
              <a:t>http://belhard.nullptr.ru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/</a:t>
            </a:r>
            <a:r>
              <a:rPr lang="ru-RU" dirty="0" smtClean="0">
                <a:solidFill>
                  <a:schemeClr val="bg1"/>
                </a:solidFill>
              </a:rPr>
              <a:t/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Книги, примеры к ним и другие полезные файлы.</a:t>
            </a:r>
            <a:endParaRPr lang="ru-RU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218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LINQPad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Удобная утилита для тестирования </a:t>
            </a:r>
            <a:r>
              <a:rPr lang="en-US" dirty="0" smtClean="0"/>
              <a:t>LINQ </a:t>
            </a:r>
            <a:r>
              <a:rPr lang="ru-RU" dirty="0" smtClean="0"/>
              <a:t>запросов и написания </a:t>
            </a:r>
            <a:r>
              <a:rPr lang="en-US" dirty="0" smtClean="0"/>
              <a:t>C# </a:t>
            </a:r>
            <a:r>
              <a:rPr lang="ru-RU" dirty="0" smtClean="0"/>
              <a:t>скриптов.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http://www.linqpad.net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 smtClean="0"/>
              <a:t>См. также </a:t>
            </a:r>
            <a:r>
              <a:rPr lang="en-US" smtClean="0"/>
              <a:t>tools-linqpad.docx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814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Виды </a:t>
            </a:r>
            <a:r>
              <a:rPr lang="en-US" dirty="0" smtClean="0"/>
              <a:t>LINQ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LINQ to </a:t>
            </a:r>
            <a:r>
              <a:rPr lang="en-US" dirty="0" smtClean="0"/>
              <a:t>Objects</a:t>
            </a:r>
          </a:p>
          <a:p>
            <a:r>
              <a:rPr lang="en-US" dirty="0"/>
              <a:t>LINQ to </a:t>
            </a:r>
            <a:r>
              <a:rPr lang="en-US" dirty="0" smtClean="0"/>
              <a:t>XML</a:t>
            </a:r>
          </a:p>
          <a:p>
            <a:r>
              <a:rPr lang="en-US" dirty="0"/>
              <a:t>LINQ to </a:t>
            </a:r>
            <a:r>
              <a:rPr lang="en-US" dirty="0" err="1" smtClean="0"/>
              <a:t>DataSet</a:t>
            </a:r>
            <a:endParaRPr lang="en-US" dirty="0" smtClean="0"/>
          </a:p>
          <a:p>
            <a:r>
              <a:rPr lang="en-US" dirty="0"/>
              <a:t>LINQ to </a:t>
            </a:r>
            <a:r>
              <a:rPr lang="en-US" dirty="0" smtClean="0"/>
              <a:t>SQL</a:t>
            </a:r>
          </a:p>
          <a:p>
            <a:r>
              <a:rPr lang="en-US" dirty="0"/>
              <a:t>LINQ to </a:t>
            </a:r>
            <a:r>
              <a:rPr lang="en-US" dirty="0" smtClean="0"/>
              <a:t>Entities</a:t>
            </a:r>
          </a:p>
          <a:p>
            <a:r>
              <a:rPr lang="en-US" dirty="0"/>
              <a:t>Parallel LINQ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31311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Неявно типизированные</a:t>
            </a:r>
            <a:br>
              <a:rPr lang="ru-RU" dirty="0" smtClean="0"/>
            </a:br>
            <a:r>
              <a:rPr lang="ru-RU" dirty="0" smtClean="0"/>
              <a:t>локальные переменные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527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 dirty="0" smtClean="0"/>
              <a:t>Ключевое слово </a:t>
            </a:r>
            <a:r>
              <a:rPr lang="en-US" sz="1800" dirty="0" err="1" smtClean="0"/>
              <a:t>var</a:t>
            </a:r>
            <a:r>
              <a:rPr lang="en-US" sz="1800" dirty="0" smtClean="0"/>
              <a:t> </a:t>
            </a:r>
            <a:r>
              <a:rPr lang="ru-RU" sz="1800" dirty="0" smtClean="0"/>
              <a:t>позволяет объявить и инициализировать переменную без указания типа, который определяеия компилятором путем анализа выражения инициализации. Особенно удобно использовать при объявлении переменных обобщенного типа</a:t>
            </a:r>
            <a:endParaRPr lang="ru-RU" sz="1800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57200" y="2876451"/>
            <a:ext cx="8219256" cy="300082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// i имеет тип int из-за использования целочиcленного литерала</a:t>
            </a:r>
            <a:endParaRPr lang="ru-RU" altLang="ru-RU" sz="9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var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i = 5;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altLang="ru-RU" sz="9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// i имеет тип decimal из-за использования decimal литерала</a:t>
            </a:r>
            <a:endParaRPr lang="ru-RU" altLang="ru-RU" sz="9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var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amount = 53.5M;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altLang="ru-RU" sz="9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// s имеет тип string</a:t>
            </a:r>
            <a:endParaRPr lang="ru-RU" altLang="ru-RU" sz="9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var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s = 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Consolas" pitchFamily="49" charset="0"/>
              </a:rPr>
              <a:t>"Hello"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altLang="ru-RU" sz="9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// ch имеет тип char</a:t>
            </a:r>
            <a:endParaRPr lang="ru-RU" altLang="ru-RU" sz="9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var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ch = 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Consolas" pitchFamily="49" charset="0"/>
              </a:rPr>
              <a:t>'a'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altLang="ru-RU" sz="9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// a имеет тип int[]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var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a = 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new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[] { 0, 1, 2 };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altLang="ru-RU" sz="9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// list имеет тип List&lt;int&gt;</a:t>
            </a:r>
            <a:endParaRPr lang="ru-RU" altLang="ru-RU" sz="9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var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list = 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new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List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&lt;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int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&gt;();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altLang="ru-RU" sz="9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// expr имееет тип IEnumerable&lt;Customer&gt;</a:t>
            </a:r>
            <a:endParaRPr lang="ru-RU" altLang="ru-RU" sz="9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// или IQueryable&lt;Customer&gt;</a:t>
            </a:r>
            <a:endParaRPr lang="ru-RU" altLang="ru-RU" sz="9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var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expr = 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from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c 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in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customers 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where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c.City == 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Consolas" pitchFamily="49" charset="0"/>
              </a:rPr>
              <a:t>"London"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select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c; 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6647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Анонимные типы</a:t>
            </a:r>
            <a:endParaRPr lang="ru-RU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57200" y="3290501"/>
            <a:ext cx="8219256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var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person = 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new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{ Name = 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Consolas" pitchFamily="49" charset="0"/>
              </a:rPr>
              <a:t>"Константин"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, Surname = 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Consolas" pitchFamily="49" charset="0"/>
              </a:rPr>
              <a:t>"Константинопольский"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, Age = 34 };</a:t>
            </a:r>
            <a:endParaRPr kumimoji="0" lang="ru-RU" alt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1709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Итераторы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5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5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[] </a:t>
            </a:r>
            <a:r>
              <a:rPr lang="en-US" sz="1500" dirty="0" err="1">
                <a:solidFill>
                  <a:srgbClr val="000000"/>
                </a:solidFill>
                <a:latin typeface="Consolas"/>
              </a:rPr>
              <a:t>ArithmeticProgression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5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 start, </a:t>
            </a:r>
            <a:r>
              <a:rPr lang="en-US" sz="15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 step, </a:t>
            </a:r>
            <a:r>
              <a:rPr lang="en-US" sz="15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 count)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ru-RU" sz="15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5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[] numbers = </a:t>
            </a:r>
            <a:r>
              <a:rPr lang="en-US" sz="15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5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[count];</a:t>
            </a:r>
          </a:p>
          <a:p>
            <a:pPr marL="0" indent="0">
              <a:buNone/>
            </a:pPr>
            <a:r>
              <a:rPr lang="ru-RU" sz="1500" dirty="0">
                <a:solidFill>
                  <a:srgbClr val="0000FF"/>
                </a:solidFill>
                <a:latin typeface="Consolas"/>
              </a:rPr>
              <a:t> </a:t>
            </a:r>
            <a:r>
              <a:rPr lang="ru-RU" sz="1500" dirty="0" smtClean="0">
                <a:solidFill>
                  <a:srgbClr val="0000FF"/>
                </a:solidFill>
                <a:latin typeface="Consolas"/>
              </a:rPr>
              <a:t>   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numbers[</a:t>
            </a:r>
            <a:r>
              <a:rPr lang="en-US" sz="1500" dirty="0" smtClean="0">
                <a:solidFill>
                  <a:srgbClr val="C81EFA"/>
                </a:solidFill>
                <a:latin typeface="Consolas"/>
              </a:rPr>
              <a:t>0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] = start;</a:t>
            </a:r>
          </a:p>
          <a:p>
            <a:pPr marL="0" indent="0">
              <a:buNone/>
            </a:pPr>
            <a:r>
              <a:rPr lang="ru-RU" sz="15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nn-NO" sz="1500" dirty="0" smtClean="0">
                <a:solidFill>
                  <a:srgbClr val="0000FF"/>
                </a:solidFill>
                <a:latin typeface="Consolas"/>
              </a:rPr>
              <a:t>for</a:t>
            </a:r>
            <a:r>
              <a:rPr lang="nn-NO" sz="15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nn-NO" sz="15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nn-NO" sz="1500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nn-NO" sz="1500" dirty="0">
                <a:solidFill>
                  <a:srgbClr val="000000"/>
                </a:solidFill>
                <a:latin typeface="Consolas"/>
              </a:rPr>
              <a:t> i=</a:t>
            </a:r>
            <a:r>
              <a:rPr lang="nn-NO" sz="1500" dirty="0">
                <a:solidFill>
                  <a:srgbClr val="C81EFA"/>
                </a:solidFill>
                <a:latin typeface="Consolas"/>
              </a:rPr>
              <a:t>1</a:t>
            </a:r>
            <a:r>
              <a:rPr lang="nn-NO" sz="1500" dirty="0">
                <a:solidFill>
                  <a:srgbClr val="000000"/>
                </a:solidFill>
                <a:latin typeface="Consolas"/>
              </a:rPr>
              <a:t>; i&lt;count; i++)</a:t>
            </a:r>
          </a:p>
          <a:p>
            <a:pPr marL="0" indent="0">
              <a:buNone/>
            </a:pPr>
            <a:r>
              <a:rPr lang="ru-RU" sz="15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8000"/>
                </a:solidFill>
                <a:latin typeface="Consolas"/>
              </a:rPr>
              <a:t>          </a:t>
            </a:r>
            <a:r>
              <a:rPr lang="ru-RU" sz="1400" dirty="0" smtClean="0">
                <a:solidFill>
                  <a:srgbClr val="008000"/>
                </a:solidFill>
                <a:latin typeface="Consolas"/>
              </a:rPr>
              <a:t>// См. 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к</a:t>
            </a:r>
            <a:r>
              <a:rPr lang="ru-RU" sz="1400" dirty="0" smtClean="0">
                <a:solidFill>
                  <a:srgbClr val="008000"/>
                </a:solidFill>
                <a:latin typeface="Consolas"/>
              </a:rPr>
              <a:t>омментарий на следующем слайде о ключевом слове </a:t>
            </a:r>
            <a:r>
              <a:rPr lang="en-US" sz="1400" dirty="0" smtClean="0">
                <a:solidFill>
                  <a:srgbClr val="008000"/>
                </a:solidFill>
                <a:latin typeface="Consolas"/>
              </a:rPr>
              <a:t>checked</a:t>
            </a:r>
            <a:endParaRPr lang="en-US" sz="15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1500" dirty="0" smtClean="0">
                <a:solidFill>
                  <a:srgbClr val="000000"/>
                </a:solidFill>
                <a:latin typeface="Consolas"/>
              </a:rPr>
              <a:t>         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numbers[</a:t>
            </a:r>
            <a:r>
              <a:rPr lang="en-US" sz="1500" dirty="0" err="1" smtClean="0">
                <a:solidFill>
                  <a:srgbClr val="000000"/>
                </a:solidFill>
                <a:latin typeface="Consolas"/>
              </a:rPr>
              <a:t>i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] = </a:t>
            </a:r>
            <a:r>
              <a:rPr lang="en-US" sz="1500" dirty="0">
                <a:solidFill>
                  <a:srgbClr val="0000FF"/>
                </a:solidFill>
                <a:latin typeface="Consolas"/>
              </a:rPr>
              <a:t>checked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(numbers[i-</a:t>
            </a:r>
            <a:r>
              <a:rPr lang="en-US" sz="1500" dirty="0" smtClean="0">
                <a:solidFill>
                  <a:srgbClr val="C81EFA"/>
                </a:solidFill>
                <a:latin typeface="Consolas"/>
              </a:rPr>
              <a:t>1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] + 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step);</a:t>
            </a:r>
            <a:endParaRPr lang="en-US" sz="15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15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n-US" sz="15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15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500" dirty="0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numbers;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endParaRPr lang="en-US" sz="1500" dirty="0" smtClean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500" dirty="0" err="1" smtClean="0">
                <a:solidFill>
                  <a:srgbClr val="0000FF"/>
                </a:solidFill>
                <a:latin typeface="Consolas"/>
              </a:rPr>
              <a:t>foreach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sz="15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500" dirty="0" err="1" smtClean="0">
                <a:solidFill>
                  <a:srgbClr val="000000"/>
                </a:solidFill>
                <a:latin typeface="Consolas"/>
              </a:rPr>
              <a:t>num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500" dirty="0" smtClean="0">
                <a:solidFill>
                  <a:srgbClr val="0000FF"/>
                </a:solidFill>
                <a:latin typeface="Consolas"/>
              </a:rPr>
              <a:t>in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500" dirty="0" err="1" smtClean="0">
                <a:solidFill>
                  <a:srgbClr val="000000"/>
                </a:solidFill>
                <a:latin typeface="Consolas"/>
              </a:rPr>
              <a:t>ArithmeticProgression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500" dirty="0" smtClean="0">
                <a:solidFill>
                  <a:srgbClr val="C81EFA"/>
                </a:solidFill>
                <a:latin typeface="Consolas"/>
              </a:rPr>
              <a:t>1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500" dirty="0" smtClean="0">
                <a:solidFill>
                  <a:srgbClr val="C81EFA"/>
                </a:solidFill>
                <a:latin typeface="Consolas"/>
              </a:rPr>
              <a:t>3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500" dirty="0" smtClean="0">
                <a:solidFill>
                  <a:srgbClr val="C81EFA"/>
                </a:solidFill>
                <a:latin typeface="Consolas"/>
              </a:rPr>
              <a:t>10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))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500" dirty="0" err="1" smtClean="0">
                <a:solidFill>
                  <a:srgbClr val="000000"/>
                </a:solidFill>
                <a:latin typeface="Consolas"/>
              </a:rPr>
              <a:t>Console.WriteLine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500" dirty="0" err="1" smtClean="0">
                <a:solidFill>
                  <a:srgbClr val="000000"/>
                </a:solidFill>
                <a:latin typeface="Consolas"/>
              </a:rPr>
              <a:t>num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524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Итераторы</a:t>
            </a:r>
            <a:r>
              <a:rPr lang="en-US" dirty="0"/>
              <a:t> </a:t>
            </a:r>
            <a:r>
              <a:rPr lang="ru-RU" dirty="0" smtClean="0"/>
              <a:t>и </a:t>
            </a:r>
            <a:r>
              <a:rPr lang="en-US" dirty="0"/>
              <a:t>yield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268959"/>
          </a:xfrm>
          <a:solidFill>
            <a:schemeClr val="bg1"/>
          </a:solidFill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/>
              </a:rPr>
              <a:t>IEnumerable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&gt; 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ArithmeticProgression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start, 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step)</a:t>
            </a:r>
          </a:p>
          <a:p>
            <a:pPr marL="0" indent="0">
              <a:buNone/>
            </a:pPr>
            <a:r>
              <a:rPr lang="ru-RU" sz="16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ru-RU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1600" dirty="0">
                <a:solidFill>
                  <a:srgbClr val="008000"/>
                </a:solidFill>
                <a:latin typeface="Consolas"/>
              </a:rPr>
              <a:t>// По умолчанию компилятор C# игнорирует арифметическое переполнение</a:t>
            </a:r>
            <a:endParaRPr lang="ru-RU" sz="16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1600" dirty="0">
                <a:solidFill>
                  <a:srgbClr val="008000"/>
                </a:solidFill>
                <a:latin typeface="Consolas"/>
              </a:rPr>
              <a:t>// Использование checked блока заставляет выполнять проверку на переполнение</a:t>
            </a:r>
            <a:endParaRPr lang="ru-RU" sz="16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1600" dirty="0">
                <a:solidFill>
                  <a:srgbClr val="008000"/>
                </a:solidFill>
                <a:latin typeface="Consolas"/>
              </a:rPr>
              <a:t>//     для всех операций внутри него</a:t>
            </a:r>
            <a:endParaRPr lang="ru-RU" sz="16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1600" dirty="0">
                <a:solidFill>
                  <a:srgbClr val="008000"/>
                </a:solidFill>
                <a:latin typeface="Consolas"/>
              </a:rPr>
              <a:t>// Здесь это необходимо для правильной генерации последовательности</a:t>
            </a:r>
            <a:endParaRPr lang="ru-RU" sz="16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1600" dirty="0">
                <a:solidFill>
                  <a:srgbClr val="008000"/>
                </a:solidFill>
                <a:latin typeface="Consolas"/>
              </a:rPr>
              <a:t>// В случае переполнения генерируется System.OverflowException</a:t>
            </a:r>
            <a:endParaRPr lang="ru-RU" sz="16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checked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16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pPr marL="0" indent="0">
              <a:buNone/>
            </a:pPr>
            <a:r>
              <a:rPr lang="en-US" sz="16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current = start;; current += step)</a:t>
            </a:r>
          </a:p>
          <a:p>
            <a:pPr marL="0" indent="0">
              <a:buNone/>
            </a:pPr>
            <a:r>
              <a:rPr lang="ru-RU" sz="1600" dirty="0">
                <a:solidFill>
                  <a:prstClr val="black"/>
                </a:solidFill>
                <a:latin typeface="Consolas"/>
              </a:rPr>
              <a:t>        {</a:t>
            </a:r>
          </a:p>
          <a:p>
            <a:pPr marL="0" indent="0">
              <a:buNone/>
            </a:pPr>
            <a:r>
              <a:rPr lang="en-US" sz="1600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yield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current;</a:t>
            </a:r>
          </a:p>
          <a:p>
            <a:pPr marL="0" indent="0">
              <a:buNone/>
            </a:pPr>
            <a:r>
              <a:rPr lang="ru-RU" sz="1600" dirty="0">
                <a:solidFill>
                  <a:prstClr val="black"/>
                </a:solidFill>
                <a:latin typeface="Consolas"/>
              </a:rPr>
              <a:t>        }</a:t>
            </a:r>
          </a:p>
          <a:p>
            <a:pPr marL="0" indent="0">
              <a:buNone/>
            </a:pPr>
            <a:r>
              <a:rPr lang="ru-RU" sz="16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pPr marL="0" indent="0">
              <a:buNone/>
            </a:pPr>
            <a:r>
              <a:rPr lang="ru-RU" sz="16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ru-RU" sz="16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endParaRPr lang="en-US" sz="1500" dirty="0" smtClean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500" dirty="0" err="1" smtClean="0">
                <a:solidFill>
                  <a:srgbClr val="0000FF"/>
                </a:solidFill>
                <a:latin typeface="Consolas"/>
              </a:rPr>
              <a:t>foreach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5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/>
              </a:rPr>
              <a:t>num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500" dirty="0">
                <a:solidFill>
                  <a:srgbClr val="0000FF"/>
                </a:solidFill>
                <a:latin typeface="Consolas"/>
              </a:rPr>
              <a:t>in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/>
              </a:rPr>
              <a:t>ArithmeticProgression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500" dirty="0">
                <a:solidFill>
                  <a:srgbClr val="C81EFA"/>
                </a:solidFill>
                <a:latin typeface="Consolas"/>
              </a:rPr>
              <a:t>1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500" dirty="0" smtClean="0">
                <a:solidFill>
                  <a:srgbClr val="C81EFA"/>
                </a:solidFill>
                <a:latin typeface="Consolas"/>
              </a:rPr>
              <a:t>3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).Take(10))</a:t>
            </a:r>
            <a:endParaRPr lang="en-US" sz="15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500" dirty="0" err="1" smtClean="0">
                <a:solidFill>
                  <a:srgbClr val="000000"/>
                </a:solidFill>
                <a:latin typeface="Consolas"/>
              </a:rPr>
              <a:t>Console.WriteLine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500" dirty="0" err="1" smtClean="0">
                <a:solidFill>
                  <a:srgbClr val="000000"/>
                </a:solidFill>
                <a:latin typeface="Consolas"/>
              </a:rPr>
              <a:t>num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5157192"/>
            <a:ext cx="82809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yield return </a:t>
            </a:r>
            <a:r>
              <a:rPr lang="ru-RU" sz="1600" dirty="0" smtClean="0"/>
              <a:t>возращает текущее значение из итерации. При следующеем обращении выполнение продолжится </a:t>
            </a:r>
            <a:r>
              <a:rPr lang="ru-RU" sz="1600" smtClean="0"/>
              <a:t>с последнего места.</a:t>
            </a:r>
            <a:endParaRPr lang="en-US" sz="16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yield break </a:t>
            </a:r>
            <a:r>
              <a:rPr lang="ru-RU" sz="1600" dirty="0" smtClean="0"/>
              <a:t>служит сигналом конца последовательности.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844285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l-hard-training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bel-hard-training</Template>
  <TotalTime>0</TotalTime>
  <Words>1266</Words>
  <Application>Microsoft Office PowerPoint</Application>
  <PresentationFormat>On-screen Show (4:3)</PresentationFormat>
  <Paragraphs>250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bel-hard-training</vt:lpstr>
      <vt:lpstr>PowerPoint Presentation</vt:lpstr>
      <vt:lpstr>Литература</vt:lpstr>
      <vt:lpstr>Материалы для обучения</vt:lpstr>
      <vt:lpstr>LINQPad</vt:lpstr>
      <vt:lpstr>Виды LINQ</vt:lpstr>
      <vt:lpstr>Неявно типизированные локальные переменные</vt:lpstr>
      <vt:lpstr>Анонимные типы</vt:lpstr>
      <vt:lpstr>Итераторы</vt:lpstr>
      <vt:lpstr>Итераторы и yield</vt:lpstr>
      <vt:lpstr>IEnumerable&lt;T&gt;</vt:lpstr>
      <vt:lpstr>Extension методы</vt:lpstr>
      <vt:lpstr>Самостоятельное задание</vt:lpstr>
      <vt:lpstr>Лямбда-выражения (lambda expressions)</vt:lpstr>
      <vt:lpstr>Класс System.Linq.Enumerable</vt:lpstr>
      <vt:lpstr>Enumerable.Where()</vt:lpstr>
      <vt:lpstr>Enumerable.Select()</vt:lpstr>
      <vt:lpstr>Enumerable: Any() и All()</vt:lpstr>
      <vt:lpstr>Enumerable: First() и Last()</vt:lpstr>
      <vt:lpstr>Enumerable: Single()</vt:lpstr>
      <vt:lpstr>Enumerable. Множества</vt:lpstr>
      <vt:lpstr>Enumerable. Сортировка</vt:lpstr>
      <vt:lpstr>Enumerable. Математика</vt:lpstr>
      <vt:lpstr>Enumerable. Другие методы</vt:lpstr>
      <vt:lpstr>Enumerable. ToXXX() методы</vt:lpstr>
      <vt:lpstr>PowerPoint Presentation</vt:lpstr>
      <vt:lpstr>Ключевые слова LINQ</vt:lpstr>
      <vt:lpstr>Библиотека morelinq</vt:lpstr>
      <vt:lpstr>Методы из библиотеки morelinq </vt:lpstr>
      <vt:lpstr>Методы из библиотеки morelinq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Language Integrated Query (LINQ)</dc:title>
  <dc:creator/>
  <cp:lastModifiedBy/>
  <cp:revision>1</cp:revision>
  <dcterms:created xsi:type="dcterms:W3CDTF">2012-08-26T16:30:38Z</dcterms:created>
  <dcterms:modified xsi:type="dcterms:W3CDTF">2014-09-08T21:16:57Z</dcterms:modified>
</cp:coreProperties>
</file>