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65"/>
  </p:notesMasterIdLst>
  <p:sldIdLst>
    <p:sldId id="256" r:id="rId5"/>
    <p:sldId id="290" r:id="rId6"/>
    <p:sldId id="293" r:id="rId7"/>
    <p:sldId id="298" r:id="rId8"/>
    <p:sldId id="291" r:id="rId9"/>
    <p:sldId id="328" r:id="rId10"/>
    <p:sldId id="259" r:id="rId11"/>
    <p:sldId id="262" r:id="rId12"/>
    <p:sldId id="261" r:id="rId13"/>
    <p:sldId id="285" r:id="rId14"/>
    <p:sldId id="323" r:id="rId15"/>
    <p:sldId id="286" r:id="rId16"/>
    <p:sldId id="263" r:id="rId17"/>
    <p:sldId id="335" r:id="rId18"/>
    <p:sldId id="309" r:id="rId19"/>
    <p:sldId id="314" r:id="rId20"/>
    <p:sldId id="321" r:id="rId21"/>
    <p:sldId id="310" r:id="rId22"/>
    <p:sldId id="267" r:id="rId23"/>
    <p:sldId id="315" r:id="rId24"/>
    <p:sldId id="334" r:id="rId25"/>
    <p:sldId id="296" r:id="rId26"/>
    <p:sldId id="329" r:id="rId27"/>
    <p:sldId id="274" r:id="rId28"/>
    <p:sldId id="287" r:id="rId29"/>
    <p:sldId id="332" r:id="rId30"/>
    <p:sldId id="299" r:id="rId31"/>
    <p:sldId id="295" r:id="rId32"/>
    <p:sldId id="311" r:id="rId33"/>
    <p:sldId id="278" r:id="rId34"/>
    <p:sldId id="268" r:id="rId35"/>
    <p:sldId id="317" r:id="rId36"/>
    <p:sldId id="330" r:id="rId37"/>
    <p:sldId id="331" r:id="rId38"/>
    <p:sldId id="302" r:id="rId39"/>
    <p:sldId id="303" r:id="rId40"/>
    <p:sldId id="324" r:id="rId41"/>
    <p:sldId id="313" r:id="rId42"/>
    <p:sldId id="304" r:id="rId43"/>
    <p:sldId id="305" r:id="rId44"/>
    <p:sldId id="316" r:id="rId45"/>
    <p:sldId id="312" r:id="rId46"/>
    <p:sldId id="306" r:id="rId47"/>
    <p:sldId id="326" r:id="rId48"/>
    <p:sldId id="307" r:id="rId49"/>
    <p:sldId id="333" r:id="rId50"/>
    <p:sldId id="308" r:id="rId51"/>
    <p:sldId id="322" r:id="rId52"/>
    <p:sldId id="269" r:id="rId53"/>
    <p:sldId id="270" r:id="rId54"/>
    <p:sldId id="320" r:id="rId55"/>
    <p:sldId id="271" r:id="rId56"/>
    <p:sldId id="272" r:id="rId57"/>
    <p:sldId id="300" r:id="rId58"/>
    <p:sldId id="273" r:id="rId59"/>
    <p:sldId id="276" r:id="rId60"/>
    <p:sldId id="325" r:id="rId61"/>
    <p:sldId id="292" r:id="rId62"/>
    <p:sldId id="281" r:id="rId63"/>
    <p:sldId id="301" r:id="rId6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F82380-E35A-422A-B1FB-96EA9ACD552C}">
          <p14:sldIdLst>
            <p14:sldId id="256"/>
            <p14:sldId id="290"/>
            <p14:sldId id="293"/>
            <p14:sldId id="298"/>
          </p14:sldIdLst>
        </p14:section>
        <p14:section name=".NET: Введение" id="{8229A93F-52F5-493E-A2EA-038C62D6AD4B}">
          <p14:sldIdLst>
            <p14:sldId id="291"/>
            <p14:sldId id="328"/>
            <p14:sldId id="259"/>
            <p14:sldId id="262"/>
            <p14:sldId id="261"/>
            <p14:sldId id="285"/>
            <p14:sldId id="323"/>
            <p14:sldId id="286"/>
            <p14:sldId id="263"/>
          </p14:sldIdLst>
        </p14:section>
        <p14:section name="C#: Введение" id="{F4D45037-CFA4-43F8-A4BC-1B193FCCDEB4}">
          <p14:sldIdLst>
            <p14:sldId id="335"/>
            <p14:sldId id="309"/>
            <p14:sldId id="314"/>
            <p14:sldId id="321"/>
            <p14:sldId id="310"/>
            <p14:sldId id="267"/>
            <p14:sldId id="315"/>
            <p14:sldId id="334"/>
            <p14:sldId id="296"/>
            <p14:sldId id="329"/>
            <p14:sldId id="274"/>
            <p14:sldId id="287"/>
            <p14:sldId id="332"/>
            <p14:sldId id="299"/>
            <p14:sldId id="295"/>
            <p14:sldId id="311"/>
            <p14:sldId id="278"/>
            <p14:sldId id="268"/>
            <p14:sldId id="317"/>
            <p14:sldId id="330"/>
            <p14:sldId id="331"/>
          </p14:sldIdLst>
        </p14:section>
        <p14:section name="Массивы" id="{60B9B266-18A6-40E8-8F56-BF60E03540AE}">
          <p14:sldIdLst>
            <p14:sldId id="302"/>
            <p14:sldId id="303"/>
            <p14:sldId id="324"/>
            <p14:sldId id="313"/>
          </p14:sldIdLst>
        </p14:section>
        <p14:section name="Операторы" id="{EE815964-567B-49C0-81ED-3F5120382CA5}">
          <p14:sldIdLst>
            <p14:sldId id="304"/>
            <p14:sldId id="305"/>
            <p14:sldId id="316"/>
            <p14:sldId id="312"/>
            <p14:sldId id="306"/>
            <p14:sldId id="326"/>
            <p14:sldId id="307"/>
            <p14:sldId id="333"/>
            <p14:sldId id="308"/>
            <p14:sldId id="322"/>
            <p14:sldId id="269"/>
          </p14:sldIdLst>
        </p14:section>
        <p14:section name="if, switch" id="{9CF2C3B0-E923-4A0B-96D4-FCDECE6A19A8}">
          <p14:sldIdLst>
            <p14:sldId id="270"/>
            <p14:sldId id="320"/>
            <p14:sldId id="271"/>
          </p14:sldIdLst>
        </p14:section>
        <p14:section name="Циклы" id="{D7576EBE-AFE6-4B7D-9E41-AFDD90665890}">
          <p14:sldIdLst>
            <p14:sldId id="272"/>
            <p14:sldId id="300"/>
            <p14:sldId id="273"/>
          </p14:sldIdLst>
        </p14:section>
        <p14:section name="enum" id="{BBDCF544-62AB-450D-A253-1147EF2855EB}">
          <p14:sldIdLst>
            <p14:sldId id="276"/>
            <p14:sldId id="325"/>
          </p14:sldIdLst>
        </p14:section>
        <p14:section name="Комментарии" id="{4B7A4998-F689-4208-B4F9-D53CECC31897}">
          <p14:sldIdLst>
            <p14:sldId id="292"/>
          </p14:sldIdLst>
        </p14:section>
        <p14:section name="Задания" id="{DDBAF03A-45A1-4A31-A44B-F622E6B050AC}">
          <p14:sldIdLst>
            <p14:sldId id="281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993300"/>
    <a:srgbClr val="FF3300"/>
    <a:srgbClr val="008000"/>
    <a:srgbClr val="669900"/>
    <a:srgbClr val="FF5050"/>
    <a:srgbClr val="FFCC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6" autoAdjust="0"/>
    <p:restoredTop sz="95545" autoAdjust="0"/>
  </p:normalViewPr>
  <p:slideViewPr>
    <p:cSldViewPr>
      <p:cViewPr varScale="1">
        <p:scale>
          <a:sx n="87" d="100"/>
          <a:sy n="87" d="100"/>
        </p:scale>
        <p:origin x="123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792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20.02.2018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20.02.2018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20.02.2018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20.02.2018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20.02.2018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20.02.2018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20.02.2018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z.by/books/more10158206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mazon.com/4-0-Complete-Reference-Herbert-Schildt/dp/007174116X" TargetMode="External"/><Relationship Id="rId5" Type="http://schemas.openxmlformats.org/officeDocument/2006/relationships/hyperlink" Target="https://oz.by/books/more1068422.html" TargetMode="External"/><Relationship Id="rId4" Type="http://schemas.openxmlformats.org/officeDocument/2006/relationships/hyperlink" Target="http://www.apress.com/gp/book/9781484213339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.ru/forum/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www.rsdn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microsoft.ru/forums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stackoverflow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 Framework </a:t>
            </a:r>
            <a:r>
              <a:rPr lang="ru-RU" sz="2800" dirty="0" smtClean="0">
                <a:solidFill>
                  <a:schemeClr val="bg1"/>
                </a:solidFill>
              </a:rPr>
              <a:t>выпускается (обычно)</a:t>
            </a:r>
            <a:br>
              <a:rPr lang="ru-RU" sz="2800" dirty="0" smtClean="0">
                <a:solidFill>
                  <a:schemeClr val="bg1"/>
                </a:solidFill>
              </a:rPr>
            </a:br>
            <a:r>
              <a:rPr lang="ru-RU" sz="2800" dirty="0" smtClean="0">
                <a:solidFill>
                  <a:schemeClr val="bg1"/>
                </a:solidFill>
              </a:rPr>
              <a:t>вместе с </a:t>
            </a:r>
            <a:r>
              <a:rPr lang="en-US" sz="2800" dirty="0" smtClean="0">
                <a:solidFill>
                  <a:schemeClr val="bg1"/>
                </a:solidFill>
              </a:rPr>
              <a:t>Visual Studio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48391"/>
              </p:ext>
            </p:extLst>
          </p:nvPr>
        </p:nvGraphicFramePr>
        <p:xfrm>
          <a:off x="323528" y="1100631"/>
          <a:ext cx="8496944" cy="5208689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CLR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Входит в состав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45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Center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1.1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2.0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88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2.0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2.0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4.6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Июль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Visual Studio 2015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Windows 10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4.7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2017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Visual Studio 2017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Windows 10 Creators Update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</a:t>
            </a:r>
            <a:r>
              <a:rPr lang="ru-RU" sz="2800" dirty="0" smtClean="0">
                <a:solidFill>
                  <a:schemeClr val="bg1"/>
                </a:solidFill>
              </a:rPr>
              <a:t>- планы на </a:t>
            </a:r>
            <a:r>
              <a:rPr lang="ru-RU" sz="2800" dirty="0" smtClean="0">
                <a:solidFill>
                  <a:schemeClr val="bg1"/>
                </a:solidFill>
              </a:rPr>
              <a:t>201</a:t>
            </a:r>
            <a:r>
              <a:rPr lang="en-US" sz="2800" dirty="0" smtClean="0">
                <a:solidFill>
                  <a:schemeClr val="bg1"/>
                </a:solidFill>
              </a:rPr>
              <a:t>8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год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196752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???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Краткая история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7.2 (</a:t>
            </a:r>
            <a:r>
              <a:rPr lang="ru-RU" dirty="0">
                <a:solidFill>
                  <a:schemeClr val="bg1"/>
                </a:solidFill>
              </a:rPr>
              <a:t>Ноябрь 2017) (</a:t>
            </a:r>
            <a:r>
              <a:rPr lang="en-US" dirty="0">
                <a:solidFill>
                  <a:schemeClr val="bg1"/>
                </a:solidFill>
              </a:rPr>
              <a:t>VS 2017 v15.5): </a:t>
            </a:r>
            <a:r>
              <a:rPr lang="en-US" dirty="0">
                <a:solidFill>
                  <a:srgbClr val="FFFF00"/>
                </a:solidFill>
              </a:rPr>
              <a:t>ref </a:t>
            </a:r>
            <a:r>
              <a:rPr lang="ru-RU" dirty="0">
                <a:solidFill>
                  <a:srgbClr val="FFFF00"/>
                </a:solidFill>
              </a:rPr>
              <a:t>семантика для значимых типов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private protected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7.1 (</a:t>
            </a:r>
            <a:r>
              <a:rPr lang="ru-RU" dirty="0">
                <a:solidFill>
                  <a:schemeClr val="bg1"/>
                </a:solidFill>
              </a:rPr>
              <a:t>Август 2017) (</a:t>
            </a:r>
            <a:r>
              <a:rPr lang="en-US" dirty="0">
                <a:solidFill>
                  <a:schemeClr val="bg1"/>
                </a:solidFill>
              </a:rPr>
              <a:t>VS 2017 v15.3): </a:t>
            </a:r>
            <a:r>
              <a:rPr lang="en-US" dirty="0" err="1">
                <a:solidFill>
                  <a:srgbClr val="FFFF00"/>
                </a:solidFill>
              </a:rPr>
              <a:t>async</a:t>
            </a:r>
            <a:r>
              <a:rPr lang="en-US" dirty="0">
                <a:solidFill>
                  <a:srgbClr val="FFFF00"/>
                </a:solidFill>
              </a:rPr>
              <a:t> Main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упрощение </a:t>
            </a:r>
            <a:r>
              <a:rPr lang="en-US" dirty="0">
                <a:solidFill>
                  <a:schemeClr val="bg1"/>
                </a:solidFill>
              </a:rPr>
              <a:t>default, </a:t>
            </a:r>
            <a:r>
              <a:rPr lang="ru-RU" dirty="0">
                <a:solidFill>
                  <a:schemeClr val="bg1"/>
                </a:solidFill>
              </a:rPr>
              <a:t>выведение имен полей </a:t>
            </a:r>
            <a:r>
              <a:rPr lang="en-US" dirty="0">
                <a:solidFill>
                  <a:schemeClr val="bg1"/>
                </a:solidFill>
              </a:rPr>
              <a:t>tuple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7.0 (</a:t>
            </a:r>
            <a:r>
              <a:rPr lang="ru-RU" dirty="0">
                <a:solidFill>
                  <a:schemeClr val="bg1"/>
                </a:solidFill>
              </a:rPr>
              <a:t>Март 2017) (</a:t>
            </a:r>
            <a:r>
              <a:rPr lang="en-US" dirty="0">
                <a:solidFill>
                  <a:schemeClr val="bg1"/>
                </a:solidFill>
              </a:rPr>
              <a:t>VS 2017): out </a:t>
            </a:r>
            <a:r>
              <a:rPr lang="ru-RU" dirty="0">
                <a:solidFill>
                  <a:schemeClr val="bg1"/>
                </a:solidFill>
              </a:rPr>
              <a:t>переменные, </a:t>
            </a:r>
            <a:r>
              <a:rPr lang="en-US" dirty="0">
                <a:solidFill>
                  <a:schemeClr val="bg1"/>
                </a:solidFill>
              </a:rPr>
              <a:t>pattern matching, </a:t>
            </a:r>
            <a:r>
              <a:rPr lang="en-US" dirty="0">
                <a:solidFill>
                  <a:srgbClr val="FFFF00"/>
                </a:solidFill>
              </a:rPr>
              <a:t>tuples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деконструкторы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rgbClr val="FFFF00"/>
                </a:solidFill>
              </a:rPr>
              <a:t>локальные функции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6.0 (</a:t>
            </a:r>
            <a:r>
              <a:rPr lang="ru-RU" dirty="0">
                <a:solidFill>
                  <a:schemeClr val="bg1"/>
                </a:solidFill>
              </a:rPr>
              <a:t>Июль 2015) (</a:t>
            </a:r>
            <a:r>
              <a:rPr lang="en-US" dirty="0">
                <a:solidFill>
                  <a:schemeClr val="bg1"/>
                </a:solidFill>
              </a:rPr>
              <a:t>VS 2015): using static, </a:t>
            </a:r>
            <a:r>
              <a:rPr lang="ru-RU" dirty="0">
                <a:solidFill>
                  <a:schemeClr val="bg1"/>
                </a:solidFill>
              </a:rPr>
              <a:t>фильтры исключений, </a:t>
            </a:r>
            <a:r>
              <a:rPr lang="en-US" dirty="0">
                <a:solidFill>
                  <a:schemeClr val="bg1"/>
                </a:solidFill>
              </a:rPr>
              <a:t>await </a:t>
            </a:r>
            <a:r>
              <a:rPr lang="ru-RU" dirty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catch/finally, </a:t>
            </a:r>
            <a:r>
              <a:rPr lang="ru-RU" dirty="0">
                <a:solidFill>
                  <a:schemeClr val="bg1"/>
                </a:solidFill>
              </a:rPr>
              <a:t>инициализатор авто-свойств и словарей, </a:t>
            </a:r>
            <a:r>
              <a:rPr lang="ru-RU" dirty="0">
                <a:solidFill>
                  <a:srgbClr val="FFFF00"/>
                </a:solidFill>
              </a:rPr>
              <a:t>=&gt; члены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rgbClr val="FFFF00"/>
                </a:solidFill>
              </a:rPr>
              <a:t>интерполируемые строки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nameof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rgbClr val="FFFF00"/>
                </a:solidFill>
              </a:rPr>
              <a:t>оператор ?.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5.0 (</a:t>
            </a:r>
            <a:r>
              <a:rPr lang="ru-RU" dirty="0">
                <a:solidFill>
                  <a:schemeClr val="bg1"/>
                </a:solidFill>
              </a:rPr>
              <a:t>Август 2012) (</a:t>
            </a:r>
            <a:r>
              <a:rPr lang="en-US" dirty="0">
                <a:solidFill>
                  <a:schemeClr val="bg1"/>
                </a:solidFill>
              </a:rPr>
              <a:t>VS 2012): </a:t>
            </a:r>
            <a:r>
              <a:rPr lang="en-US" dirty="0" err="1">
                <a:solidFill>
                  <a:srgbClr val="FFFF00"/>
                </a:solidFill>
              </a:rPr>
              <a:t>async</a:t>
            </a:r>
            <a:r>
              <a:rPr lang="en-US" dirty="0">
                <a:solidFill>
                  <a:srgbClr val="FFFF00"/>
                </a:solidFill>
              </a:rPr>
              <a:t>/await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4.0 (</a:t>
            </a:r>
            <a:r>
              <a:rPr lang="ru-RU" dirty="0">
                <a:solidFill>
                  <a:schemeClr val="bg1"/>
                </a:solidFill>
              </a:rPr>
              <a:t>Апрель 2010) (</a:t>
            </a:r>
            <a:r>
              <a:rPr lang="en-US" dirty="0">
                <a:solidFill>
                  <a:schemeClr val="bg1"/>
                </a:solidFill>
              </a:rPr>
              <a:t>VS 2010): dynamic, </a:t>
            </a:r>
            <a:r>
              <a:rPr lang="ru-RU" dirty="0" err="1">
                <a:solidFill>
                  <a:schemeClr val="bg1"/>
                </a:solidFill>
              </a:rPr>
              <a:t>именнованные</a:t>
            </a:r>
            <a:r>
              <a:rPr lang="ru-RU" dirty="0">
                <a:solidFill>
                  <a:schemeClr val="bg1"/>
                </a:solidFill>
              </a:rPr>
              <a:t> и необязательные параметры, </a:t>
            </a:r>
            <a:r>
              <a:rPr lang="ru-RU" dirty="0" err="1">
                <a:solidFill>
                  <a:schemeClr val="bg1"/>
                </a:solidFill>
              </a:rPr>
              <a:t>ковариантность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ru-RU" dirty="0" err="1">
                <a:solidFill>
                  <a:schemeClr val="bg1"/>
                </a:solidFill>
              </a:rPr>
              <a:t>контрвариантность</a:t>
            </a:r>
            <a:r>
              <a:rPr lang="ru-RU" dirty="0">
                <a:solidFill>
                  <a:schemeClr val="bg1"/>
                </a:solidFill>
              </a:rPr>
              <a:t> для обобщений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3.0 (</a:t>
            </a:r>
            <a:r>
              <a:rPr lang="ru-RU" dirty="0">
                <a:solidFill>
                  <a:schemeClr val="bg1"/>
                </a:solidFill>
              </a:rPr>
              <a:t>Ноябрь 2007) (</a:t>
            </a:r>
            <a:r>
              <a:rPr lang="en-US" dirty="0">
                <a:solidFill>
                  <a:schemeClr val="bg1"/>
                </a:solidFill>
              </a:rPr>
              <a:t>VS 2008): </a:t>
            </a:r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авто-свойства, инициализаторы объектов и коллекций, анонимные типы, </a:t>
            </a:r>
            <a:r>
              <a:rPr lang="en-US" dirty="0">
                <a:solidFill>
                  <a:srgbClr val="FFFF00"/>
                </a:solidFill>
              </a:rPr>
              <a:t>LINQ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rgbClr val="FFFF00"/>
                </a:solidFill>
              </a:rPr>
              <a:t>лямбда-выражения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partial </a:t>
            </a:r>
            <a:r>
              <a:rPr lang="ru-RU" dirty="0">
                <a:solidFill>
                  <a:schemeClr val="bg1"/>
                </a:solidFill>
              </a:rPr>
              <a:t>методы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2.0 (</a:t>
            </a:r>
            <a:r>
              <a:rPr lang="ru-RU" dirty="0">
                <a:solidFill>
                  <a:schemeClr val="bg1"/>
                </a:solidFill>
              </a:rPr>
              <a:t>Ноябрь 2005) (</a:t>
            </a:r>
            <a:r>
              <a:rPr lang="en-US" dirty="0">
                <a:solidFill>
                  <a:schemeClr val="bg1"/>
                </a:solidFill>
              </a:rPr>
              <a:t>VS 2005): </a:t>
            </a:r>
            <a:r>
              <a:rPr lang="ru-RU" dirty="0">
                <a:solidFill>
                  <a:srgbClr val="FFFF00"/>
                </a:solidFill>
              </a:rPr>
              <a:t>обобщения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partial </a:t>
            </a:r>
            <a:r>
              <a:rPr lang="ru-RU" dirty="0">
                <a:solidFill>
                  <a:schemeClr val="bg1"/>
                </a:solidFill>
              </a:rPr>
              <a:t>типы, анонимные методы, </a:t>
            </a:r>
            <a:r>
              <a:rPr lang="en-US" dirty="0" err="1">
                <a:solidFill>
                  <a:schemeClr val="bg1"/>
                </a:solidFill>
              </a:rPr>
              <a:t>nullable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типы, </a:t>
            </a:r>
            <a:r>
              <a:rPr lang="en-US" dirty="0">
                <a:solidFill>
                  <a:schemeClr val="bg1"/>
                </a:solidFill>
              </a:rPr>
              <a:t>static-</a:t>
            </a:r>
            <a:r>
              <a:rPr lang="ru-RU" dirty="0">
                <a:solidFill>
                  <a:schemeClr val="bg1"/>
                </a:solidFill>
              </a:rPr>
              <a:t>классы, выведение типа делегата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1.0 (</a:t>
            </a:r>
            <a:r>
              <a:rPr lang="ru-RU" dirty="0">
                <a:solidFill>
                  <a:schemeClr val="bg1"/>
                </a:solidFill>
              </a:rPr>
              <a:t>Январь 2002)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73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Ключевые слова языка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  <a:solidFill>
            <a:schemeClr val="bg1"/>
          </a:solidFill>
        </p:spPr>
        <p:txBody>
          <a:bodyPr numCol="4">
            <a:normAutofit fontScale="40000" lnSpcReduction="20000"/>
          </a:bodyPr>
          <a:lstStyle/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abstract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as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bool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break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byte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char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class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continue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decimal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default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delegate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double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else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enum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event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explicit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extern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finally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fixed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float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for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goto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if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implicit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interface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internal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is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lock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namespace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new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null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object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operator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out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override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private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protected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public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readonly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ref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return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sbyte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sealed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short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stackalloc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static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string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switch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this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throw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true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try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ulong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unsafe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ushort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 static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virtual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void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volatile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while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277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Ключевые слова зарезервированы для </a:t>
            </a:r>
            <a:r>
              <a:rPr lang="ru-RU" dirty="0">
                <a:solidFill>
                  <a:schemeClr val="bg1"/>
                </a:solidFill>
              </a:rPr>
              <a:t>использования языком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r>
              <a:rPr lang="ru-RU" dirty="0" smtClean="0">
                <a:solidFill>
                  <a:schemeClr val="bg1"/>
                </a:solidFill>
              </a:rPr>
              <a:t>. Следует избегать их использование в качестве идентификаторов.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Директива </a:t>
            </a:r>
            <a:r>
              <a:rPr lang="en-US" dirty="0" smtClean="0">
                <a:solidFill>
                  <a:schemeClr val="bg1"/>
                </a:solidFill>
              </a:rPr>
              <a:t>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cs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 smtClean="0">
                <a:solidFill>
                  <a:schemeClr val="bg1"/>
                </a:solidFill>
              </a:rPr>
              <a:t>Visual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Studio </a:t>
            </a:r>
            <a:r>
              <a:rPr lang="ru-RU" dirty="0" smtClean="0">
                <a:solidFill>
                  <a:schemeClr val="bg1"/>
                </a:solidFill>
              </a:rPr>
              <a:t>есть подменю </a:t>
            </a:r>
            <a:r>
              <a:rPr lang="en-US" dirty="0" smtClean="0">
                <a:solidFill>
                  <a:schemeClr val="bg1"/>
                </a:solidFill>
              </a:rPr>
              <a:t>“Organize Usings” </a:t>
            </a:r>
            <a:r>
              <a:rPr lang="ru-RU" dirty="0" smtClean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Remove Unused Usings</a:t>
            </a:r>
            <a:r>
              <a:rPr lang="ru-RU" dirty="0" smtClean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Sort Usings</a:t>
            </a:r>
            <a:r>
              <a:rPr lang="ru-RU" dirty="0" smtClean="0">
                <a:solidFill>
                  <a:schemeClr val="bg1"/>
                </a:solidFill>
              </a:rPr>
              <a:t>: сортирует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ru-RU" dirty="0" smtClean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Remove and Sort</a:t>
            </a:r>
            <a:r>
              <a:rPr lang="ru-RU" dirty="0" smtClean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C# 6. static 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System.Console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System.Math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System.ConsoleColor</a:t>
            </a:r>
            <a:r>
              <a:rPr lang="en-US" dirty="0" smtClean="0">
                <a:solidFill>
                  <a:schemeClr val="bg1"/>
                </a:solidFill>
              </a:rPr>
              <a:t>; // </a:t>
            </a:r>
            <a:r>
              <a:rPr lang="en-US" smtClean="0">
                <a:solidFill>
                  <a:schemeClr val="bg1"/>
                </a:solidFill>
              </a:rPr>
              <a:t>enum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WriteLine</a:t>
            </a:r>
            <a:r>
              <a:rPr lang="en-US" dirty="0" smtClean="0">
                <a:solidFill>
                  <a:schemeClr val="bg1"/>
                </a:solidFill>
              </a:rPr>
              <a:t>("Hello"); // 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double r = </a:t>
            </a:r>
            <a:r>
              <a:rPr lang="en-US" dirty="0" err="1" smtClean="0">
                <a:solidFill>
                  <a:schemeClr val="bg1"/>
                </a:solidFill>
              </a:rPr>
              <a:t>Sqrt</a:t>
            </a:r>
            <a:r>
              <a:rPr lang="en-US" dirty="0" smtClean="0">
                <a:solidFill>
                  <a:schemeClr val="bg1"/>
                </a:solidFill>
              </a:rPr>
              <a:t>(3); // </a:t>
            </a:r>
            <a:r>
              <a:rPr lang="en-US" dirty="0" err="1" smtClean="0">
                <a:solidFill>
                  <a:schemeClr val="bg1"/>
                </a:solidFill>
              </a:rPr>
              <a:t>Math.Sqrt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Работает с любыми </a:t>
            </a:r>
            <a:r>
              <a:rPr lang="en-US" dirty="0" smtClean="0">
                <a:solidFill>
                  <a:schemeClr val="bg1"/>
                </a:solidFill>
              </a:rPr>
              <a:t>static </a:t>
            </a:r>
            <a:r>
              <a:rPr lang="ru-RU" dirty="0" smtClean="0">
                <a:solidFill>
                  <a:schemeClr val="bg1"/>
                </a:solidFill>
              </a:rPr>
              <a:t>членами в </a:t>
            </a:r>
            <a:r>
              <a:rPr lang="en-US" dirty="0" smtClean="0">
                <a:solidFill>
                  <a:schemeClr val="bg1"/>
                </a:solidFill>
              </a:rPr>
              <a:t>class,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или </a:t>
            </a:r>
            <a:r>
              <a:rPr lang="en-US" dirty="0" err="1" smtClean="0">
                <a:solidFill>
                  <a:schemeClr val="bg1"/>
                </a:solidFill>
              </a:rPr>
              <a:t>enum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9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ru-RU" sz="2400" dirty="0" smtClean="0">
                <a:solidFill>
                  <a:schemeClr val="bg1"/>
                </a:solidFill>
              </a:rPr>
              <a:t>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используется следующий синтаксис</a:t>
            </a:r>
            <a:r>
              <a:rPr lang="ru-RU" sz="2400" dirty="0">
                <a:solidFill>
                  <a:schemeClr val="bg1"/>
                </a:solidFill>
              </a:rPr>
              <a:t>: ИмяТипа имяПеременной;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93096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(4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-х байтовое знаковое целое)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(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строка)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975867"/>
            <a:ext cx="8229600" cy="97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Чтобы объявить несколько переменных одного типа перечислите их имена через запятую: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940892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y, z;</a:t>
            </a:r>
            <a:endParaRPr lang="ru-RU" sz="16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yesterday, today, tomorrow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337416"/>
              </p:ext>
            </p:extLst>
          </p:nvPr>
        </p:nvGraphicFramePr>
        <p:xfrm>
          <a:off x="414250" y="620688"/>
          <a:ext cx="8315500" cy="56634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4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173925720"/>
                    </a:ext>
                  </a:extLst>
                </a:gridCol>
                <a:gridCol w="4229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Тип </a:t>
                      </a: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.NET</a:t>
                      </a:r>
                      <a:endParaRPr kumimoji="0" lang="be-BY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Псевдоним в </a:t>
                      </a: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C#</a:t>
                      </a:r>
                      <a:endParaRPr kumimoji="0" lang="be-BY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Размер (байт)</a:t>
                      </a:r>
                      <a:endParaRPr kumimoji="0" lang="be-BY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Диапазон допустимых значений</a:t>
                      </a:r>
                      <a:endParaRPr kumimoji="0" lang="be-BY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System.Byte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byte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latin typeface="+mn-lt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System.Sbyte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sbyte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latin typeface="+mn-lt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System.Int16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short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latin typeface="+mn-lt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System.UInt16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ushort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latin typeface="+mn-lt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114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System.Int32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int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latin typeface="+mn-lt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System.UInt32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uint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latin typeface="+mn-lt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895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System.Int64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long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latin typeface="+mn-lt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latin typeface="+mn-lt"/>
                        </a:rPr>
                        <a:t> </a:t>
                      </a:r>
                      <a:r>
                        <a:rPr lang="ru-RU" sz="1400" kern="1200" dirty="0" smtClean="0">
                          <a:latin typeface="+mn-lt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System.UInt64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ulong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latin typeface="+mn-lt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System.Single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float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latin typeface="+mn-lt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latin typeface="+mn-lt"/>
                        </a:rPr>
                        <a:t>−45</a:t>
                      </a:r>
                      <a:r>
                        <a:rPr lang="ru-RU" sz="1400" kern="1200" dirty="0" smtClean="0">
                          <a:latin typeface="+mn-lt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latin typeface="+mn-lt"/>
                        </a:rPr>
                        <a:t>38</a:t>
                      </a:r>
                      <a:r>
                        <a:rPr lang="ru-RU" sz="1400" kern="1200" dirty="0" smtClean="0">
                          <a:latin typeface="+mn-lt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System.Double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double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latin typeface="+mn-lt"/>
                        </a:rPr>
                        <a:t>Точность: от 5.0</a:t>
                      </a:r>
                      <a:r>
                        <a:rPr lang="en-US" sz="1400" kern="1200" dirty="0" smtClean="0">
                          <a:latin typeface="+mn-lt"/>
                        </a:rPr>
                        <a:t> </a:t>
                      </a:r>
                      <a:r>
                        <a:rPr lang="ru-RU" sz="1400" kern="1200" dirty="0" smtClean="0">
                          <a:latin typeface="+mn-lt"/>
                        </a:rPr>
                        <a:t>×</a:t>
                      </a:r>
                      <a:r>
                        <a:rPr lang="en-US" sz="1400" kern="1200" dirty="0" smtClean="0">
                          <a:latin typeface="+mn-lt"/>
                        </a:rPr>
                        <a:t> </a:t>
                      </a:r>
                      <a:r>
                        <a:rPr lang="ru-RU" sz="1400" kern="1200" dirty="0" smtClean="0">
                          <a:latin typeface="+mn-lt"/>
                        </a:rPr>
                        <a:t>10</a:t>
                      </a:r>
                      <a:r>
                        <a:rPr lang="ru-RU" sz="1400" kern="1200" baseline="30000" dirty="0" smtClean="0">
                          <a:latin typeface="+mn-lt"/>
                        </a:rPr>
                        <a:t>−324</a:t>
                      </a:r>
                      <a:r>
                        <a:rPr lang="ru-RU" sz="1400" kern="1200" dirty="0" smtClean="0">
                          <a:latin typeface="+mn-lt"/>
                        </a:rPr>
                        <a:t> до 1.7</a:t>
                      </a:r>
                      <a:r>
                        <a:rPr lang="en-US" sz="1400" kern="1200" dirty="0" smtClean="0">
                          <a:latin typeface="+mn-lt"/>
                        </a:rPr>
                        <a:t> </a:t>
                      </a:r>
                      <a:r>
                        <a:rPr lang="ru-RU" sz="1400" kern="1200" dirty="0" smtClean="0">
                          <a:latin typeface="+mn-lt"/>
                        </a:rPr>
                        <a:t>×</a:t>
                      </a:r>
                      <a:r>
                        <a:rPr lang="en-US" sz="1400" kern="1200" dirty="0" smtClean="0">
                          <a:latin typeface="+mn-lt"/>
                        </a:rPr>
                        <a:t> </a:t>
                      </a:r>
                      <a:r>
                        <a:rPr lang="ru-RU" sz="1400" kern="1200" dirty="0" smtClean="0">
                          <a:latin typeface="+mn-lt"/>
                        </a:rPr>
                        <a:t>10</a:t>
                      </a:r>
                      <a:r>
                        <a:rPr lang="ru-RU" sz="1400" kern="1200" baseline="30000" dirty="0" smtClean="0">
                          <a:latin typeface="+mn-lt"/>
                        </a:rPr>
                        <a:t>308</a:t>
                      </a:r>
                      <a:r>
                        <a:rPr lang="ru-RU" sz="1400" kern="1200" dirty="0" smtClean="0">
                          <a:latin typeface="+mn-lt"/>
                        </a:rPr>
                        <a:t>, </a:t>
                      </a:r>
                      <a:r>
                        <a:rPr lang="en-US" sz="1400" kern="1200" dirty="0" smtClean="0">
                          <a:latin typeface="+mn-lt"/>
                        </a:rPr>
                        <a:t>14-</a:t>
                      </a:r>
                      <a:r>
                        <a:rPr lang="ru-RU" sz="1400" kern="1200" dirty="0" smtClean="0">
                          <a:latin typeface="+mn-lt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System.Decimal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decimal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latin typeface="+mn-lt"/>
                        </a:rPr>
                        <a:t>Точность: от 1.0</a:t>
                      </a:r>
                      <a:r>
                        <a:rPr lang="en-US" sz="1400" kern="1200" dirty="0" smtClean="0">
                          <a:latin typeface="+mn-lt"/>
                        </a:rPr>
                        <a:t> </a:t>
                      </a:r>
                      <a:r>
                        <a:rPr lang="ru-RU" sz="1400" kern="1200" dirty="0" smtClean="0">
                          <a:latin typeface="+mn-lt"/>
                        </a:rPr>
                        <a:t>×</a:t>
                      </a:r>
                      <a:r>
                        <a:rPr lang="en-US" sz="1400" kern="1200" dirty="0" smtClean="0">
                          <a:latin typeface="+mn-lt"/>
                        </a:rPr>
                        <a:t> </a:t>
                      </a:r>
                      <a:r>
                        <a:rPr lang="ru-RU" sz="1400" kern="1200" dirty="0" smtClean="0">
                          <a:latin typeface="+mn-lt"/>
                        </a:rPr>
                        <a:t>10</a:t>
                      </a:r>
                      <a:r>
                        <a:rPr lang="ru-RU" sz="1400" kern="1200" baseline="30000" dirty="0" smtClean="0">
                          <a:latin typeface="+mn-lt"/>
                        </a:rPr>
                        <a:t>−28</a:t>
                      </a:r>
                      <a:r>
                        <a:rPr lang="ru-RU" sz="1400" kern="1200" dirty="0" smtClean="0">
                          <a:latin typeface="+mn-lt"/>
                        </a:rPr>
                        <a:t> до 7.9</a:t>
                      </a:r>
                      <a:r>
                        <a:rPr lang="en-US" sz="1400" kern="1200" dirty="0" smtClean="0">
                          <a:latin typeface="+mn-lt"/>
                        </a:rPr>
                        <a:t> </a:t>
                      </a:r>
                      <a:r>
                        <a:rPr lang="ru-RU" sz="1400" kern="1200" dirty="0" smtClean="0">
                          <a:latin typeface="+mn-lt"/>
                        </a:rPr>
                        <a:t>×</a:t>
                      </a:r>
                      <a:r>
                        <a:rPr lang="en-US" sz="1400" kern="1200" dirty="0" smtClean="0">
                          <a:latin typeface="+mn-lt"/>
                        </a:rPr>
                        <a:t> </a:t>
                      </a:r>
                      <a:r>
                        <a:rPr lang="ru-RU" sz="1400" kern="1200" dirty="0" smtClean="0">
                          <a:latin typeface="+mn-lt"/>
                        </a:rPr>
                        <a:t>10</a:t>
                      </a:r>
                      <a:r>
                        <a:rPr lang="ru-RU" sz="1400" kern="1200" baseline="30000" dirty="0" smtClean="0">
                          <a:latin typeface="+mn-lt"/>
                        </a:rPr>
                        <a:t>28</a:t>
                      </a:r>
                      <a:r>
                        <a:rPr lang="ru-RU" sz="1400" kern="1200" dirty="0" smtClean="0">
                          <a:latin typeface="+mn-lt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System.String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string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Последовательность символов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latin typeface="+mn-lt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latin typeface="+mn-lt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System.Boolean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bool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System.Object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object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System.Void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void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Используется только в методах без возврата значения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en-US" sz="2800" dirty="0" smtClean="0">
                <a:solidFill>
                  <a:schemeClr val="bg1"/>
                </a:solidFill>
              </a:rPr>
              <a:t>C# (</a:t>
            </a:r>
            <a:r>
              <a:rPr lang="ru-RU" sz="2800" dirty="0" smtClean="0">
                <a:solidFill>
                  <a:schemeClr val="bg1"/>
                </a:solidFill>
              </a:rPr>
              <a:t>выделены ссылочные типы)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</a:t>
            </a:r>
            <a:r>
              <a:rPr lang="ru-RU" dirty="0" smtClean="0">
                <a:solidFill>
                  <a:schemeClr val="bg1"/>
                </a:solidFill>
              </a:rPr>
              <a:t>программирования </a:t>
            </a:r>
            <a:r>
              <a:rPr lang="ru-RU" dirty="0">
                <a:solidFill>
                  <a:schemeClr val="bg1"/>
                </a:solidFill>
              </a:rPr>
              <a:t>C# 6.0 и платформа .NET 4.6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Эндрю </a:t>
            </a:r>
            <a:r>
              <a:rPr lang="ru-RU" dirty="0" err="1">
                <a:solidFill>
                  <a:schemeClr val="bg1"/>
                </a:solidFill>
              </a:rPr>
              <a:t>Троелсен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err="1">
                <a:solidFill>
                  <a:schemeClr val="bg1"/>
                </a:solidFill>
              </a:rPr>
              <a:t>Andrew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Troelsen</a:t>
            </a:r>
            <a:r>
              <a:rPr lang="ru-RU" dirty="0">
                <a:solidFill>
                  <a:schemeClr val="bg1"/>
                </a:solidFill>
              </a:rPr>
              <a:t>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oz.by/books/more10158206.html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www.apress.com/gp/book/9781484213339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C# 4.0. </a:t>
            </a:r>
            <a:r>
              <a:rPr lang="ru-RU" dirty="0">
                <a:solidFill>
                  <a:schemeClr val="bg1"/>
                </a:solidFill>
              </a:rPr>
              <a:t>Полное руководство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Герберт </a:t>
            </a:r>
            <a:r>
              <a:rPr lang="ru-RU" dirty="0" err="1" smtClean="0">
                <a:solidFill>
                  <a:schemeClr val="bg1"/>
                </a:solidFill>
              </a:rPr>
              <a:t>Шилдт</a:t>
            </a:r>
            <a:r>
              <a:rPr lang="ru-RU" dirty="0" smtClean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Herbert </a:t>
            </a:r>
            <a:r>
              <a:rPr lang="en-US" dirty="0" err="1">
                <a:solidFill>
                  <a:schemeClr val="bg1"/>
                </a:solidFill>
              </a:rPr>
              <a:t>Schildt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oz.by/books/more1068422.html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6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www.amazon.com/4-0-Complete-Reference-Herbert-Schildt/dp/007174116X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lvl="0"/>
            <a:r>
              <a:rPr lang="ru-RU" dirty="0" smtClean="0">
                <a:solidFill>
                  <a:schemeClr val="bg1"/>
                </a:solidFill>
              </a:rPr>
              <a:t>Смотрите также презентацию </a:t>
            </a:r>
            <a:r>
              <a:rPr lang="en-US" dirty="0" smtClean="0">
                <a:solidFill>
                  <a:schemeClr val="bg1"/>
                </a:solidFill>
              </a:rPr>
              <a:t>books-to-read.pptx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Обязательная инициализация перед использованием (</a:t>
            </a:r>
            <a:r>
              <a:rPr lang="en-US" sz="3200" dirty="0">
                <a:solidFill>
                  <a:schemeClr val="bg1"/>
                </a:solidFill>
              </a:rPr>
              <a:t>d</a:t>
            </a:r>
            <a:r>
              <a:rPr lang="en-US" sz="3200" dirty="0" smtClean="0">
                <a:solidFill>
                  <a:schemeClr val="bg1"/>
                </a:solidFill>
              </a:rPr>
              <a:t>efinite assignment)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требует чтобы перед первым использованием переменной она была уже инициализирована. Это означает что на всех возможных путях исполнения программы она должна быть инициализирована перед тем её попытаются прочитать. В случае нарушения этого правила компилятор сгенерирует ошибку «</a:t>
            </a:r>
            <a:r>
              <a:rPr lang="en-US" sz="2400" dirty="0" smtClean="0">
                <a:solidFill>
                  <a:schemeClr val="bg1"/>
                </a:solidFill>
              </a:rPr>
              <a:t>Use </a:t>
            </a:r>
            <a:r>
              <a:rPr lang="en-US" sz="2400" dirty="0">
                <a:solidFill>
                  <a:schemeClr val="bg1"/>
                </a:solidFill>
              </a:rPr>
              <a:t>of unassigned local </a:t>
            </a:r>
            <a:r>
              <a:rPr lang="en-US" sz="2400" dirty="0" smtClean="0">
                <a:solidFill>
                  <a:schemeClr val="bg1"/>
                </a:solidFill>
              </a:rPr>
              <a:t>variable</a:t>
            </a:r>
            <a:r>
              <a:rPr lang="ru-RU" sz="2400" dirty="0" smtClean="0">
                <a:solidFill>
                  <a:schemeClr val="bg1"/>
                </a:solidFill>
              </a:rPr>
              <a:t>»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005064"/>
            <a:ext cx="8291264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(Q())</a:t>
            </a: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123;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(R())</a:t>
            </a:r>
          </a:p>
          <a:p>
            <a:r>
              <a:rPr lang="ru-RU" sz="16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Ошибка компиляции!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279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 типизированные</a:t>
            </a:r>
            <a:br>
              <a:rPr lang="ru-RU" dirty="0" smtClean="0"/>
            </a:br>
            <a:r>
              <a:rPr lang="ru-RU" dirty="0" smtClean="0"/>
              <a:t>локальные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Ключевое слово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ru-RU" sz="1800" dirty="0" smtClean="0"/>
              <a:t>позволяет объявить и инициализировать переменную без указания типа, который определяеия компилятором путем анализа выражения инициализации. Особенно удобно использовать при объявлении переменных обобщенного типа</a:t>
            </a:r>
            <a:endParaRPr lang="ru-RU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3145754"/>
            <a:ext cx="8219256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int из-за использования целочиcленного литерала</a:t>
            </a: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i = 5;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</a:t>
            </a:r>
            <a:r>
              <a:rPr lang="en-US" altLang="ru-RU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amount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 имеет тип decimal из-за использования decimal литерала</a:t>
            </a: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amount = 53.5M;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s имеет тип string</a:t>
            </a: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 =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"Hello"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ch имеет тип char</a:t>
            </a: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ch =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'a'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9622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Строковые</a:t>
            </a:r>
            <a:r>
              <a:rPr lang="en-US" sz="1600" dirty="0" smtClean="0">
                <a:solidFill>
                  <a:schemeClr val="bg1"/>
                </a:solidFill>
              </a:rPr>
              <a:t> (</a:t>
            </a:r>
            <a:r>
              <a:rPr lang="ru-RU" sz="1600" dirty="0" smtClean="0">
                <a:solidFill>
                  <a:schemeClr val="bg1"/>
                </a:solidFill>
              </a:rPr>
              <a:t>тип </a:t>
            </a:r>
            <a:r>
              <a:rPr lang="en-US" sz="1600" dirty="0" smtClean="0">
                <a:solidFill>
                  <a:schemeClr val="bg1"/>
                </a:solidFill>
              </a:rPr>
              <a:t>string)</a:t>
            </a:r>
            <a:endParaRPr lang="ru-RU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"</a:t>
            </a:r>
            <a:r>
              <a:rPr lang="ru-RU" sz="1600" dirty="0" smtClean="0">
                <a:solidFill>
                  <a:schemeClr val="bg1"/>
                </a:solidFill>
              </a:rPr>
              <a:t>текст\</a:t>
            </a:r>
            <a:r>
              <a:rPr lang="en-US" sz="1600" dirty="0" smtClean="0">
                <a:solidFill>
                  <a:schemeClr val="bg1"/>
                </a:solidFill>
              </a:rPr>
              <a:t>n"</a:t>
            </a:r>
            <a:r>
              <a:rPr lang="ru-RU" sz="1600" dirty="0" smtClean="0">
                <a:solidFill>
                  <a:schemeClr val="bg1"/>
                </a:solidFill>
              </a:rPr>
              <a:t>,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sz="1600" dirty="0" smtClean="0">
                <a:solidFill>
                  <a:schemeClr val="bg1"/>
                </a:solidFill>
              </a:rPr>
              <a:t>escape </a:t>
            </a:r>
            <a:r>
              <a:rPr lang="ru-RU" sz="1600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sz="1600" dirty="0" smtClean="0">
                <a:solidFill>
                  <a:schemeClr val="bg1"/>
                </a:solidFill>
              </a:rPr>
              <a:t>\XXX</a:t>
            </a:r>
            <a:r>
              <a:rPr lang="ru-RU" sz="1600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@"</a:t>
            </a:r>
            <a:r>
              <a:rPr lang="ru-RU" sz="1600" dirty="0" smtClean="0">
                <a:solidFill>
                  <a:schemeClr val="bg1"/>
                </a:solidFill>
              </a:rPr>
              <a:t>текст</a:t>
            </a:r>
            <a:r>
              <a:rPr lang="en-US" sz="1600" dirty="0" smtClean="0">
                <a:solidFill>
                  <a:schemeClr val="bg1"/>
                </a:solidFill>
              </a:rPr>
              <a:t>\n", verbatim </a:t>
            </a:r>
            <a:r>
              <a:rPr lang="ru-RU" sz="1600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sz="1600" dirty="0">
                <a:solidFill>
                  <a:schemeClr val="bg1"/>
                </a:solidFill>
              </a:rPr>
              <a:t> escape </a:t>
            </a:r>
            <a:r>
              <a:rPr lang="ru-RU" sz="1600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$"x={x}", </a:t>
            </a:r>
            <a:r>
              <a:rPr lang="ru-RU" sz="1600" dirty="0" smtClean="0">
                <a:solidFill>
                  <a:schemeClr val="bg1"/>
                </a:solidFill>
              </a:rPr>
              <a:t>интерполируемая строка </a:t>
            </a:r>
            <a:r>
              <a:rPr lang="ru-RU" sz="1600" dirty="0" smtClean="0">
                <a:solidFill>
                  <a:srgbClr val="FFFF00"/>
                </a:solidFill>
              </a:rPr>
              <a:t>(</a:t>
            </a:r>
            <a:r>
              <a:rPr lang="en-US" sz="1600" dirty="0" smtClean="0">
                <a:solidFill>
                  <a:srgbClr val="FFFF00"/>
                </a:solidFill>
              </a:rPr>
              <a:t>C# 6</a:t>
            </a:r>
            <a:r>
              <a:rPr lang="ru-RU" sz="1600" dirty="0" smtClean="0">
                <a:solidFill>
                  <a:srgbClr val="FFFF00"/>
                </a:solidFill>
              </a:rPr>
              <a:t>)</a:t>
            </a:r>
            <a:endParaRPr lang="en-US" sz="1600" dirty="0" smtClean="0">
              <a:solidFill>
                <a:srgbClr val="FFFF00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Символьный 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ru-RU" sz="1600" dirty="0" smtClean="0">
                <a:solidFill>
                  <a:schemeClr val="bg1"/>
                </a:solidFill>
              </a:rPr>
              <a:t>тип </a:t>
            </a:r>
            <a:r>
              <a:rPr lang="en-US" sz="1600" dirty="0" smtClean="0">
                <a:solidFill>
                  <a:schemeClr val="bg1"/>
                </a:solidFill>
              </a:rPr>
              <a:t>char)</a:t>
            </a:r>
            <a:r>
              <a:rPr lang="ru-RU" sz="1600" dirty="0" smtClean="0">
                <a:solidFill>
                  <a:schemeClr val="bg1"/>
                </a:solidFill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'</a:t>
            </a:r>
            <a:r>
              <a:rPr lang="ru-RU" sz="1600" dirty="0" smtClean="0">
                <a:solidFill>
                  <a:schemeClr val="bg1"/>
                </a:solidFill>
              </a:rPr>
              <a:t>символ</a:t>
            </a:r>
            <a:r>
              <a:rPr lang="en-US" sz="1600" dirty="0">
                <a:solidFill>
                  <a:schemeClr val="bg1"/>
                </a:solidFill>
              </a:rPr>
              <a:t>'</a:t>
            </a:r>
            <a:endParaRPr lang="ru-RU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1, </a:t>
            </a:r>
            <a:r>
              <a:rPr lang="ru-RU" sz="1600" dirty="0" smtClean="0">
                <a:solidFill>
                  <a:schemeClr val="bg1"/>
                </a:solidFill>
              </a:rPr>
              <a:t>число типа 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ru-RU" sz="1600" dirty="0" smtClean="0">
                <a:solidFill>
                  <a:schemeClr val="bg1"/>
                </a:solidFill>
              </a:rPr>
              <a:t> в 10 системе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0xFF, 0x1122 </a:t>
            </a:r>
            <a:r>
              <a:rPr lang="ru-RU" sz="1600" dirty="0">
                <a:solidFill>
                  <a:schemeClr val="bg1"/>
                </a:solidFill>
              </a:rPr>
              <a:t>и т.п</a:t>
            </a:r>
            <a:r>
              <a:rPr lang="ru-RU" sz="1600" dirty="0" smtClean="0">
                <a:solidFill>
                  <a:schemeClr val="bg1"/>
                </a:solidFill>
              </a:rPr>
              <a:t>., число в 16 системе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0b11110001, </a:t>
            </a:r>
            <a:r>
              <a:rPr lang="ru-RU" sz="1600" dirty="0" smtClean="0">
                <a:solidFill>
                  <a:schemeClr val="bg1"/>
                </a:solidFill>
              </a:rPr>
              <a:t>число в двоичной системе счисления </a:t>
            </a:r>
            <a:r>
              <a:rPr lang="ru-RU" sz="1600" dirty="0" smtClean="0">
                <a:solidFill>
                  <a:srgbClr val="FFFF00"/>
                </a:solidFill>
              </a:rPr>
              <a:t>(</a:t>
            </a:r>
            <a:r>
              <a:rPr lang="en-US" sz="1600" dirty="0" smtClean="0">
                <a:solidFill>
                  <a:srgbClr val="FFFF00"/>
                </a:solidFill>
              </a:rPr>
              <a:t>C# 7)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1L, </a:t>
            </a:r>
            <a:r>
              <a:rPr lang="ru-RU" sz="1600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sz="1600" dirty="0" smtClean="0">
                <a:solidFill>
                  <a:schemeClr val="bg1"/>
                </a:solidFill>
              </a:rPr>
              <a:t>(long)</a:t>
            </a:r>
            <a:endParaRPr lang="ru-RU" sz="1600" dirty="0" smtClean="0">
              <a:solidFill>
                <a:schemeClr val="bg1"/>
              </a:solidFill>
            </a:endParaRP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1</a:t>
            </a:r>
            <a:r>
              <a:rPr lang="en-US" sz="1600" dirty="0" smtClean="0">
                <a:solidFill>
                  <a:schemeClr val="bg1"/>
                </a:solidFill>
              </a:rPr>
              <a:t>U, </a:t>
            </a:r>
            <a:r>
              <a:rPr lang="ru-RU" sz="1600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sz="1600" dirty="0" err="1" smtClean="0">
                <a:solidFill>
                  <a:schemeClr val="bg1"/>
                </a:solidFill>
              </a:rPr>
              <a:t>uint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1UL,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беззнаковое </a:t>
            </a:r>
            <a:r>
              <a:rPr lang="ru-RU" sz="1600" dirty="0" smtClean="0">
                <a:solidFill>
                  <a:schemeClr val="bg1"/>
                </a:solidFill>
              </a:rPr>
              <a:t>длинное целое </a:t>
            </a:r>
            <a:r>
              <a:rPr lang="ru-RU" sz="1600" dirty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ulong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  <a:endParaRPr lang="ru-RU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1</a:t>
            </a:r>
            <a:r>
              <a:rPr lang="en-US" sz="1600" dirty="0" smtClean="0">
                <a:solidFill>
                  <a:schemeClr val="bg1"/>
                </a:solidFill>
              </a:rPr>
              <a:t>.1, </a:t>
            </a:r>
            <a:r>
              <a:rPr lang="ru-RU" sz="1600" dirty="0" smtClean="0">
                <a:solidFill>
                  <a:schemeClr val="bg1"/>
                </a:solidFill>
              </a:rPr>
              <a:t>число типа </a:t>
            </a:r>
            <a:r>
              <a:rPr lang="en-US" sz="1600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1.1f</a:t>
            </a:r>
            <a:r>
              <a:rPr lang="ru-RU" sz="1600" dirty="0" smtClean="0">
                <a:solidFill>
                  <a:schemeClr val="bg1"/>
                </a:solidFill>
              </a:rPr>
              <a:t>, число типа </a:t>
            </a:r>
            <a:r>
              <a:rPr lang="en-US" sz="1600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1.1m, </a:t>
            </a:r>
            <a:r>
              <a:rPr lang="ru-RU" sz="1600" dirty="0" smtClean="0">
                <a:solidFill>
                  <a:schemeClr val="bg1"/>
                </a:solidFill>
              </a:rPr>
              <a:t>число типа </a:t>
            </a:r>
            <a:r>
              <a:rPr lang="en-US" sz="1600" dirty="0" smtClean="0">
                <a:solidFill>
                  <a:schemeClr val="bg1"/>
                </a:solidFill>
              </a:rPr>
              <a:t>decimal</a:t>
            </a:r>
            <a:endParaRPr lang="ru-RU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Литералы для </a:t>
            </a:r>
            <a:r>
              <a:rPr lang="en-US" sz="1600" dirty="0" smtClean="0">
                <a:solidFill>
                  <a:schemeClr val="bg1"/>
                </a:solidFill>
              </a:rPr>
              <a:t>bool </a:t>
            </a:r>
            <a:r>
              <a:rPr lang="ru-RU" sz="1600" dirty="0" smtClean="0">
                <a:solidFill>
                  <a:schemeClr val="bg1"/>
                </a:solidFill>
              </a:rPr>
              <a:t>типа: </a:t>
            </a:r>
            <a:r>
              <a:rPr lang="en-US" sz="1600" dirty="0" smtClean="0">
                <a:solidFill>
                  <a:schemeClr val="bg1"/>
                </a:solidFill>
              </a:rPr>
              <a:t>true, false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null </a:t>
            </a:r>
            <a:r>
              <a:rPr lang="ru-RU" sz="1600" dirty="0" smtClean="0">
                <a:solidFill>
                  <a:schemeClr val="bg1"/>
                </a:solidFill>
              </a:rPr>
              <a:t>литерал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Разделитель цифр в </a:t>
            </a:r>
            <a:r>
              <a:rPr lang="en-US" dirty="0" smtClean="0"/>
              <a:t>C# 7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1512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В </a:t>
            </a:r>
            <a:r>
              <a:rPr lang="en-US" sz="2400" dirty="0" smtClean="0">
                <a:solidFill>
                  <a:schemeClr val="bg1"/>
                </a:solidFill>
              </a:rPr>
              <a:t>C# 7 </a:t>
            </a:r>
            <a:r>
              <a:rPr lang="ru-RU" sz="2400" dirty="0" smtClean="0">
                <a:solidFill>
                  <a:schemeClr val="bg1"/>
                </a:solidFill>
              </a:rPr>
              <a:t>в численных литералах можно использовать символ нижнего подчеркивания для улучшения читабельности.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998113"/>
            <a:ext cx="8229600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33_554_432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hex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0x1b_a0_44_fe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bin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0b1001_1010_0001_0100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real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1_000.111_1e-1_000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weird = </a:t>
            </a:r>
            <a:r>
              <a:rPr lang="de-DE" dirty="0">
                <a:solidFill>
                  <a:srgbClr val="C81EFA"/>
                </a:solidFill>
                <a:latin typeface="Consolas" panose="020B0609020204030204" pitchFamily="49" charset="0"/>
              </a:rPr>
              <a:t>1_2__3___4____5_____6______7_______8________9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39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Tuple-</a:t>
            </a:r>
            <a:r>
              <a:rPr lang="ru-RU" dirty="0" smtClean="0"/>
              <a:t>типы </a:t>
            </a:r>
            <a:r>
              <a:rPr lang="en-US" dirty="0" smtClean="0"/>
              <a:t>(C# 7)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96544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1.  Assigning a tuple to individually declared variables.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country,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capital,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{capital}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2.  Assigning a tuple to individually declared variables that are pre-declared.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country;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capital;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(country, capital,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{capital}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3.  Assigning a tuple to individually declared and implicitly typed variables.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country,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capital,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{capital}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4.  Assigning a tuple to individually declared variables that are implicitly typed with a distributive syntax.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(country, capital,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{capital}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5.  Declaring a named item tuple and assigning it tuple values and then accessing the tuple items by name.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Capital,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countryInfo.Capital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6.  Assigning a named item tuple to a single implicitly typed variable that’s implicitly typed and then accessing the tuple items by name.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(Name: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Capital: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countryInfo.Capital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7.  Assigning an unnamed tuple to a single implicitly typed variable and then accessing the tuple elements by their Item-number property.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{countryInfo.Item1}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{countryInfo.Item2}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{countryInfo.Item3}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8.  Assigning a named item tuple to a single implicitly typed variable and then accessing the tuple items by their Item-number property.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(Name: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Capital: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{countryInfo.Item1}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{countryInfo.Item2}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{countryInfo.Item3}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9.  Discard portions of the tuple with underscores.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0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 </a:t>
            </a:r>
            <a:r>
              <a:rPr lang="ru-RU" sz="2800" dirty="0" smtClean="0">
                <a:solidFill>
                  <a:schemeClr val="bg1"/>
                </a:solidFill>
              </a:rPr>
              <a:t>(строка)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\’ – </a:t>
            </a:r>
            <a:r>
              <a:rPr lang="ru-RU" sz="1200" dirty="0" smtClean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ru-RU" sz="1200" dirty="0" smtClean="0">
                <a:solidFill>
                  <a:schemeClr val="bg1"/>
                </a:solidFill>
              </a:rPr>
              <a:t>" – двойная кавычка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\\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 smtClean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 smtClean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</a:t>
            </a:r>
            <a:r>
              <a:rPr lang="ru-RU" sz="1200" dirty="0" smtClean="0">
                <a:solidFill>
                  <a:schemeClr val="bg1"/>
                </a:solidFill>
              </a:rPr>
              <a:t>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\r, \n – </a:t>
            </a:r>
            <a:r>
              <a:rPr lang="ru-RU" sz="1200" dirty="0" smtClean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smtClean="0">
                <a:solidFill>
                  <a:schemeClr val="bg1"/>
                </a:solidFill>
              </a:rPr>
              <a:t>вместо </a:t>
            </a:r>
            <a:r>
              <a:rPr lang="en-US" sz="1200" dirty="0" smtClean="0">
                <a:solidFill>
                  <a:schemeClr val="bg1"/>
                </a:solidFill>
              </a:rPr>
              <a:t>\r</a:t>
            </a: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n</a:t>
            </a:r>
            <a:endParaRPr lang="ru-RU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t – </a:t>
            </a:r>
            <a:r>
              <a:rPr lang="ru-RU" sz="1200" dirty="0" smtClean="0">
                <a:solidFill>
                  <a:schemeClr val="bg1"/>
                </a:solidFill>
              </a:rPr>
              <a:t>Табуляция (код 9)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 smtClean="0">
                <a:solidFill>
                  <a:schemeClr val="bg1"/>
                </a:solidFill>
              </a:rPr>
              <a:t>Uxxxxxxxx</a:t>
            </a:r>
            <a:r>
              <a:rPr lang="en-US" sz="1200" dirty="0" smtClean="0">
                <a:solidFill>
                  <a:schemeClr val="bg1"/>
                </a:solidFill>
              </a:rPr>
              <a:t> – </a:t>
            </a:r>
            <a:r>
              <a:rPr lang="ru-RU" sz="1200" dirty="0" smtClean="0">
                <a:solidFill>
                  <a:schemeClr val="bg1"/>
                </a:solidFill>
              </a:rPr>
              <a:t>Юникод </a:t>
            </a:r>
            <a:r>
              <a:rPr lang="en-US" sz="1200" dirty="0" smtClean="0">
                <a:solidFill>
                  <a:schemeClr val="bg1"/>
                </a:solidFill>
              </a:rPr>
              <a:t>escape </a:t>
            </a:r>
            <a:r>
              <a:rPr lang="ru-RU" sz="1200" dirty="0" smtClean="0">
                <a:solidFill>
                  <a:schemeClr val="bg1"/>
                </a:solidFill>
              </a:rPr>
              <a:t>последовательности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@"C:\</a:t>
            </a:r>
            <a:r>
              <a:rPr lang="en-US" dirty="0" err="1" smtClean="0">
                <a:solidFill>
                  <a:schemeClr val="bg1"/>
                </a:solidFill>
              </a:rPr>
              <a:t>inetpub</a:t>
            </a:r>
            <a:r>
              <a:rPr lang="en-US" dirty="0" smtClean="0">
                <a:solidFill>
                  <a:schemeClr val="bg1"/>
                </a:solidFill>
              </a:rPr>
              <a:t>\temp"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Неизменяемость </a:t>
            </a:r>
            <a:r>
              <a:rPr lang="en-US" sz="2800" dirty="0" smtClean="0">
                <a:solidFill>
                  <a:schemeClr val="bg1"/>
                </a:solidFill>
              </a:rPr>
              <a:t>(immutability) </a:t>
            </a:r>
            <a:r>
              <a:rPr lang="ru-RU" sz="2800" dirty="0" smtClean="0">
                <a:solidFill>
                  <a:schemeClr val="bg1"/>
                </a:solidFill>
              </a:rPr>
              <a:t>строк в </a:t>
            </a:r>
            <a:r>
              <a:rPr lang="en-US" sz="2800" dirty="0" smtClean="0">
                <a:solidFill>
                  <a:schemeClr val="bg1"/>
                </a:solidFill>
              </a:rPr>
              <a:t>.NET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Строки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неизменяемыми. При попытке изменить значение строки сначала создается копия и уже в ней производятся изменения.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Неизменямость нужна по следующим причинам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работы механизма интернирования строк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упрощения многопоточного кода (пропадает необходимость в синхронизации)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en-US" dirty="0">
                <a:solidFill>
                  <a:schemeClr val="bg1"/>
                </a:solidFill>
              </a:rPr>
              <a:t>s = "</a:t>
            </a:r>
            <a:r>
              <a:rPr lang="en-US" dirty="0" err="1">
                <a:solidFill>
                  <a:schemeClr val="bg1"/>
                </a:solidFill>
              </a:rPr>
              <a:t>abcd</a:t>
            </a:r>
            <a:r>
              <a:rPr lang="en-US" dirty="0">
                <a:solidFill>
                  <a:schemeClr val="bg1"/>
                </a:solidFill>
              </a:rPr>
              <a:t>";</a:t>
            </a:r>
          </a:p>
          <a:p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en-US" dirty="0" err="1">
                <a:solidFill>
                  <a:schemeClr val="bg1"/>
                </a:solidFill>
              </a:rPr>
              <a:t>string.Concat</a:t>
            </a:r>
            <a:r>
              <a:rPr lang="en-US" dirty="0">
                <a:solidFill>
                  <a:schemeClr val="bg1"/>
                </a:solidFill>
              </a:rPr>
              <a:t>(s, "</a:t>
            </a:r>
            <a:r>
              <a:rPr lang="en-US" dirty="0" err="1">
                <a:solidFill>
                  <a:schemeClr val="bg1"/>
                </a:solidFill>
              </a:rPr>
              <a:t>ef</a:t>
            </a:r>
            <a:r>
              <a:rPr lang="en-US" dirty="0" smtClean="0">
                <a:solidFill>
                  <a:schemeClr val="bg1"/>
                </a:solidFill>
              </a:rPr>
              <a:t>");</a:t>
            </a:r>
          </a:p>
        </p:txBody>
      </p:sp>
      <p:pic>
        <p:nvPicPr>
          <p:cNvPr id="1026" name="Picture 2" descr="string-immut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789040"/>
            <a:ext cx="619125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1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800100" y="838200"/>
            <a:ext cx="75438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 smtClean="0">
                <a:solidFill>
                  <a:schemeClr val="bg1"/>
                </a:solidFill>
              </a:rPr>
              <a:t>шестнадцатеричный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Может использоваться 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Console.Write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string.Format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StringBuilder.AppendFormat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455206"/>
              </p:ext>
            </p:extLst>
          </p:nvPr>
        </p:nvGraphicFramePr>
        <p:xfrm>
          <a:off x="574576" y="980729"/>
          <a:ext cx="7994848" cy="4324101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0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963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Денежная величина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2.5);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-2.5);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2,50р.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/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-2,50р.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Десятичное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Console.Write("{0:D5}", 25);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Научный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Console.Write("{0:E}", 250000);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2.500000E+005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76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Fixed-point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Console.Write("{0:F2}", 25);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Console.Write("{0:F0}", 25);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25.00 </a:t>
                      </a:r>
                    </a:p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Общий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Console.Write("{0:G}", 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Число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Console.Write("{0:N}", 2500000);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500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 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Шестнадцатиричное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 </a:t>
                      </a:r>
                    </a:p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Форматирование числовых значений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764838"/>
              </p:ext>
            </p:extLst>
          </p:nvPr>
        </p:nvGraphicFramePr>
        <p:xfrm>
          <a:off x="574576" y="980729"/>
          <a:ext cx="7994848" cy="5517996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0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963"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d 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Короткая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дата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???</a:t>
                      </a:r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???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Длинная дата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Полная дата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(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короткое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Полная дата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(полное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Общий формат (короткое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Общий формат (длинное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m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Месяц и день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или 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Точный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формат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или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RFC1123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Для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сортировки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Короткое время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Полное время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Универсальный для сортировки (короткое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Универсальный для сортировки (полное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Y 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Год и месяц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Форматирование дат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18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Интерполируемые строки </a:t>
            </a:r>
            <a:r>
              <a:rPr lang="en-US" dirty="0" smtClean="0"/>
              <a:t>(C# 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x = 10;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r>
              <a:rPr lang="en-US" dirty="0" smtClean="0">
                <a:solidFill>
                  <a:schemeClr val="bg1"/>
                </a:solidFill>
              </a:rPr>
              <a:t>($"x={x}");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3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являются ссылочным типом.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smtClean="0">
                <a:solidFill>
                  <a:prstClr val="white"/>
                </a:solidFill>
                <a:cs typeface="Times New Roman" pitchFamily="18" charset="0"/>
              </a:rPr>
              <a:t>List&lt;T&gt; - </a:t>
            </a: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«динамический массив».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кол-во элементов заранее неизвестно или требуется добавлять/удалять элементы, то вместо </a:t>
            </a:r>
            <a:r>
              <a:rPr lang="ru-RU" dirty="0">
                <a:solidFill>
                  <a:prstClr val="white"/>
                </a:solidFill>
              </a:rPr>
              <a:t>массива следует </a:t>
            </a:r>
            <a:r>
              <a:rPr lang="ru-RU" dirty="0" smtClean="0">
                <a:solidFill>
                  <a:prstClr val="white"/>
                </a:solidFill>
              </a:rPr>
              <a:t>использовать класс </a:t>
            </a:r>
            <a:r>
              <a:rPr lang="en-US" dirty="0" smtClean="0">
                <a:solidFill>
                  <a:prstClr val="white"/>
                </a:solidFill>
              </a:rPr>
              <a:t>List&lt;T&gt;</a:t>
            </a:r>
            <a:r>
              <a:rPr lang="ru-RU" dirty="0" smtClean="0">
                <a:solidFill>
                  <a:prstClr val="white"/>
                </a:solidFill>
              </a:rPr>
              <a:t> из пространства имен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</a:t>
            </a:r>
            <a:r>
              <a:rPr lang="ru-RU" dirty="0" smtClean="0">
                <a:solidFill>
                  <a:prstClr val="white"/>
                </a:solidFill>
              </a:rPr>
              <a:t>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Строки это «массив»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Со строкой можно обращаться как с массивом, то есть можно получить </a:t>
            </a:r>
            <a:r>
              <a:rPr lang="en-US" dirty="0" smtClean="0">
                <a:solidFill>
                  <a:prstClr val="white"/>
                </a:solidFill>
              </a:rPr>
              <a:t>N-</a:t>
            </a:r>
            <a:r>
              <a:rPr lang="ru-RU" dirty="0" smtClean="0">
                <a:solidFill>
                  <a:prstClr val="white"/>
                </a:solidFill>
              </a:rPr>
              <a:t>й символ строки.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</a:t>
            </a:r>
            <a:r>
              <a:rPr lang="ru-RU" dirty="0" smtClean="0">
                <a:solidFill>
                  <a:prstClr val="white"/>
                </a:solidFill>
              </a:rPr>
              <a:t>Аникей</a:t>
            </a:r>
            <a:r>
              <a:rPr lang="en-US" dirty="0" smtClean="0">
                <a:solidFill>
                  <a:prstClr val="white"/>
                </a:solidFill>
              </a:rPr>
              <a:t>“;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firstLetter</a:t>
            </a:r>
            <a:r>
              <a:rPr lang="en-US" dirty="0" smtClean="0">
                <a:solidFill>
                  <a:prstClr val="white"/>
                </a:solidFill>
              </a:rPr>
              <a:t> = name[0];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lasterLetter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= </a:t>
            </a:r>
            <a:r>
              <a:rPr lang="en-US" dirty="0" smtClean="0">
                <a:solidFill>
                  <a:prstClr val="white"/>
                </a:solidFill>
              </a:rPr>
              <a:t>name[name.Length-1];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В тоже время менять отдельные символы нельзя: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name[0] = 'a'; // </a:t>
            </a:r>
            <a:r>
              <a:rPr lang="ru-RU" dirty="0" smtClean="0">
                <a:solidFill>
                  <a:prstClr val="white"/>
                </a:solidFill>
              </a:rPr>
              <a:t>Ошибка компиляции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Правильно будет так:</a:t>
            </a:r>
          </a:p>
          <a:p>
            <a:pPr>
              <a:defRPr/>
            </a:pP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"a" + </a:t>
            </a:r>
            <a:r>
              <a:rPr lang="en-US" dirty="0" err="1" smtClean="0">
                <a:solidFill>
                  <a:prstClr val="white"/>
                </a:solidFill>
              </a:rPr>
              <a:t>name.Substring</a:t>
            </a:r>
            <a:r>
              <a:rPr lang="en-US" dirty="0" smtClean="0">
                <a:solidFill>
                  <a:prstClr val="white"/>
                </a:solidFill>
              </a:rPr>
              <a:t>(1); // name = </a:t>
            </a:r>
            <a:r>
              <a:rPr lang="ru-RU" dirty="0" smtClean="0">
                <a:solidFill>
                  <a:prstClr val="white"/>
                </a:solidFill>
              </a:rPr>
              <a:t>"аникей"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109008"/>
              </p:ext>
            </p:extLst>
          </p:nvPr>
        </p:nvGraphicFramePr>
        <p:xfrm>
          <a:off x="642392" y="1412776"/>
          <a:ext cx="7859217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br>
                        <a:rPr lang="ru-RU" baseline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префиксная форма)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++y;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br>
                        <a:rPr lang="ru-RU" baseline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постфиксная форма)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5392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br>
                        <a:rPr lang="ru-RU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префиксная форма)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x; 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/>
                      </a:r>
                      <a:br>
                        <a:rPr lang="ru-RU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постфиксная форма)</a:t>
                      </a:r>
                      <a:endParaRPr lang="ru-RU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 // 9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27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689869"/>
              </p:ext>
            </p:extLst>
          </p:nvPr>
        </p:nvGraphicFramePr>
        <p:xfrm>
          <a:off x="642392" y="1412776"/>
          <a:ext cx="785921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</a:t>
                      </a:r>
                      <a:r>
                        <a:rPr lang="ru-RU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 33</a:t>
                      </a:r>
                      <a:endParaRPr lang="en-US" sz="1200" kern="1200" dirty="0">
                        <a:solidFill>
                          <a:srgbClr val="008000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</a:t>
                      </a:r>
                      <a:r>
                        <a:rPr lang="en-US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-13</a:t>
                      </a:r>
                      <a:endParaRPr lang="en-US" sz="1200" kern="1200" dirty="0">
                        <a:solidFill>
                          <a:srgbClr val="008000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</a:t>
                      </a:r>
                      <a:r>
                        <a:rPr lang="en-US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230</a:t>
                      </a:r>
                      <a:endParaRPr lang="en-US" sz="1200" kern="1200" dirty="0">
                        <a:solidFill>
                          <a:srgbClr val="008000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</a:t>
                      </a:r>
                      <a:r>
                        <a:rPr lang="en-US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12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0!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</a:t>
                      </a:r>
                      <a:r>
                        <a:rPr lang="en-US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3</a:t>
                      </a:r>
                      <a:endParaRPr lang="en-US" sz="1200" kern="1200" dirty="0">
                        <a:solidFill>
                          <a:srgbClr val="008000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22108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Для выполнения других арифметических операций можно использовать методы класса </a:t>
            </a:r>
            <a:r>
              <a:rPr lang="en-US" sz="2000" dirty="0" err="1" smtClean="0"/>
              <a:t>System.Math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Арифметические операторы</a:t>
            </a:r>
            <a:r>
              <a:rPr lang="en-US" sz="3600" dirty="0" smtClean="0"/>
              <a:t>. </a:t>
            </a:r>
            <a:r>
              <a:rPr lang="ru-RU" sz="3600" dirty="0" smtClean="0"/>
              <a:t>Примеры.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59463"/>
            <a:ext cx="784887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Оператор + можно применять для конкатенации строк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Аникей"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greeting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Привет, 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name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"!"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(greeting);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Даты можно вычитать друг из друга получая интервал времени между ними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Дата запуска аппарата "Вояджер-1" 5 сентября 1977 12:56:00 UTC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(1977, 9, 5, 12, 56, 0,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DateTimeKind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.UtcNow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Продо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л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жительность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миссии Вояджер-1: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N1}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дней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</a:t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missionDuration.TotalDays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К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да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т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е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можно прибавлять интервалы времени и вычитать их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.Today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todayPlus30days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(30);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(7);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через 30 дней: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todayPlus30days);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неделю назад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95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Математические операции</a:t>
            </a:r>
            <a:r>
              <a:rPr lang="en-US" sz="2800" dirty="0" smtClean="0"/>
              <a:t> (</a:t>
            </a:r>
            <a:r>
              <a:rPr lang="ru-RU" sz="2800" dirty="0" smtClean="0"/>
              <a:t>класс </a:t>
            </a:r>
            <a:r>
              <a:rPr lang="en-US" sz="2800" dirty="0" err="1" smtClean="0"/>
              <a:t>System.Math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32208"/>
              </p:ext>
            </p:extLst>
          </p:nvPr>
        </p:nvGraphicFramePr>
        <p:xfrm>
          <a:off x="642392" y="620688"/>
          <a:ext cx="7859217" cy="59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8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DivRem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Деление и остаток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duration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872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years, days;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years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Math.DivRem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(duration,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days);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years = 2, days = 142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0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Pow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в степень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7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Sqrt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Квадратный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корень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Exp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«</a:t>
                      </a:r>
                      <a:r>
                        <a:rPr lang="en-US" sz="1200" i="1" dirty="0" smtClean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» в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указанную степень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Log,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Log10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Логарифмы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Floor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меньшему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Ceiling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 к большему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2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-1</a:t>
                      </a:r>
                      <a:endParaRPr lang="en-US" sz="1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Round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ближайшему значению с заданной точностью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2.645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rounded1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2.64!!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rounded2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b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</a:b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MidpointRounding.AwayFromZero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2.65</a:t>
                      </a:r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0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Abs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Абсолютное значение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2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Sign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Знак числа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Max,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Min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Максимальное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или м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инимальное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значение из двух. См. также 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LINQ 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методы.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Sin,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Cos,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Cosh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Acos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Asin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Atan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Atan2, Tan,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Tanh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Тригонометрические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функции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Деление на 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067407"/>
              </p:ext>
            </p:extLst>
          </p:nvPr>
        </p:nvGraphicFramePr>
        <p:xfrm>
          <a:off x="642392" y="2636912"/>
          <a:ext cx="781804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Тип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byte,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sbyte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br>
                        <a:rPr lang="en-US" baseline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short,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ushort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br>
                        <a:rPr lang="en-US" baseline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int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uint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br>
                        <a:rPr lang="en-US" baseline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long,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ulong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DivideByZeroException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decimal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float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float.PositiveInfinity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или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float.NegativeInfinity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double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double.PositiveInfinity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или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double.NegativeInfinity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2392" y="1271662"/>
            <a:ext cx="7818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Разные типы дают разный результат при попытке деления на ноль</a:t>
            </a:r>
          </a:p>
        </p:txBody>
      </p:sp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66318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5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(XOR)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Битовые операторы сдвига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&lt;&lt; (</a:t>
            </a:r>
            <a:r>
              <a:rPr lang="ru-RU" dirty="0" smtClean="0"/>
              <a:t>сдвиг влево)</a:t>
            </a:r>
            <a:endParaRPr lang="en-US" dirty="0" smtClean="0"/>
          </a:p>
          <a:p>
            <a:r>
              <a:rPr lang="en-US" dirty="0" smtClean="0"/>
              <a:t>&gt;&gt;</a:t>
            </a:r>
            <a:r>
              <a:rPr lang="ru-RU" dirty="0" smtClean="0"/>
              <a:t> (сдвиг вправо)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509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41936"/>
              </p:ext>
            </p:extLst>
          </p:nvPr>
        </p:nvGraphicFramePr>
        <p:xfrm>
          <a:off x="642392" y="1412776"/>
          <a:ext cx="7859217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«И» (сокращенное вычисление)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«ИЛИ»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(сокращенное вычисление)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&amp; b) {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| b) {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«Исключающее 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^ b) {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11797"/>
              </p:ext>
            </p:extLst>
          </p:nvPr>
        </p:nvGraphicFramePr>
        <p:xfrm>
          <a:off x="642392" y="4969976"/>
          <a:ext cx="248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«И»</a:t>
                      </a:r>
                      <a:endParaRPr 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31495"/>
              </p:ext>
            </p:extLst>
          </p:nvPr>
        </p:nvGraphicFramePr>
        <p:xfrm>
          <a:off x="3330000" y="4969976"/>
          <a:ext cx="248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«ИЛИ»</a:t>
                      </a:r>
                      <a:endParaRPr 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952705"/>
              </p:ext>
            </p:extLst>
          </p:nvPr>
        </p:nvGraphicFramePr>
        <p:xfrm>
          <a:off x="6017609" y="4969976"/>
          <a:ext cx="248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«Исключающее ИЛИ»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?? </a:t>
            </a:r>
            <a:r>
              <a:rPr lang="ru-RU" dirty="0" smtClean="0"/>
              <a:t>оператор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340768"/>
            <a:ext cx="8244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Оператор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(</a:t>
            </a:r>
            <a:r>
              <a:rPr lang="en-US" dirty="0">
                <a:solidFill>
                  <a:prstClr val="white"/>
                </a:solidFill>
              </a:rPr>
              <a:t>n</a:t>
            </a:r>
            <a:r>
              <a:rPr lang="en-US" dirty="0" smtClean="0">
                <a:solidFill>
                  <a:prstClr val="white"/>
                </a:solidFill>
              </a:rPr>
              <a:t>ull coalescing</a:t>
            </a:r>
            <a:r>
              <a:rPr lang="ru-RU" dirty="0" smtClean="0">
                <a:solidFill>
                  <a:prstClr val="white"/>
                </a:solidFill>
              </a:rPr>
              <a:t>) бинарный оператор возращающий выражение справа, если выражение слева равно </a:t>
            </a:r>
            <a:r>
              <a:rPr lang="en-US" dirty="0" smtClean="0">
                <a:solidFill>
                  <a:prstClr val="white"/>
                </a:solidFill>
              </a:rPr>
              <a:t>null.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04864"/>
            <a:ext cx="824491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?? 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956" y="2924944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Тот же самый код с использованием </a:t>
            </a:r>
            <a:r>
              <a:rPr lang="en-US" dirty="0" smtClean="0">
                <a:solidFill>
                  <a:prstClr val="white"/>
                </a:solidFill>
              </a:rPr>
              <a:t>if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3418548"/>
            <a:ext cx="824491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nl-NL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 (dataRoot == </a:t>
            </a:r>
            <a:r>
              <a:rPr lang="nl-NL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) dataRoot = </a:t>
            </a:r>
            <a:r>
              <a:rPr lang="nl-NL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896" y="5867980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 есть использование оператора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помогает упростить код.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3896" y="4365104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Тот же самый код с использованием тернарного оператора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smtClean="0">
                <a:solidFill>
                  <a:prstClr val="white"/>
                </a:solidFill>
              </a:rPr>
              <a:t>? :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2484" y="4858708"/>
            <a:ext cx="8244916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.GetEnvironmentVariable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==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null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?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@"C:\Data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</a:p>
          <a:p>
            <a:r>
              <a:rPr lang="en-US" sz="14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  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.GetEnvironmentVariable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"DATA_ROOT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999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05945"/>
              </p:ext>
            </p:extLst>
          </p:nvPr>
        </p:nvGraphicFramePr>
        <p:xfrm>
          <a:off x="755576" y="980728"/>
          <a:ext cx="7920880" cy="5434317"/>
        </p:xfrm>
        <a:graphic>
          <a:graphicData uri="http://schemas.openxmlformats.org/drawingml/2006/table">
            <a:tbl>
              <a:tblPr/>
              <a:tblGrid>
                <a:gridCol w="3477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Категория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(ы)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2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Основные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x.y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f(x)  a[x]  x++  x--  new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typeof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default  checked  unchecked  delegate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Унарные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  !  ~  ++x  --x  (T)x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Умножение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*  /  %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Сложение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Битовые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сдвиги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&lt;&lt;  &gt;&gt;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Relational and type testing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  &gt;  &lt;=  &gt;=  is  as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Равенство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==  !=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исключающее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^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Null coalescing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??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Условный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?: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Присвоение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и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лямбда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  *=  /=  %=  +=  -=  &lt;&lt;=  &gt;&gt;=  &amp;=  ^=  </a:t>
                      </a: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|=</a:t>
                      </a:r>
                      <a:b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ключая службы </a:t>
            </a:r>
            <a:r>
              <a:rPr lang="en-US" dirty="0" smtClean="0">
                <a:solidFill>
                  <a:schemeClr val="bg1"/>
                </a:solidFill>
              </a:rPr>
              <a:t>Windows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ru-RU" dirty="0" smtClean="0">
                <a:solidFill>
                  <a:schemeClr val="bg1"/>
                </a:solidFill>
              </a:rPr>
              <a:t>программы установки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Команд для </a:t>
            </a:r>
            <a:r>
              <a:rPr lang="en-US" dirty="0" smtClean="0">
                <a:solidFill>
                  <a:schemeClr val="bg1"/>
                </a:solidFill>
              </a:rPr>
              <a:t>PowerShell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Сокращенное выполнение логических выражений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3240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C# </a:t>
            </a:r>
            <a:r>
              <a:rPr lang="ru-RU" sz="2000" dirty="0" smtClean="0"/>
              <a:t>применяет сокращеннное выполнение </a:t>
            </a:r>
            <a:r>
              <a:rPr lang="ru-RU" sz="2000" dirty="0"/>
              <a:t>(</a:t>
            </a:r>
            <a:r>
              <a:rPr lang="en-US" sz="2000" dirty="0"/>
              <a:t>short-circuiting) </a:t>
            </a:r>
            <a:r>
              <a:rPr lang="ru-RU" sz="2000" dirty="0" smtClean="0"/>
              <a:t>логических выражений</a:t>
            </a:r>
            <a:r>
              <a:rPr lang="en-US" sz="2000" dirty="0" smtClean="0"/>
              <a:t>. </a:t>
            </a:r>
            <a:r>
              <a:rPr lang="ru-RU" sz="2000" dirty="0" smtClean="0"/>
              <a:t>Это означает что, если при вычислении выражения логического «И» первый операнд дает «ложь», то остальные операнд</a:t>
            </a:r>
            <a:r>
              <a:rPr lang="ru-RU" sz="2000" dirty="0"/>
              <a:t>ы</a:t>
            </a:r>
            <a:r>
              <a:rPr lang="ru-RU" sz="2000" dirty="0" smtClean="0"/>
              <a:t> пропускаются т.к. уже понятно, что результатом может быть только «ложь».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Для логического «ИЛИ» действует аналогичное правило. Если </a:t>
            </a:r>
            <a:r>
              <a:rPr lang="ru-RU" sz="2000" dirty="0"/>
              <a:t>при </a:t>
            </a:r>
            <a:r>
              <a:rPr lang="ru-RU" sz="2000" dirty="0" smtClean="0"/>
              <a:t>его вычислении первый </a:t>
            </a:r>
            <a:r>
              <a:rPr lang="ru-RU" sz="2000" dirty="0"/>
              <a:t>операнд дает </a:t>
            </a:r>
            <a:r>
              <a:rPr lang="ru-RU" sz="2000" dirty="0" smtClean="0"/>
              <a:t>«истину», </a:t>
            </a:r>
            <a:r>
              <a:rPr lang="ru-RU" sz="2000" dirty="0"/>
              <a:t>то остальные </a:t>
            </a:r>
            <a:r>
              <a:rPr lang="ru-RU" sz="2000" dirty="0" smtClean="0"/>
              <a:t>операнды </a:t>
            </a:r>
            <a:r>
              <a:rPr lang="ru-RU" sz="2000" dirty="0"/>
              <a:t>пропускаются т.к. уже понятно, что </a:t>
            </a:r>
            <a:r>
              <a:rPr lang="ru-RU" sz="2000" dirty="0" smtClean="0"/>
              <a:t>результатом </a:t>
            </a:r>
            <a:r>
              <a:rPr lang="ru-RU" sz="2000" dirty="0"/>
              <a:t>может быть только </a:t>
            </a:r>
            <a:r>
              <a:rPr lang="ru-RU" sz="2000" dirty="0" smtClean="0"/>
              <a:t>«истина».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457200" y="4925486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x=10, y=20;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false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&lt; 0 &amp;&amp; y &gt; 0) {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true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&gt; 0 || y &lt; 0) {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712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605297"/>
            <a:ext cx="7010400" cy="29700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"Ваш вариант ответа (да/нет/возможно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): 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да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Согласен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!"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нет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Действие отменено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!"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возможно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Неправильный ответ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!"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Неизвестный вариант ответа!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be-BY" sz="11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car1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Некоторые системные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-ы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System.DayOfWeek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День недели</a:t>
            </a:r>
          </a:p>
          <a:p>
            <a:r>
              <a:rPr lang="en-US" dirty="0" err="1" smtClean="0"/>
              <a:t>System.Drawing.KnownColor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Цвет</a:t>
            </a:r>
            <a:endParaRPr lang="en-US" dirty="0"/>
          </a:p>
          <a:p>
            <a:r>
              <a:rPr lang="en-US" dirty="0" err="1" smtClean="0"/>
              <a:t>System.IO.DriveType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Тип диска</a:t>
            </a:r>
            <a:endParaRPr lang="en-US" dirty="0"/>
          </a:p>
          <a:p>
            <a:r>
              <a:rPr lang="en-US" dirty="0" err="1" smtClean="0"/>
              <a:t>System.IO.FileAttributes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Атрибут файла</a:t>
            </a:r>
            <a:endParaRPr lang="en-US" dirty="0"/>
          </a:p>
          <a:p>
            <a:r>
              <a:rPr lang="en-US" dirty="0" err="1" smtClean="0"/>
              <a:t>System.Net.HttpStatusCode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Код ответа протокола </a:t>
            </a:r>
            <a:r>
              <a:rPr lang="en-US" dirty="0" smtClean="0"/>
              <a:t>HTTP</a:t>
            </a:r>
          </a:p>
          <a:p>
            <a:r>
              <a:rPr lang="ru-RU" dirty="0" smtClean="0"/>
              <a:t>и другие ...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4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 smtClean="0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Разновидности </a:t>
            </a:r>
            <a:r>
              <a:rPr lang="en-US" sz="4400" dirty="0" smtClean="0">
                <a:solidFill>
                  <a:schemeClr val="bg1"/>
                </a:solidFill>
              </a:rPr>
              <a:t>.NET</a:t>
            </a:r>
            <a:endParaRPr lang="en-US" sz="44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915518"/>
              </p:ext>
            </p:extLst>
          </p:nvPr>
        </p:nvGraphicFramePr>
        <p:xfrm>
          <a:off x="251520" y="1397000"/>
          <a:ext cx="864096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.NET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FRAMEWORK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MONO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.NET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CORE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XAMARIN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Платформа для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.NET 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приложений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под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WIndows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Реализация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.NET Framework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для операционных систем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Linux, Mac OSX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Кроссплатформенное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решение с открытым исходным кодом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Кроссплатформенное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решение на основе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Mono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с открытым исходным кодом для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iOS, OS X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Android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8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 smtClean="0">
                <a:solidFill>
                  <a:schemeClr val="bg1"/>
                </a:solidFill>
              </a:rPr>
              <a:t>/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Visual Studio – </a:t>
            </a:r>
            <a:r>
              <a:rPr lang="ru-RU" dirty="0" smtClean="0">
                <a:solidFill>
                  <a:schemeClr val="bg1"/>
                </a:solidFill>
              </a:rPr>
              <a:t>интегрированная среда разработки. Доступна под </a:t>
            </a:r>
            <a:r>
              <a:rPr lang="en-US" dirty="0" smtClean="0">
                <a:solidFill>
                  <a:schemeClr val="bg1"/>
                </a:solidFill>
              </a:rPr>
              <a:t>Windows.</a:t>
            </a:r>
            <a:r>
              <a:rPr lang="ru-RU" dirty="0" smtClean="0">
                <a:solidFill>
                  <a:schemeClr val="bg1"/>
                </a:solidFill>
              </a:rPr>
              <a:t> Для </a:t>
            </a:r>
            <a:r>
              <a:rPr lang="en-US" dirty="0" smtClean="0">
                <a:solidFill>
                  <a:schemeClr val="bg1"/>
                </a:solidFill>
              </a:rPr>
              <a:t>Mac OSX</a:t>
            </a:r>
            <a:r>
              <a:rPr lang="ru-RU" dirty="0" smtClean="0">
                <a:solidFill>
                  <a:schemeClr val="bg1"/>
                </a:solidFill>
              </a:rPr>
              <a:t> доступна </a:t>
            </a:r>
            <a:r>
              <a:rPr lang="en-US" dirty="0" smtClean="0">
                <a:solidFill>
                  <a:schemeClr val="bg1"/>
                </a:solidFill>
              </a:rPr>
              <a:t>Preview </a:t>
            </a:r>
            <a:r>
              <a:rPr lang="ru-RU" dirty="0" smtClean="0">
                <a:solidFill>
                  <a:schemeClr val="bg1"/>
                </a:solidFill>
              </a:rPr>
              <a:t>версия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Visual Studio Code – </a:t>
            </a:r>
            <a:r>
              <a:rPr lang="ru-RU" dirty="0" smtClean="0">
                <a:solidFill>
                  <a:schemeClr val="bg1"/>
                </a:solidFill>
              </a:rPr>
              <a:t>кроссплатформенный редактор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Visual Studio Team Services – </a:t>
            </a:r>
            <a:r>
              <a:rPr lang="ru-RU" dirty="0" smtClean="0">
                <a:solidFill>
                  <a:schemeClr val="bg1"/>
                </a:solidFill>
              </a:rPr>
              <a:t>сервисы для командной работы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 smtClean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называется управляемым т.к. выполняется под </a:t>
            </a:r>
            <a:r>
              <a:rPr lang="ru-RU" dirty="0" smtClean="0">
                <a:solidFill>
                  <a:schemeClr val="bg1"/>
                </a:solidFill>
              </a:rPr>
              <a:t>управ</a:t>
            </a:r>
            <a:r>
              <a:rPr lang="ru-RU" dirty="0">
                <a:solidFill>
                  <a:schemeClr val="bg1"/>
                </a:solidFill>
              </a:rPr>
              <a:t>л</a:t>
            </a:r>
            <a:r>
              <a:rPr lang="ru-RU" dirty="0" smtClean="0">
                <a:solidFill>
                  <a:schemeClr val="bg1"/>
                </a:solidFill>
              </a:rPr>
              <a:t>ением </a:t>
            </a:r>
            <a:r>
              <a:rPr lang="en-US" dirty="0">
                <a:solidFill>
                  <a:schemeClr val="bg1"/>
                </a:solidFill>
              </a:rPr>
              <a:t>CLR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BCL/FCL – Base/Framework Class Library – </a:t>
            </a:r>
            <a:r>
              <a:rPr lang="ru-RU" dirty="0" smtClean="0">
                <a:solidFill>
                  <a:schemeClr val="bg1"/>
                </a:solidFill>
              </a:rPr>
              <a:t>библиотека классов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JIT (Just In Time) </a:t>
            </a:r>
            <a:r>
              <a:rPr lang="ru-RU" dirty="0" smtClean="0">
                <a:solidFill>
                  <a:schemeClr val="bg1"/>
                </a:solidFill>
              </a:rPr>
              <a:t>компилятор – компилирует управляемый </a:t>
            </a:r>
            <a:r>
              <a:rPr lang="en-US" dirty="0" smtClean="0">
                <a:solidFill>
                  <a:schemeClr val="bg1"/>
                </a:solidFill>
              </a:rPr>
              <a:t>IL </a:t>
            </a:r>
            <a:r>
              <a:rPr lang="ru-RU" dirty="0" smtClean="0">
                <a:solidFill>
                  <a:schemeClr val="bg1"/>
                </a:solidFill>
              </a:rPr>
              <a:t>код в неуправляемый (машинный)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3917227" cy="560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4869</Words>
  <Application>Microsoft Office PowerPoint</Application>
  <PresentationFormat>On-screen Show (4:3)</PresentationFormat>
  <Paragraphs>1133</Paragraphs>
  <Slides>60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</vt:lpstr>
      <vt:lpstr>Calibri</vt:lpstr>
      <vt:lpstr>Consolas</vt:lpstr>
      <vt:lpstr>Courier New</vt:lpstr>
      <vt:lpstr>Times New Roman</vt:lpstr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Краткая история C#</vt:lpstr>
      <vt:lpstr>Ключевые слова языка C#</vt:lpstr>
      <vt:lpstr>Директива using</vt:lpstr>
      <vt:lpstr>C# 6. static using</vt:lpstr>
      <vt:lpstr>Объявление локальных переменных</vt:lpstr>
      <vt:lpstr>PowerPoint Presentation</vt:lpstr>
      <vt:lpstr>Обязательная инициализация перед использованием (definite assignment)</vt:lpstr>
      <vt:lpstr>Неявно типизированные локальные переменные</vt:lpstr>
      <vt:lpstr>Литералы</vt:lpstr>
      <vt:lpstr>Разделитель цифр в C# 7 </vt:lpstr>
      <vt:lpstr>PowerPoint Presentation</vt:lpstr>
      <vt:lpstr>PowerPoint Presentation</vt:lpstr>
      <vt:lpstr>Tuple-типы (C# 7)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Интерполируемые строки (C# 6)</vt:lpstr>
      <vt:lpstr>PowerPoint Presentation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Арифметические операторы. Примеры.</vt:lpstr>
      <vt:lpstr>Математические операции (класс System.Math)</vt:lpstr>
      <vt:lpstr>Деление на 0</vt:lpstr>
      <vt:lpstr>Операторы сравнения</vt:lpstr>
      <vt:lpstr>Битовые операторы</vt:lpstr>
      <vt:lpstr>Битовые операторы сдвига</vt:lpstr>
      <vt:lpstr>Условные логические операторы</vt:lpstr>
      <vt:lpstr>?? оператор</vt:lpstr>
      <vt:lpstr>PowerPoint Presentation</vt:lpstr>
      <vt:lpstr>PowerPoint Presentation</vt:lpstr>
      <vt:lpstr>Сокращенное выполнение логических выражений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Некоторые системные enum-ы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2018-02-20T11:11:26Z</dcterms:modified>
</cp:coreProperties>
</file>