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66" r:id="rId3"/>
    <p:sldId id="268" r:id="rId4"/>
    <p:sldId id="258" r:id="rId5"/>
    <p:sldId id="259" r:id="rId6"/>
    <p:sldId id="269" r:id="rId7"/>
    <p:sldId id="279" r:id="rId8"/>
    <p:sldId id="270" r:id="rId9"/>
    <p:sldId id="260" r:id="rId10"/>
    <p:sldId id="261" r:id="rId11"/>
    <p:sldId id="262" r:id="rId12"/>
    <p:sldId id="272" r:id="rId13"/>
    <p:sldId id="274" r:id="rId14"/>
    <p:sldId id="273" r:id="rId15"/>
    <p:sldId id="263" r:id="rId16"/>
    <p:sldId id="275" r:id="rId17"/>
    <p:sldId id="276" r:id="rId18"/>
    <p:sldId id="277" r:id="rId19"/>
    <p:sldId id="278" r:id="rId20"/>
    <p:sldId id="264" r:id="rId21"/>
    <p:sldId id="265" r:id="rId22"/>
    <p:sldId id="271"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E8BE004-1621-4A9D-8FCD-FFFF7F7D649B}">
          <p14:sldIdLst>
            <p14:sldId id="266"/>
            <p14:sldId id="268"/>
          </p14:sldIdLst>
        </p14:section>
        <p14:section name="Преобразование типов" id="{33E823D7-D520-4DF9-9DF4-A481EBF6DF43}">
          <p14:sldIdLst>
            <p14:sldId id="258"/>
            <p14:sldId id="259"/>
            <p14:sldId id="269"/>
            <p14:sldId id="279"/>
            <p14:sldId id="270"/>
          </p14:sldIdLst>
        </p14:section>
        <p14:section name="Строки и символы" id="{E65CB02C-3B98-4A45-8C72-F3E182D8DBD2}">
          <p14:sldIdLst>
            <p14:sldId id="260"/>
            <p14:sldId id="261"/>
            <p14:sldId id="262"/>
          </p14:sldIdLst>
        </p14:section>
        <p14:section name="Кодировки" id="{80C8463C-EF94-4A0A-A4D6-94EF23EE6637}">
          <p14:sldIdLst>
            <p14:sldId id="272"/>
            <p14:sldId id="274"/>
            <p14:sldId id="273"/>
            <p14:sldId id="263"/>
            <p14:sldId id="275"/>
            <p14:sldId id="276"/>
            <p14:sldId id="277"/>
            <p14:sldId id="278"/>
          </p14:sldIdLst>
        </p14:section>
        <p14:section name="Регулярные выражения" id="{3AEB8464-61F8-4BC7-A268-876AD6E955DF}">
          <p14:sldIdLst>
            <p14:sldId id="264"/>
          </p14:sldIdLst>
        </p14:section>
        <p14:section name="GC" id="{49F27F40-7E8A-47E4-8FDA-76DA53BD61EF}">
          <p14:sldIdLst>
            <p14:sldId id="265"/>
            <p14:sldId id="27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1122"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D622FCB-595C-4A19-9DA3-A5F2C1EA723F}" type="datetimeFigureOut">
              <a:rPr lang="en-US" smtClean="0"/>
              <a:t>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91DE8-2EE2-4D34-94F0-905E5A9C31B8}" type="slidenum">
              <a:rPr lang="en-US" smtClean="0"/>
              <a:t>‹#›</a:t>
            </a:fld>
            <a:endParaRPr lang="en-US"/>
          </a:p>
        </p:txBody>
      </p:sp>
    </p:spTree>
    <p:extLst>
      <p:ext uri="{BB962C8B-B14F-4D97-AF65-F5344CB8AC3E}">
        <p14:creationId xmlns:p14="http://schemas.microsoft.com/office/powerpoint/2010/main" val="3893369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622FCB-595C-4A19-9DA3-A5F2C1EA723F}" type="datetimeFigureOut">
              <a:rPr lang="en-US" smtClean="0"/>
              <a:t>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91DE8-2EE2-4D34-94F0-905E5A9C31B8}" type="slidenum">
              <a:rPr lang="en-US" smtClean="0"/>
              <a:t>‹#›</a:t>
            </a:fld>
            <a:endParaRPr lang="en-US"/>
          </a:p>
        </p:txBody>
      </p:sp>
    </p:spTree>
    <p:extLst>
      <p:ext uri="{BB962C8B-B14F-4D97-AF65-F5344CB8AC3E}">
        <p14:creationId xmlns:p14="http://schemas.microsoft.com/office/powerpoint/2010/main" val="904295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622FCB-595C-4A19-9DA3-A5F2C1EA723F}" type="datetimeFigureOut">
              <a:rPr lang="en-US" smtClean="0"/>
              <a:t>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91DE8-2EE2-4D34-94F0-905E5A9C31B8}" type="slidenum">
              <a:rPr lang="en-US" smtClean="0"/>
              <a:t>‹#›</a:t>
            </a:fld>
            <a:endParaRPr lang="en-US"/>
          </a:p>
        </p:txBody>
      </p:sp>
    </p:spTree>
    <p:extLst>
      <p:ext uri="{BB962C8B-B14F-4D97-AF65-F5344CB8AC3E}">
        <p14:creationId xmlns:p14="http://schemas.microsoft.com/office/powerpoint/2010/main" val="3791625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143508" y="1304764"/>
            <a:ext cx="8856984" cy="646331"/>
          </a:xfrm>
          <a:prstGeom prst="rect">
            <a:avLst/>
          </a:prstGeom>
        </p:spPr>
        <p:txBody>
          <a:bodyPr wrap="square">
            <a:spAutoFit/>
          </a:bodyPr>
          <a:lstStyle/>
          <a:p>
            <a:pPr algn="ctr"/>
            <a:r>
              <a:rPr lang="ru-RU" sz="3600" b="1" i="1" dirty="0" smtClean="0">
                <a:solidFill>
                  <a:prstClr val="white"/>
                </a:solidFill>
              </a:rPr>
              <a:t>Основы программирования на </a:t>
            </a:r>
            <a:r>
              <a:rPr lang="en-US" sz="3600" b="1" i="1" dirty="0" smtClean="0">
                <a:solidFill>
                  <a:prstClr val="white"/>
                </a:solidFill>
              </a:rPr>
              <a:t>C#</a:t>
            </a:r>
            <a:endParaRPr lang="ru-RU" sz="3600" b="1" i="1" dirty="0">
              <a:solidFill>
                <a:prstClr val="white"/>
              </a:solidFill>
            </a:endParaRPr>
          </a:p>
        </p:txBody>
      </p:sp>
      <p:pic>
        <p:nvPicPr>
          <p:cNvPr id="8"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userDrawn="1"/>
        </p:nvSpPr>
        <p:spPr>
          <a:xfrm>
            <a:off x="2774873" y="2528900"/>
            <a:ext cx="4240263" cy="461665"/>
          </a:xfrm>
          <a:prstGeom prst="rect">
            <a:avLst/>
          </a:prstGeom>
          <a:noFill/>
        </p:spPr>
        <p:txBody>
          <a:bodyPr wrap="none" rtlCol="0">
            <a:spAutoFit/>
          </a:bodyPr>
          <a:lstStyle/>
          <a:p>
            <a:r>
              <a:rPr lang="ru-RU" sz="2400" dirty="0">
                <a:solidFill>
                  <a:prstClr val="white"/>
                </a:solidFill>
              </a:rPr>
              <a:t>Занятие </a:t>
            </a:r>
            <a:r>
              <a:rPr lang="ru-RU" sz="2400" dirty="0" smtClean="0">
                <a:solidFill>
                  <a:prstClr val="white"/>
                </a:solidFill>
              </a:rPr>
              <a:t>№</a:t>
            </a:r>
            <a:r>
              <a:rPr lang="en-US" sz="2400" dirty="0" smtClean="0">
                <a:solidFill>
                  <a:prstClr val="white"/>
                </a:solidFill>
              </a:rPr>
              <a:t>?</a:t>
            </a:r>
            <a:r>
              <a:rPr lang="ru-RU" sz="2400" dirty="0" smtClean="0">
                <a:solidFill>
                  <a:prstClr val="white"/>
                </a:solidFill>
              </a:rPr>
              <a:t>. Название занятия</a:t>
            </a:r>
            <a:endParaRPr lang="en-US" sz="2400" dirty="0">
              <a:solidFill>
                <a:prstClr val="white"/>
              </a:solidFill>
            </a:endParaRPr>
          </a:p>
        </p:txBody>
      </p:sp>
    </p:spTree>
    <p:extLst>
      <p:ext uri="{BB962C8B-B14F-4D97-AF65-F5344CB8AC3E}">
        <p14:creationId xmlns:p14="http://schemas.microsoft.com/office/powerpoint/2010/main" val="34139603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5909226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3396034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16933758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10931538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Tree>
    <p:extLst>
      <p:ext uri="{BB962C8B-B14F-4D97-AF65-F5344CB8AC3E}">
        <p14:creationId xmlns:p14="http://schemas.microsoft.com/office/powerpoint/2010/main" val="4848959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10" name="TextBox 9"/>
          <p:cNvSpPr txBox="1"/>
          <p:nvPr userDrawn="1"/>
        </p:nvSpPr>
        <p:spPr>
          <a:xfrm>
            <a:off x="359532" y="3136613"/>
            <a:ext cx="8424936" cy="584775"/>
          </a:xfrm>
          <a:prstGeom prst="rect">
            <a:avLst/>
          </a:prstGeom>
          <a:noFill/>
        </p:spPr>
        <p:txBody>
          <a:bodyPr wrap="square" rtlCol="0" anchor="ctr">
            <a:spAutoFit/>
          </a:bodyPr>
          <a:lstStyle/>
          <a:p>
            <a:pPr algn="ctr"/>
            <a:r>
              <a:rPr lang="ru-RU" sz="3200" dirty="0" smtClean="0">
                <a:solidFill>
                  <a:srgbClr val="FFFFFF"/>
                </a:solidFill>
              </a:rPr>
              <a:t>Название. Демонстрация.</a:t>
            </a:r>
          </a:p>
        </p:txBody>
      </p:sp>
    </p:spTree>
    <p:extLst>
      <p:ext uri="{BB962C8B-B14F-4D97-AF65-F5344CB8AC3E}">
        <p14:creationId xmlns:p14="http://schemas.microsoft.com/office/powerpoint/2010/main" val="32299090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086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622FCB-595C-4A19-9DA3-A5F2C1EA723F}" type="datetimeFigureOut">
              <a:rPr lang="en-US" smtClean="0"/>
              <a:t>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91DE8-2EE2-4D34-94F0-905E5A9C31B8}" type="slidenum">
              <a:rPr lang="en-US" smtClean="0"/>
              <a:t>‹#›</a:t>
            </a:fld>
            <a:endParaRPr lang="en-US"/>
          </a:p>
        </p:txBody>
      </p:sp>
    </p:spTree>
    <p:extLst>
      <p:ext uri="{BB962C8B-B14F-4D97-AF65-F5344CB8AC3E}">
        <p14:creationId xmlns:p14="http://schemas.microsoft.com/office/powerpoint/2010/main" val="14716386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80777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ru-R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929859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19020108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32717730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srgbClr val="FFFFFF">
                    <a:tint val="75000"/>
                  </a:srgbClr>
                </a:solidFill>
              </a:rPr>
              <a:pPr/>
              <a:t>13.02.2018</a:t>
            </a:fld>
            <a:endParaRPr lang="ru-RU">
              <a:solidFill>
                <a:srgbClr val="FFFFFF">
                  <a:tint val="75000"/>
                </a:srgbClr>
              </a:solidFill>
            </a:endParaRPr>
          </a:p>
        </p:txBody>
      </p:sp>
      <p:sp>
        <p:nvSpPr>
          <p:cNvPr id="5" name="Footer Placeholder 4"/>
          <p:cNvSpPr>
            <a:spLocks noGrp="1"/>
          </p:cNvSpPr>
          <p:nvPr>
            <p:ph type="ftr" sz="quarter" idx="11"/>
          </p:nvPr>
        </p:nvSpPr>
        <p:spPr/>
        <p:txBody>
          <a:bodyPr/>
          <a:lstStyle/>
          <a:p>
            <a:endParaRPr lang="ru-RU">
              <a:solidFill>
                <a:srgbClr val="FFFFFF">
                  <a:tint val="75000"/>
                </a:srgb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srgbClr val="FFFFFF">
                    <a:tint val="75000"/>
                  </a:srgbClr>
                </a:solidFill>
              </a:rPr>
              <a:pPr/>
              <a:t>‹#›</a:t>
            </a:fld>
            <a:endParaRPr lang="ru-RU">
              <a:solidFill>
                <a:srgbClr val="FFFFFF">
                  <a:tint val="75000"/>
                </a:srgbClr>
              </a:solidFill>
            </a:endParaRPr>
          </a:p>
        </p:txBody>
      </p:sp>
    </p:spTree>
    <p:extLst>
      <p:ext uri="{BB962C8B-B14F-4D97-AF65-F5344CB8AC3E}">
        <p14:creationId xmlns:p14="http://schemas.microsoft.com/office/powerpoint/2010/main" val="3866505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622FCB-595C-4A19-9DA3-A5F2C1EA723F}" type="datetimeFigureOut">
              <a:rPr lang="en-US" smtClean="0"/>
              <a:t>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91DE8-2EE2-4D34-94F0-905E5A9C31B8}" type="slidenum">
              <a:rPr lang="en-US" smtClean="0"/>
              <a:t>‹#›</a:t>
            </a:fld>
            <a:endParaRPr lang="en-US"/>
          </a:p>
        </p:txBody>
      </p:sp>
    </p:spTree>
    <p:extLst>
      <p:ext uri="{BB962C8B-B14F-4D97-AF65-F5344CB8AC3E}">
        <p14:creationId xmlns:p14="http://schemas.microsoft.com/office/powerpoint/2010/main" val="1321270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D622FCB-595C-4A19-9DA3-A5F2C1EA723F}" type="datetimeFigureOut">
              <a:rPr lang="en-US" smtClean="0"/>
              <a:t>2/13/2018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91DE8-2EE2-4D34-94F0-905E5A9C31B8}" type="slidenum">
              <a:rPr lang="en-US" smtClean="0"/>
              <a:t>‹#›</a:t>
            </a:fld>
            <a:endParaRPr lang="en-US"/>
          </a:p>
        </p:txBody>
      </p:sp>
    </p:spTree>
    <p:extLst>
      <p:ext uri="{BB962C8B-B14F-4D97-AF65-F5344CB8AC3E}">
        <p14:creationId xmlns:p14="http://schemas.microsoft.com/office/powerpoint/2010/main" val="4118999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D622FCB-595C-4A19-9DA3-A5F2C1EA723F}" type="datetimeFigureOut">
              <a:rPr lang="en-US" smtClean="0"/>
              <a:t>2/13/2018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91DE8-2EE2-4D34-94F0-905E5A9C31B8}" type="slidenum">
              <a:rPr lang="en-US" smtClean="0"/>
              <a:t>‹#›</a:t>
            </a:fld>
            <a:endParaRPr lang="en-US"/>
          </a:p>
        </p:txBody>
      </p:sp>
    </p:spTree>
    <p:extLst>
      <p:ext uri="{BB962C8B-B14F-4D97-AF65-F5344CB8AC3E}">
        <p14:creationId xmlns:p14="http://schemas.microsoft.com/office/powerpoint/2010/main" val="364738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D622FCB-595C-4A19-9DA3-A5F2C1EA723F}" type="datetimeFigureOut">
              <a:rPr lang="en-US" smtClean="0"/>
              <a:t>2/13/2018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91DE8-2EE2-4D34-94F0-905E5A9C31B8}" type="slidenum">
              <a:rPr lang="en-US" smtClean="0"/>
              <a:t>‹#›</a:t>
            </a:fld>
            <a:endParaRPr lang="en-US"/>
          </a:p>
        </p:txBody>
      </p:sp>
    </p:spTree>
    <p:extLst>
      <p:ext uri="{BB962C8B-B14F-4D97-AF65-F5344CB8AC3E}">
        <p14:creationId xmlns:p14="http://schemas.microsoft.com/office/powerpoint/2010/main" val="3928667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622FCB-595C-4A19-9DA3-A5F2C1EA723F}" type="datetimeFigureOut">
              <a:rPr lang="en-US" smtClean="0"/>
              <a:t>2/13/2018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91DE8-2EE2-4D34-94F0-905E5A9C31B8}" type="slidenum">
              <a:rPr lang="en-US" smtClean="0"/>
              <a:t>‹#›</a:t>
            </a:fld>
            <a:endParaRPr lang="en-US"/>
          </a:p>
        </p:txBody>
      </p:sp>
    </p:spTree>
    <p:extLst>
      <p:ext uri="{BB962C8B-B14F-4D97-AF65-F5344CB8AC3E}">
        <p14:creationId xmlns:p14="http://schemas.microsoft.com/office/powerpoint/2010/main" val="297534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622FCB-595C-4A19-9DA3-A5F2C1EA723F}" type="datetimeFigureOut">
              <a:rPr lang="en-US" smtClean="0"/>
              <a:t>2/13/2018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91DE8-2EE2-4D34-94F0-905E5A9C31B8}" type="slidenum">
              <a:rPr lang="en-US" smtClean="0"/>
              <a:t>‹#›</a:t>
            </a:fld>
            <a:endParaRPr lang="en-US"/>
          </a:p>
        </p:txBody>
      </p:sp>
    </p:spTree>
    <p:extLst>
      <p:ext uri="{BB962C8B-B14F-4D97-AF65-F5344CB8AC3E}">
        <p14:creationId xmlns:p14="http://schemas.microsoft.com/office/powerpoint/2010/main" val="683716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622FCB-595C-4A19-9DA3-A5F2C1EA723F}" type="datetimeFigureOut">
              <a:rPr lang="en-US" smtClean="0"/>
              <a:t>2/13/2018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91DE8-2EE2-4D34-94F0-905E5A9C31B8}" type="slidenum">
              <a:rPr lang="en-US" smtClean="0"/>
              <a:t>‹#›</a:t>
            </a:fld>
            <a:endParaRPr lang="en-US"/>
          </a:p>
        </p:txBody>
      </p:sp>
    </p:spTree>
    <p:extLst>
      <p:ext uri="{BB962C8B-B14F-4D97-AF65-F5344CB8AC3E}">
        <p14:creationId xmlns:p14="http://schemas.microsoft.com/office/powerpoint/2010/main" val="428580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622FCB-595C-4A19-9DA3-A5F2C1EA723F}" type="datetimeFigureOut">
              <a:rPr lang="en-US" smtClean="0"/>
              <a:t>2/13/2018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B91DE8-2EE2-4D34-94F0-905E5A9C31B8}" type="slidenum">
              <a:rPr lang="en-US" smtClean="0"/>
              <a:t>‹#›</a:t>
            </a:fld>
            <a:endParaRPr lang="en-US"/>
          </a:p>
        </p:txBody>
      </p:sp>
    </p:spTree>
    <p:extLst>
      <p:ext uri="{BB962C8B-B14F-4D97-AF65-F5344CB8AC3E}">
        <p14:creationId xmlns:p14="http://schemas.microsoft.com/office/powerpoint/2010/main" val="9608985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D3127-B7C4-45E3-9797-C527EC9FDD78}" type="datetimeFigureOut">
              <a:rPr lang="ru-RU" smtClean="0">
                <a:solidFill>
                  <a:srgbClr val="FFFFFF">
                    <a:tint val="75000"/>
                  </a:srgbClr>
                </a:solidFill>
              </a:rPr>
              <a:pPr/>
              <a:t>13.02.2018</a:t>
            </a:fld>
            <a:endParaRPr lang="ru-RU">
              <a:solidFill>
                <a:srgbClr val="FFFFFF">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solidFill>
                <a:srgbClr val="FFFFFF">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929BC3-9972-4A35-985B-BE0C2CB1D3A5}" type="slidenum">
              <a:rPr lang="ru-RU" smtClean="0">
                <a:solidFill>
                  <a:srgbClr val="FFFFFF">
                    <a:tint val="75000"/>
                  </a:srgbClr>
                </a:solidFill>
              </a:rPr>
              <a:pPr/>
              <a:t>‹#›</a:t>
            </a:fld>
            <a:endParaRPr lang="ru-RU">
              <a:solidFill>
                <a:srgbClr val="FFFFFF">
                  <a:tint val="75000"/>
                </a:srgbClr>
              </a:solidFill>
            </a:endParaRPr>
          </a:p>
        </p:txBody>
      </p:sp>
    </p:spTree>
    <p:extLst>
      <p:ext uri="{BB962C8B-B14F-4D97-AF65-F5344CB8AC3E}">
        <p14:creationId xmlns:p14="http://schemas.microsoft.com/office/powerpoint/2010/main" val="32099875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hyperlink" Target="http://www.joelonsoftware.com/articles/Unicode.html" TargetMode="External"/><Relationship Id="rId2" Type="http://schemas.openxmlformats.org/officeDocument/2006/relationships/hyperlink" Target="http://local.joelonsoftware.com/wiki/%D0%90%D0%B1%D1%81%D0%BE%D0%BB%D1%8E%D1%82%D0%BD%D1%8B%D0%B9_%D0%9C%D0%B8%D0%BD%D0%B8%D0%BC%D1%83%D0%BC,_%D0%BA%D0%BE%D1%82%D0%BE%D1%80%D1%8B%D0%B9_%D0%9A%D0%B0%D0%B6%D0%B4%D1%8B%D0%B9_%D0%A0%D0%B0%D0%B7%D1%80%D0%B0%D0%B1%D0%BE%D1%82%D1%87%D0%B8%D0%BA_%D0%9F%D1%80%D0%BE%D0%B3%D1%80%D0%B0%D0%BC%D0%BC%D0%BD%D0%BE%D0%B3%D0%BE_%D0%9E%D0%B1%D0%B5%D1%81%D0%BF%D0%B5%D1%87%D0%B5%D0%BD%D0%B8%D1%8F_%D0%9E%D0%B1%D1%8F%D0%B7%D0%B0%D1%82%D0%B5%D0%BB%D1%8C%D0%BD%D0%BE_%D0%94%D0%BE%D0%BB%D0%B6%D0%B5%D0%BD_%D0%97%D0%BD%D0%B0%D1%82%D1%8C_%D0%BE_Unicode_%D0%B8_%D0%9D%D0%B0%D0%B1%D0%BE%D1%80%D0%B0%D1%85_%D0%A1%D0%B8%D0%BC%D0%B2%D0%BE%D0%BB%D0%BE%D0%B2" TargetMode="External"/><Relationship Id="rId1" Type="http://schemas.openxmlformats.org/officeDocument/2006/relationships/slideLayout" Target="../slideLayouts/slideLayout13.xml"/><Relationship Id="rId5" Type="http://schemas.openxmlformats.org/officeDocument/2006/relationships/hyperlink" Target="http://unicode.org/" TargetMode="External"/><Relationship Id="rId4" Type="http://schemas.openxmlformats.org/officeDocument/2006/relationships/hyperlink" Target="http://www.fileformat.info/info/unicode/index.htm"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Layout" Target="../slideLayouts/slideLayout13.xml"/><Relationship Id="rId5" Type="http://schemas.openxmlformats.org/officeDocument/2006/relationships/image" Target="../media/image6.gif"/><Relationship Id="rId4" Type="http://schemas.openxmlformats.org/officeDocument/2006/relationships/image" Target="../media/image5.gif"/></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hyperlink" Target="http://www.ultrapico.com/Expresso.ht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hyperlink" Target="http://belhard.nullptr.ru/" TargetMode="External"/><Relationship Id="rId4" Type="http://schemas.openxmlformats.org/officeDocument/2006/relationships/hyperlink" Target="https://github.com/bazile/Training"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143508" y="1304764"/>
            <a:ext cx="8856984" cy="646331"/>
          </a:xfrm>
          <a:prstGeom prst="rect">
            <a:avLst/>
          </a:prstGeom>
        </p:spPr>
        <p:txBody>
          <a:bodyPr wrap="square">
            <a:spAutoFit/>
          </a:bodyPr>
          <a:lstStyle/>
          <a:p>
            <a:pPr algn="ctr"/>
            <a:r>
              <a:rPr lang="ru-RU" sz="3600" b="1" i="1" dirty="0" smtClean="0">
                <a:solidFill>
                  <a:schemeClr val="bg1"/>
                </a:solidFill>
              </a:rPr>
              <a:t>Основы программирования на </a:t>
            </a:r>
            <a:r>
              <a:rPr lang="en-US" sz="3600" b="1" i="1" dirty="0" smtClean="0">
                <a:solidFill>
                  <a:schemeClr val="bg1"/>
                </a:solidFill>
              </a:rPr>
              <a:t>C#</a:t>
            </a:r>
            <a:endParaRPr lang="ru-RU" sz="3600" b="1" i="1" dirty="0">
              <a:solidFill>
                <a:schemeClr val="bg1"/>
              </a:solidFill>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43508" y="2528900"/>
            <a:ext cx="8856983" cy="830997"/>
          </a:xfrm>
          <a:prstGeom prst="rect">
            <a:avLst/>
          </a:prstGeom>
          <a:noFill/>
        </p:spPr>
        <p:txBody>
          <a:bodyPr wrap="square" rtlCol="0">
            <a:spAutoFit/>
          </a:bodyPr>
          <a:lstStyle/>
          <a:p>
            <a:pPr algn="ctr"/>
            <a:r>
              <a:rPr lang="ru-RU" sz="2400" dirty="0" smtClean="0">
                <a:solidFill>
                  <a:schemeClr val="bg1"/>
                </a:solidFill>
              </a:rPr>
              <a:t>Занятие №</a:t>
            </a:r>
            <a:r>
              <a:rPr lang="en-US" sz="2400" dirty="0" smtClean="0">
                <a:solidFill>
                  <a:schemeClr val="bg1"/>
                </a:solidFill>
              </a:rPr>
              <a:t>3</a:t>
            </a:r>
            <a:r>
              <a:rPr lang="ru-RU" sz="2400" dirty="0" smtClean="0">
                <a:solidFill>
                  <a:schemeClr val="bg1"/>
                </a:solidFill>
              </a:rPr>
              <a:t>.</a:t>
            </a:r>
            <a:endParaRPr lang="en-US" sz="2400" dirty="0" smtClean="0">
              <a:solidFill>
                <a:schemeClr val="bg1"/>
              </a:solidFill>
            </a:endParaRPr>
          </a:p>
          <a:p>
            <a:pPr algn="ctr"/>
            <a:r>
              <a:rPr lang="ru-RU" sz="2400" dirty="0" smtClean="0">
                <a:solidFill>
                  <a:schemeClr val="bg1"/>
                </a:solidFill>
              </a:rPr>
              <a:t>Углубленные основы ООП. Жизненный цикл объекта</a:t>
            </a:r>
            <a:endParaRPr lang="en-US" sz="2400" dirty="0">
              <a:solidFill>
                <a:schemeClr val="bg1"/>
              </a:solidFill>
            </a:endParaRPr>
          </a:p>
        </p:txBody>
      </p:sp>
    </p:spTree>
    <p:extLst>
      <p:ext uri="{BB962C8B-B14F-4D97-AF65-F5344CB8AC3E}">
        <p14:creationId xmlns:p14="http://schemas.microsoft.com/office/powerpoint/2010/main" val="11684431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Rectangle 1"/>
          <p:cNvSpPr>
            <a:spLocks noChangeArrowheads="1"/>
          </p:cNvSpPr>
          <p:nvPr/>
        </p:nvSpPr>
        <p:spPr bwMode="auto">
          <a:xfrm>
            <a:off x="4572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a:cs typeface="Times New Roman" pitchFamily="18" charset="0"/>
              </a:rPr>
              <a:t>Тип </a:t>
            </a:r>
            <a:r>
              <a:rPr lang="en-US" sz="2400">
                <a:cs typeface="Times New Roman" pitchFamily="18" charset="0"/>
              </a:rPr>
              <a:t>StringBuilder</a:t>
            </a:r>
            <a:r>
              <a:rPr lang="ru-RU" sz="2400">
                <a:cs typeface="Times New Roman" pitchFamily="18" charset="0"/>
              </a:rPr>
              <a:t>.</a:t>
            </a:r>
            <a:endParaRPr lang="en-US" sz="2400">
              <a:cs typeface="Times New Roman" pitchFamily="18" charset="0"/>
            </a:endParaRPr>
          </a:p>
        </p:txBody>
      </p:sp>
      <p:sp>
        <p:nvSpPr>
          <p:cNvPr id="7171" name="Rectangle 6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be-BY"/>
          </a:p>
        </p:txBody>
      </p:sp>
      <p:sp>
        <p:nvSpPr>
          <p:cNvPr id="7172" name="TextBox 6"/>
          <p:cNvSpPr txBox="1">
            <a:spLocks noChangeArrowheads="1"/>
          </p:cNvSpPr>
          <p:nvPr/>
        </p:nvSpPr>
        <p:spPr bwMode="auto">
          <a:xfrm>
            <a:off x="152400" y="457200"/>
            <a:ext cx="88392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a:t>	Так как стандартная строка относится к неизменяемым типам, то при изменении строки происходит создании нового объекта, что значительно влияет на время выполнения. Класс </a:t>
            </a:r>
            <a:r>
              <a:rPr lang="en-US" sz="1600">
                <a:cs typeface="Times New Roman" pitchFamily="18" charset="0"/>
              </a:rPr>
              <a:t>StringBuilder </a:t>
            </a:r>
            <a:r>
              <a:rPr lang="ru-RU" sz="1600">
                <a:cs typeface="Times New Roman" pitchFamily="18" charset="0"/>
              </a:rPr>
              <a:t>позволяет менять содержимое строки, не создавая новых объектов. Изменения происходят внутри класса.</a:t>
            </a:r>
            <a:endParaRPr lang="ru-RU" sz="1600" b="1"/>
          </a:p>
        </p:txBody>
      </p:sp>
      <p:sp>
        <p:nvSpPr>
          <p:cNvPr id="7173" name="Rectangle 1"/>
          <p:cNvSpPr>
            <a:spLocks noChangeArrowheads="1"/>
          </p:cNvSpPr>
          <p:nvPr/>
        </p:nvSpPr>
        <p:spPr bwMode="auto">
          <a:xfrm>
            <a:off x="228600" y="1676400"/>
            <a:ext cx="8686800" cy="116998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            string str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int n = int.Parse(Console.ReadLine());</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for (int i = 0; i &lt; n; i++)</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str = str + "A";    //Происходит создание n оъектов</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Console.WriteLine(str);</a:t>
            </a:r>
            <a:endParaRPr lang="be-BY" dirty="0">
              <a:solidFill>
                <a:schemeClr val="bg1"/>
              </a:solidFill>
              <a:ea typeface="Calibri" pitchFamily="34" charset="0"/>
              <a:cs typeface="Courier New" pitchFamily="49" charset="0"/>
            </a:endParaRPr>
          </a:p>
        </p:txBody>
      </p:sp>
      <p:sp>
        <p:nvSpPr>
          <p:cNvPr id="53250" name="Rectangle 2"/>
          <p:cNvSpPr>
            <a:spLocks noChangeArrowheads="1"/>
          </p:cNvSpPr>
          <p:nvPr/>
        </p:nvSpPr>
        <p:spPr bwMode="auto">
          <a:xfrm>
            <a:off x="228600" y="3021013"/>
            <a:ext cx="8686800" cy="1169987"/>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StringBuilder sb = new StringBuilder();</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n = int.Parse(Console.ReadLine());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n; i++)</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sb.Append("A");    //Изменяем объект sb</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Console.WriteLine(sb.ToString());</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33696521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Кодировки текста</a:t>
            </a:r>
            <a:endParaRPr lang="ru-RU" dirty="0"/>
          </a:p>
        </p:txBody>
      </p:sp>
      <p:sp>
        <p:nvSpPr>
          <p:cNvPr id="3" name="Content Placeholder 2"/>
          <p:cNvSpPr>
            <a:spLocks noGrp="1"/>
          </p:cNvSpPr>
          <p:nvPr>
            <p:ph idx="1"/>
          </p:nvPr>
        </p:nvSpPr>
        <p:spPr/>
        <p:txBody>
          <a:bodyPr>
            <a:normAutofit fontScale="70000" lnSpcReduction="20000"/>
          </a:bodyPr>
          <a:lstStyle/>
          <a:p>
            <a:pPr marL="0" indent="0">
              <a:buNone/>
            </a:pPr>
            <a:r>
              <a:rPr lang="ru-RU" dirty="0" smtClean="0"/>
              <a:t>Под кодировкой понимается сопоставление символу числового кода. Это необходимо так как компьютер умеет оперировать только числами. Кодироки делятся на однобайтовые и многобайтовые. В однобайтовой кодировке можно представить не больше чем 256 символов, что зачастую лишает возможности иметь в одной строке символы из разных алфавитов. Многобайтовые кодировки, очевидно, способны представить гораздо больше символов.</a:t>
            </a:r>
            <a:endParaRPr lang="en-US" dirty="0" smtClean="0"/>
          </a:p>
          <a:p>
            <a:pPr marL="0" indent="0">
              <a:buNone/>
            </a:pPr>
            <a:endParaRPr lang="en-US" dirty="0" smtClean="0"/>
          </a:p>
          <a:p>
            <a:r>
              <a:rPr lang="ru-RU" dirty="0" smtClean="0"/>
              <a:t>Однобайтовые кодировки: </a:t>
            </a:r>
            <a:r>
              <a:rPr lang="en-US" dirty="0" smtClean="0"/>
              <a:t> </a:t>
            </a:r>
            <a:r>
              <a:rPr lang="en-US" dirty="0"/>
              <a:t>ISO 8859-1, </a:t>
            </a:r>
            <a:r>
              <a:rPr lang="en-US" dirty="0" smtClean="0"/>
              <a:t>EBCDIC, Windows-1251, koi8-r, dos866, ASCII (</a:t>
            </a:r>
            <a:r>
              <a:rPr lang="ru-RU" dirty="0" smtClean="0"/>
              <a:t>7-битовая кодировка) и другие.</a:t>
            </a:r>
          </a:p>
          <a:p>
            <a:r>
              <a:rPr lang="ru-RU" dirty="0" err="1" smtClean="0"/>
              <a:t>Многобайтовые</a:t>
            </a:r>
            <a:r>
              <a:rPr lang="ru-RU" dirty="0" smtClean="0"/>
              <a:t> кодировки: семейство </a:t>
            </a:r>
            <a:r>
              <a:rPr lang="en-US" dirty="0" smtClean="0"/>
              <a:t>Unicode (UTF-8, UTF-16, UTF-32), GBK (</a:t>
            </a:r>
            <a:r>
              <a:rPr lang="ru-RU" dirty="0" smtClean="0"/>
              <a:t>китайский)</a:t>
            </a:r>
            <a:r>
              <a:rPr lang="en-US" dirty="0"/>
              <a:t>, </a:t>
            </a:r>
            <a:r>
              <a:rPr lang="en-US" dirty="0" smtClean="0"/>
              <a:t>ISO-2022-JP (</a:t>
            </a:r>
            <a:r>
              <a:rPr lang="ru-RU" dirty="0" smtClean="0"/>
              <a:t>японский) и другие.</a:t>
            </a:r>
            <a:endParaRPr lang="en-US" dirty="0" smtClean="0"/>
          </a:p>
          <a:p>
            <a:pPr marL="0" indent="0">
              <a:buNone/>
            </a:pPr>
            <a:endParaRPr lang="en-US" dirty="0"/>
          </a:p>
          <a:p>
            <a:pPr marL="0" indent="0">
              <a:buNone/>
            </a:pPr>
            <a:r>
              <a:rPr lang="ru-RU" dirty="0" smtClean="0"/>
              <a:t>Самой популярной многобайтовой кодировкой является </a:t>
            </a:r>
            <a:r>
              <a:rPr lang="en-US" dirty="0" smtClean="0"/>
              <a:t>Unicode.</a:t>
            </a:r>
            <a:endParaRPr lang="ru-RU" dirty="0"/>
          </a:p>
        </p:txBody>
      </p:sp>
    </p:spTree>
    <p:extLst>
      <p:ext uri="{BB962C8B-B14F-4D97-AF65-F5344CB8AC3E}">
        <p14:creationId xmlns:p14="http://schemas.microsoft.com/office/powerpoint/2010/main" val="35120719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Кодировки текста</a:t>
            </a:r>
            <a:r>
              <a:rPr lang="en-US" dirty="0"/>
              <a:t/>
            </a:r>
            <a:br>
              <a:rPr lang="en-US" dirty="0"/>
            </a:br>
            <a:r>
              <a:rPr lang="ru-RU" dirty="0" smtClean="0"/>
              <a:t>Полезные ссылки</a:t>
            </a:r>
            <a:endParaRPr lang="ru-RU" dirty="0"/>
          </a:p>
        </p:txBody>
      </p:sp>
      <p:sp>
        <p:nvSpPr>
          <p:cNvPr id="3" name="Content Placeholder 2"/>
          <p:cNvSpPr>
            <a:spLocks noGrp="1"/>
          </p:cNvSpPr>
          <p:nvPr>
            <p:ph idx="1"/>
          </p:nvPr>
        </p:nvSpPr>
        <p:spPr/>
        <p:txBody>
          <a:bodyPr>
            <a:normAutofit/>
          </a:bodyPr>
          <a:lstStyle/>
          <a:p>
            <a:r>
              <a:rPr lang="ru-RU" sz="2800" dirty="0" smtClean="0">
                <a:solidFill>
                  <a:schemeClr val="bg1"/>
                </a:solidFill>
              </a:rPr>
              <a:t>«Абсолютный </a:t>
            </a:r>
            <a:r>
              <a:rPr lang="ru-RU" sz="2800" dirty="0">
                <a:solidFill>
                  <a:schemeClr val="bg1"/>
                </a:solidFill>
              </a:rPr>
              <a:t>Минимум, который Каждый Разработчик Программного Обеспечения Обязательно Должен Знать о Unicode и </a:t>
            </a:r>
            <a:r>
              <a:rPr lang="ru-RU" sz="2800" dirty="0" smtClean="0">
                <a:solidFill>
                  <a:schemeClr val="bg1"/>
                </a:solidFill>
              </a:rPr>
              <a:t>Наборах»</a:t>
            </a:r>
            <a:r>
              <a:rPr lang="en-US" sz="2800" dirty="0" smtClean="0">
                <a:solidFill>
                  <a:schemeClr val="bg1"/>
                </a:solidFill>
              </a:rPr>
              <a:t>. </a:t>
            </a:r>
            <a:r>
              <a:rPr lang="ru-RU" sz="2800" dirty="0">
                <a:solidFill>
                  <a:schemeClr val="bg1"/>
                </a:solidFill>
              </a:rPr>
              <a:t>Статья Джоеля Спольски (</a:t>
            </a:r>
            <a:r>
              <a:rPr lang="en-US" sz="2800" dirty="0"/>
              <a:t>Joel </a:t>
            </a:r>
            <a:r>
              <a:rPr lang="en-US" sz="2800" dirty="0" err="1"/>
              <a:t>Spolsky</a:t>
            </a:r>
            <a:r>
              <a:rPr lang="ru-RU" sz="2800" dirty="0" smtClean="0">
                <a:solidFill>
                  <a:schemeClr val="bg1"/>
                </a:solidFill>
              </a:rPr>
              <a:t>).</a:t>
            </a:r>
            <a:endParaRPr lang="ru-RU" sz="2800" dirty="0">
              <a:solidFill>
                <a:schemeClr val="bg1"/>
              </a:solidFill>
            </a:endParaRPr>
          </a:p>
          <a:p>
            <a:pPr lvl="1"/>
            <a:r>
              <a:rPr lang="ru-RU" dirty="0" smtClean="0">
                <a:solidFill>
                  <a:schemeClr val="bg1"/>
                </a:solidFill>
              </a:rPr>
              <a:t>На </a:t>
            </a:r>
            <a:r>
              <a:rPr lang="ru-RU" dirty="0" smtClean="0">
                <a:solidFill>
                  <a:schemeClr val="bg1"/>
                </a:solidFill>
                <a:hlinkClick r:id="rId2"/>
              </a:rPr>
              <a:t>русском</a:t>
            </a:r>
            <a:r>
              <a:rPr lang="ru-RU" dirty="0" smtClean="0">
                <a:solidFill>
                  <a:schemeClr val="bg1"/>
                </a:solidFill>
              </a:rPr>
              <a:t> и </a:t>
            </a:r>
            <a:r>
              <a:rPr lang="ru-RU" dirty="0" smtClean="0">
                <a:solidFill>
                  <a:schemeClr val="bg1"/>
                </a:solidFill>
                <a:hlinkClick r:id="rId3"/>
              </a:rPr>
              <a:t>английском</a:t>
            </a:r>
            <a:r>
              <a:rPr lang="ru-RU" dirty="0" smtClean="0">
                <a:solidFill>
                  <a:schemeClr val="bg1"/>
                </a:solidFill>
              </a:rPr>
              <a:t>.</a:t>
            </a:r>
          </a:p>
          <a:p>
            <a:r>
              <a:rPr lang="en-US" sz="2800" dirty="0">
                <a:solidFill>
                  <a:schemeClr val="bg1"/>
                </a:solidFill>
                <a:hlinkClick r:id="rId4"/>
              </a:rPr>
              <a:t>http://</a:t>
            </a:r>
            <a:r>
              <a:rPr lang="en-US" sz="2800" dirty="0" smtClean="0">
                <a:solidFill>
                  <a:schemeClr val="bg1"/>
                </a:solidFill>
                <a:hlinkClick r:id="rId4"/>
              </a:rPr>
              <a:t>www.fileformat.info/info/unicode/index.htm</a:t>
            </a:r>
            <a:endParaRPr lang="ru-RU" sz="2800" dirty="0" smtClean="0">
              <a:solidFill>
                <a:schemeClr val="bg1"/>
              </a:solidFill>
            </a:endParaRPr>
          </a:p>
          <a:p>
            <a:r>
              <a:rPr lang="en-US" sz="2800" dirty="0"/>
              <a:t>The Unicode Consortium </a:t>
            </a:r>
            <a:r>
              <a:rPr lang="ru-RU" sz="2800" dirty="0" smtClean="0"/>
              <a:t>- </a:t>
            </a:r>
            <a:r>
              <a:rPr lang="en-US" sz="2800" dirty="0" smtClean="0">
                <a:solidFill>
                  <a:schemeClr val="bg1"/>
                </a:solidFill>
                <a:hlinkClick r:id="rId5"/>
              </a:rPr>
              <a:t>http</a:t>
            </a:r>
            <a:r>
              <a:rPr lang="en-US" sz="2800" dirty="0">
                <a:solidFill>
                  <a:schemeClr val="bg1"/>
                </a:solidFill>
                <a:hlinkClick r:id="rId5"/>
              </a:rPr>
              <a:t>://unicode.org</a:t>
            </a:r>
            <a:r>
              <a:rPr lang="en-US" sz="2800" dirty="0" smtClean="0">
                <a:solidFill>
                  <a:schemeClr val="bg1"/>
                </a:solidFill>
                <a:hlinkClick r:id="rId5"/>
              </a:rPr>
              <a:t>/</a:t>
            </a:r>
            <a:endParaRPr lang="ru-RU" sz="2800" dirty="0"/>
          </a:p>
        </p:txBody>
      </p:sp>
    </p:spTree>
    <p:extLst>
      <p:ext uri="{BB962C8B-B14F-4D97-AF65-F5344CB8AC3E}">
        <p14:creationId xmlns:p14="http://schemas.microsoft.com/office/powerpoint/2010/main" val="6292395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Кодировки текста</a:t>
            </a:r>
            <a:endParaRPr lang="ru-RU" dirty="0"/>
          </a:p>
        </p:txBody>
      </p:sp>
      <p:grpSp>
        <p:nvGrpSpPr>
          <p:cNvPr id="6" name="Group 5"/>
          <p:cNvGrpSpPr/>
          <p:nvPr/>
        </p:nvGrpSpPr>
        <p:grpSpPr>
          <a:xfrm>
            <a:off x="1707356" y="1699068"/>
            <a:ext cx="5729288" cy="3459864"/>
            <a:chOff x="1707356" y="1405030"/>
            <a:chExt cx="5729288" cy="3459864"/>
          </a:xfrm>
        </p:grpSpPr>
        <p:pic>
          <p:nvPicPr>
            <p:cNvPr id="1026" name="Picture 2" descr="http://czyborra.com/charsets/koi8-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7356" y="1993106"/>
              <a:ext cx="5729288" cy="287178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707356" y="1405030"/>
              <a:ext cx="5729288" cy="584775"/>
            </a:xfrm>
            <a:prstGeom prst="rect">
              <a:avLst/>
            </a:prstGeom>
            <a:noFill/>
          </p:spPr>
          <p:txBody>
            <a:bodyPr wrap="square" rtlCol="0">
              <a:spAutoFit/>
            </a:bodyPr>
            <a:lstStyle/>
            <a:p>
              <a:pPr algn="ctr"/>
              <a:r>
                <a:rPr lang="en-US" sz="3200" dirty="0" smtClean="0"/>
                <a:t>KOI8-R </a:t>
              </a:r>
              <a:r>
                <a:rPr lang="ru-RU" sz="3200" dirty="0" smtClean="0"/>
                <a:t>(верхняя часть)</a:t>
              </a:r>
            </a:p>
          </p:txBody>
        </p:sp>
      </p:grpSp>
      <p:grpSp>
        <p:nvGrpSpPr>
          <p:cNvPr id="8" name="Group 7"/>
          <p:cNvGrpSpPr/>
          <p:nvPr/>
        </p:nvGrpSpPr>
        <p:grpSpPr>
          <a:xfrm>
            <a:off x="1707356" y="1704204"/>
            <a:ext cx="5729288" cy="3449592"/>
            <a:chOff x="1707356" y="1699068"/>
            <a:chExt cx="5729288" cy="3449592"/>
          </a:xfrm>
        </p:grpSpPr>
        <p:sp>
          <p:nvSpPr>
            <p:cNvPr id="9" name="TextBox 8"/>
            <p:cNvSpPr txBox="1"/>
            <p:nvPr/>
          </p:nvSpPr>
          <p:spPr>
            <a:xfrm>
              <a:off x="1707356" y="1699068"/>
              <a:ext cx="5729288" cy="584775"/>
            </a:xfrm>
            <a:prstGeom prst="rect">
              <a:avLst/>
            </a:prstGeom>
            <a:noFill/>
          </p:spPr>
          <p:txBody>
            <a:bodyPr wrap="square" rtlCol="0">
              <a:spAutoFit/>
            </a:bodyPr>
            <a:lstStyle/>
            <a:p>
              <a:pPr algn="ctr"/>
              <a:r>
                <a:rPr lang="en-US" sz="3200" dirty="0" smtClean="0"/>
                <a:t>Windows-1251 </a:t>
              </a:r>
              <a:r>
                <a:rPr lang="ru-RU" sz="3200" dirty="0" smtClean="0"/>
                <a:t>(верхняя часть)</a:t>
              </a:r>
            </a:p>
          </p:txBody>
        </p:sp>
        <p:pic>
          <p:nvPicPr>
            <p:cNvPr id="10" name="Picture 2" descr="http://czyborra.com/charsets/cp125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7356" y="2276872"/>
              <a:ext cx="5729288" cy="28717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oup 10"/>
          <p:cNvGrpSpPr/>
          <p:nvPr/>
        </p:nvGrpSpPr>
        <p:grpSpPr>
          <a:xfrm>
            <a:off x="1707356" y="1706772"/>
            <a:ext cx="5729288" cy="3444456"/>
            <a:chOff x="1707356" y="1704204"/>
            <a:chExt cx="5729288" cy="3444456"/>
          </a:xfrm>
        </p:grpSpPr>
        <p:sp>
          <p:nvSpPr>
            <p:cNvPr id="12" name="TextBox 11"/>
            <p:cNvSpPr txBox="1"/>
            <p:nvPr/>
          </p:nvSpPr>
          <p:spPr>
            <a:xfrm>
              <a:off x="1707356" y="1704204"/>
              <a:ext cx="5729288" cy="584775"/>
            </a:xfrm>
            <a:prstGeom prst="rect">
              <a:avLst/>
            </a:prstGeom>
            <a:noFill/>
          </p:spPr>
          <p:txBody>
            <a:bodyPr wrap="square" rtlCol="0">
              <a:spAutoFit/>
            </a:bodyPr>
            <a:lstStyle/>
            <a:p>
              <a:pPr algn="ctr"/>
              <a:r>
                <a:rPr lang="en-US" sz="3200" dirty="0" smtClean="0"/>
                <a:t>ASCII</a:t>
              </a:r>
              <a:endParaRPr lang="ru-RU" sz="3200" dirty="0" smtClean="0"/>
            </a:p>
          </p:txBody>
        </p:sp>
        <p:pic>
          <p:nvPicPr>
            <p:cNvPr id="13" name="Picture 4" descr="http://czyborra.com/charsets/iso646-us.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7356" y="2276872"/>
              <a:ext cx="5729288" cy="28717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p:cNvGrpSpPr/>
          <p:nvPr/>
        </p:nvGrpSpPr>
        <p:grpSpPr>
          <a:xfrm>
            <a:off x="1707356" y="1196752"/>
            <a:ext cx="5729288" cy="5322628"/>
            <a:chOff x="1707356" y="1706772"/>
            <a:chExt cx="5729288" cy="5322628"/>
          </a:xfrm>
        </p:grpSpPr>
        <p:pic>
          <p:nvPicPr>
            <p:cNvPr id="15" name="Picture 6" descr="http://czyborra.com/charsets/u-0400.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84797" y="2254994"/>
              <a:ext cx="4774406" cy="4774406"/>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1707356" y="1706772"/>
              <a:ext cx="5729288" cy="584775"/>
            </a:xfrm>
            <a:prstGeom prst="rect">
              <a:avLst/>
            </a:prstGeom>
            <a:noFill/>
          </p:spPr>
          <p:txBody>
            <a:bodyPr wrap="square" rtlCol="0">
              <a:spAutoFit/>
            </a:bodyPr>
            <a:lstStyle/>
            <a:p>
              <a:pPr algn="ctr"/>
              <a:r>
                <a:rPr lang="en-US" sz="3200" dirty="0" smtClean="0"/>
                <a:t>Unicode</a:t>
              </a:r>
              <a:endParaRPr lang="ru-RU" sz="3200" dirty="0" smtClean="0"/>
            </a:p>
          </p:txBody>
        </p:sp>
      </p:grpSp>
    </p:spTree>
    <p:extLst>
      <p:ext uri="{BB962C8B-B14F-4D97-AF65-F5344CB8AC3E}">
        <p14:creationId xmlns:p14="http://schemas.microsoft.com/office/powerpoint/2010/main" val="6909149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4572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a:cs typeface="Times New Roman" pitchFamily="18" charset="0"/>
              </a:rPr>
              <a:t>Класс </a:t>
            </a:r>
            <a:r>
              <a:rPr lang="en-US" sz="2400">
                <a:cs typeface="Times New Roman" pitchFamily="18" charset="0"/>
              </a:rPr>
              <a:t>Encoding.</a:t>
            </a:r>
          </a:p>
        </p:txBody>
      </p:sp>
      <p:sp>
        <p:nvSpPr>
          <p:cNvPr id="8195" name="Rectangle 6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be-BY"/>
          </a:p>
        </p:txBody>
      </p:sp>
      <p:sp>
        <p:nvSpPr>
          <p:cNvPr id="8196" name="TextBox 6"/>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a:t>	Среда </a:t>
            </a:r>
            <a:r>
              <a:rPr lang="en-US" sz="1600"/>
              <a:t>.NET </a:t>
            </a:r>
            <a:r>
              <a:rPr lang="ru-RU" sz="1600"/>
              <a:t>поддерживает различные кодировки, позволяющие переводить массив байт в строки и наоборот. Объект – кодировку можно получить используя класс </a:t>
            </a:r>
            <a:r>
              <a:rPr lang="en-US" sz="1600"/>
              <a:t>Encoding </a:t>
            </a:r>
            <a:r>
              <a:rPr lang="ru-RU" sz="1600"/>
              <a:t>и его статический метод </a:t>
            </a:r>
            <a:r>
              <a:rPr lang="en-US" sz="1600"/>
              <a:t>GetEncoding().</a:t>
            </a:r>
          </a:p>
        </p:txBody>
      </p:sp>
      <p:sp>
        <p:nvSpPr>
          <p:cNvPr id="8197" name="Rectangle 1"/>
          <p:cNvSpPr>
            <a:spLocks noChangeArrowheads="1"/>
          </p:cNvSpPr>
          <p:nvPr/>
        </p:nvSpPr>
        <p:spPr bwMode="auto">
          <a:xfrm>
            <a:off x="0" y="1295400"/>
            <a:ext cx="8991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eaLnBrk="0" hangingPunct="0"/>
            <a:r>
              <a:rPr lang="be-BY" dirty="0">
                <a:solidFill>
                  <a:schemeClr val="bg1"/>
                </a:solidFill>
                <a:latin typeface="Courier New" pitchFamily="49" charset="0"/>
                <a:ea typeface="Calibri" pitchFamily="34" charset="0"/>
                <a:cs typeface="Courier New" pitchFamily="49" charset="0"/>
              </a:rPr>
              <a:t>Encoding </a:t>
            </a:r>
            <a:r>
              <a:rPr lang="en-US" smtClean="0">
                <a:solidFill>
                  <a:schemeClr val="bg1"/>
                </a:solidFill>
                <a:latin typeface="Courier New" pitchFamily="49" charset="0"/>
                <a:ea typeface="Calibri" pitchFamily="34" charset="0"/>
                <a:cs typeface="Courier New" pitchFamily="49" charset="0"/>
              </a:rPr>
              <a:t>win1251</a:t>
            </a:r>
            <a:r>
              <a:rPr lang="be-BY" smtClean="0">
                <a:solidFill>
                  <a:schemeClr val="bg1"/>
                </a:solidFill>
                <a:latin typeface="Courier New" pitchFamily="49" charset="0"/>
                <a:ea typeface="Calibri" pitchFamily="34" charset="0"/>
                <a:cs typeface="Courier New" pitchFamily="49" charset="0"/>
              </a:rPr>
              <a:t> </a:t>
            </a:r>
            <a:r>
              <a:rPr lang="be-BY" dirty="0">
                <a:solidFill>
                  <a:schemeClr val="bg1"/>
                </a:solidFill>
                <a:latin typeface="Courier New" pitchFamily="49" charset="0"/>
                <a:ea typeface="Calibri" pitchFamily="34" charset="0"/>
                <a:cs typeface="Courier New" pitchFamily="49" charset="0"/>
              </a:rPr>
              <a:t>= Encoding.GetEncoding</a:t>
            </a:r>
            <a:r>
              <a:rPr lang="be-BY" dirty="0" smtClean="0">
                <a:solidFill>
                  <a:schemeClr val="bg1"/>
                </a:solidFill>
                <a:latin typeface="Courier New" pitchFamily="49" charset="0"/>
                <a:ea typeface="Calibri" pitchFamily="34" charset="0"/>
                <a:cs typeface="Courier New" pitchFamily="49" charset="0"/>
              </a:rPr>
              <a:t>(“</a:t>
            </a:r>
            <a:r>
              <a:rPr lang="en-US" dirty="0" smtClean="0">
                <a:solidFill>
                  <a:schemeClr val="bg1"/>
                </a:solidFill>
                <a:latin typeface="Courier New" pitchFamily="49" charset="0"/>
                <a:ea typeface="Calibri" pitchFamily="34" charset="0"/>
                <a:cs typeface="Courier New" pitchFamily="49" charset="0"/>
              </a:rPr>
              <a:t>windows-1251</a:t>
            </a:r>
            <a:r>
              <a:rPr lang="be-BY" dirty="0" smtClean="0">
                <a:solidFill>
                  <a:schemeClr val="bg1"/>
                </a:solidFill>
                <a:latin typeface="Courier New" pitchFamily="49" charset="0"/>
                <a:ea typeface="Calibri" pitchFamily="34" charset="0"/>
                <a:cs typeface="Courier New" pitchFamily="49" charset="0"/>
              </a:rPr>
              <a:t>");</a:t>
            </a:r>
            <a:endParaRPr lang="be-BY" dirty="0">
              <a:solidFill>
                <a:schemeClr val="bg1"/>
              </a:solidFill>
              <a:ea typeface="Calibri" pitchFamily="34" charset="0"/>
              <a:cs typeface="Courier New" pitchFamily="49" charset="0"/>
            </a:endParaRPr>
          </a:p>
        </p:txBody>
      </p:sp>
      <p:sp>
        <p:nvSpPr>
          <p:cNvPr id="8198" name="TextBox 6"/>
          <p:cNvSpPr txBox="1">
            <a:spLocks noChangeArrowheads="1"/>
          </p:cNvSpPr>
          <p:nvPr/>
        </p:nvSpPr>
        <p:spPr bwMode="auto">
          <a:xfrm>
            <a:off x="152400" y="1795463"/>
            <a:ext cx="88392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	Для популярных кодировок в классе </a:t>
            </a:r>
            <a:r>
              <a:rPr lang="en-US" sz="1600" dirty="0"/>
              <a:t>Encoding </a:t>
            </a:r>
            <a:r>
              <a:rPr lang="ru-RU" sz="1600" dirty="0"/>
              <a:t>зарезервированы свойства</a:t>
            </a:r>
            <a:r>
              <a:rPr lang="en-US" sz="1600" dirty="0"/>
              <a:t>:</a:t>
            </a:r>
          </a:p>
        </p:txBody>
      </p:sp>
      <p:sp>
        <p:nvSpPr>
          <p:cNvPr id="8199" name="Rectangle 2"/>
          <p:cNvSpPr>
            <a:spLocks noChangeArrowheads="1"/>
          </p:cNvSpPr>
          <p:nvPr/>
        </p:nvSpPr>
        <p:spPr bwMode="auto">
          <a:xfrm>
            <a:off x="1752600" y="2133600"/>
            <a:ext cx="376396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0" hangingPunct="0"/>
            <a:r>
              <a:rPr lang="be-BY" sz="1600" dirty="0">
                <a:solidFill>
                  <a:schemeClr val="bg1"/>
                </a:solidFill>
                <a:latin typeface="Courier New" pitchFamily="49" charset="0"/>
                <a:ea typeface="Calibri" pitchFamily="34" charset="0"/>
                <a:cs typeface="Courier New" pitchFamily="49" charset="0"/>
              </a:rPr>
              <a:t>            </a:t>
            </a:r>
            <a:r>
              <a:rPr lang="be-BY" sz="1600" dirty="0" smtClean="0">
                <a:solidFill>
                  <a:schemeClr val="bg1"/>
                </a:solidFill>
                <a:latin typeface="Courier New" pitchFamily="49" charset="0"/>
                <a:ea typeface="Calibri" pitchFamily="34" charset="0"/>
                <a:cs typeface="Courier New" pitchFamily="49" charset="0"/>
              </a:rPr>
              <a:t>Encoding.ASCII</a:t>
            </a:r>
            <a:endParaRPr lang="be-BY" sz="1600" dirty="0">
              <a:solidFill>
                <a:schemeClr val="bg1"/>
              </a:solidFill>
              <a:ea typeface="Calibri" pitchFamily="34" charset="0"/>
              <a:cs typeface="Courier New" pitchFamily="49" charset="0"/>
            </a:endParaRPr>
          </a:p>
          <a:p>
            <a:pPr eaLnBrk="0" hangingPunct="0"/>
            <a:r>
              <a:rPr lang="be-BY" sz="1600" dirty="0">
                <a:solidFill>
                  <a:schemeClr val="bg1"/>
                </a:solidFill>
                <a:latin typeface="Courier New" pitchFamily="49" charset="0"/>
                <a:ea typeface="Calibri" pitchFamily="34" charset="0"/>
                <a:cs typeface="Courier New" pitchFamily="49" charset="0"/>
              </a:rPr>
              <a:t>            </a:t>
            </a:r>
            <a:r>
              <a:rPr lang="be-BY" sz="1600" dirty="0" smtClean="0">
                <a:solidFill>
                  <a:schemeClr val="bg1"/>
                </a:solidFill>
                <a:latin typeface="Courier New" pitchFamily="49" charset="0"/>
                <a:ea typeface="Calibri" pitchFamily="34" charset="0"/>
                <a:cs typeface="Courier New" pitchFamily="49" charset="0"/>
              </a:rPr>
              <a:t>Encoding.Unicode</a:t>
            </a:r>
            <a:endParaRPr lang="be-BY" sz="1600" dirty="0">
              <a:solidFill>
                <a:schemeClr val="bg1"/>
              </a:solidFill>
              <a:ea typeface="Calibri" pitchFamily="34" charset="0"/>
              <a:cs typeface="Courier New" pitchFamily="49" charset="0"/>
            </a:endParaRPr>
          </a:p>
          <a:p>
            <a:pPr eaLnBrk="0" hangingPunct="0"/>
            <a:r>
              <a:rPr lang="be-BY" sz="1600">
                <a:solidFill>
                  <a:schemeClr val="bg1"/>
                </a:solidFill>
                <a:latin typeface="Courier New" pitchFamily="49" charset="0"/>
                <a:ea typeface="Calibri" pitchFamily="34" charset="0"/>
                <a:cs typeface="Courier New" pitchFamily="49" charset="0"/>
              </a:rPr>
              <a:t>            </a:t>
            </a:r>
            <a:r>
              <a:rPr lang="be-BY" sz="1600" smtClean="0">
                <a:solidFill>
                  <a:schemeClr val="bg1"/>
                </a:solidFill>
                <a:latin typeface="Courier New" pitchFamily="49" charset="0"/>
                <a:ea typeface="Calibri" pitchFamily="34" charset="0"/>
                <a:cs typeface="Courier New" pitchFamily="49" charset="0"/>
              </a:rPr>
              <a:t>Encoding.UTF32</a:t>
            </a:r>
            <a:endParaRPr lang="be-BY" sz="1600" dirty="0">
              <a:solidFill>
                <a:schemeClr val="bg1"/>
              </a:solidFill>
              <a:ea typeface="Calibri" pitchFamily="34" charset="0"/>
              <a:cs typeface="Courier New" pitchFamily="49" charset="0"/>
            </a:endParaRPr>
          </a:p>
        </p:txBody>
      </p:sp>
      <p:sp>
        <p:nvSpPr>
          <p:cNvPr id="54275" name="Rectangle 3"/>
          <p:cNvSpPr>
            <a:spLocks noChangeArrowheads="1"/>
          </p:cNvSpPr>
          <p:nvPr/>
        </p:nvSpPr>
        <p:spPr bwMode="auto">
          <a:xfrm>
            <a:off x="152400" y="3124200"/>
            <a:ext cx="8839200" cy="157003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200" dirty="0">
                <a:solidFill>
                  <a:schemeClr val="bg1"/>
                </a:solidFill>
                <a:latin typeface="Courier New" pitchFamily="49" charset="0"/>
                <a:ea typeface="Calibri" pitchFamily="34" charset="0"/>
                <a:cs typeface="Courier New" pitchFamily="49" charset="0"/>
              </a:rPr>
              <a:t>            Encoding uc = Encoding.Unicode;</a:t>
            </a:r>
            <a:endParaRPr lang="be-BY" sz="1200" dirty="0">
              <a:solidFill>
                <a:schemeClr val="bg1"/>
              </a:solidFill>
              <a:latin typeface="Arial" pitchFamily="34" charset="0"/>
            </a:endParaRPr>
          </a:p>
          <a:p>
            <a:pPr eaLnBrk="0" hangingPunct="0">
              <a:defRPr/>
            </a:pPr>
            <a:r>
              <a:rPr lang="be-BY" sz="1200" dirty="0">
                <a:solidFill>
                  <a:schemeClr val="bg1"/>
                </a:solidFill>
                <a:latin typeface="Courier New" pitchFamily="49" charset="0"/>
                <a:ea typeface="Calibri" pitchFamily="34" charset="0"/>
                <a:cs typeface="Courier New" pitchFamily="49" charset="0"/>
              </a:rPr>
              <a:t>            string str = Console.ReadLine();</a:t>
            </a:r>
            <a:endParaRPr lang="be-BY" sz="1200" dirty="0">
              <a:solidFill>
                <a:schemeClr val="bg1"/>
              </a:solidFill>
              <a:latin typeface="Arial" pitchFamily="34" charset="0"/>
            </a:endParaRPr>
          </a:p>
          <a:p>
            <a:pPr eaLnBrk="0" hangingPunct="0">
              <a:defRPr/>
            </a:pPr>
            <a:r>
              <a:rPr lang="be-BY" sz="1200" dirty="0">
                <a:solidFill>
                  <a:schemeClr val="bg1"/>
                </a:solidFill>
                <a:latin typeface="Courier New" pitchFamily="49" charset="0"/>
                <a:ea typeface="Calibri" pitchFamily="34" charset="0"/>
                <a:cs typeface="Courier New" pitchFamily="49" charset="0"/>
              </a:rPr>
              <a:t>            byte[] bytes = uc.GetBytes(str);</a:t>
            </a:r>
            <a:endParaRPr lang="be-BY" sz="1200" dirty="0">
              <a:solidFill>
                <a:schemeClr val="bg1"/>
              </a:solidFill>
              <a:latin typeface="Arial" pitchFamily="34" charset="0"/>
            </a:endParaRPr>
          </a:p>
          <a:p>
            <a:pPr eaLnBrk="0" hangingPunct="0">
              <a:defRPr/>
            </a:pPr>
            <a:r>
              <a:rPr lang="be-BY" sz="1200" dirty="0">
                <a:solidFill>
                  <a:schemeClr val="bg1"/>
                </a:solidFill>
                <a:latin typeface="Courier New" pitchFamily="49" charset="0"/>
                <a:ea typeface="Calibri" pitchFamily="34" charset="0"/>
                <a:cs typeface="Courier New" pitchFamily="49" charset="0"/>
              </a:rPr>
              <a:t>            Console.Write( "GetBytes : "</a:t>
            </a:r>
            <a:r>
              <a:rPr lang="en-US" sz="1200" dirty="0">
                <a:solidFill>
                  <a:schemeClr val="bg1"/>
                </a:solidFill>
                <a:latin typeface="Courier New" pitchFamily="49" charset="0"/>
                <a:ea typeface="Calibri" pitchFamily="34" charset="0"/>
                <a:cs typeface="Courier New" pitchFamily="49" charset="0"/>
              </a:rPr>
              <a:t> </a:t>
            </a:r>
            <a:r>
              <a:rPr lang="be-BY" sz="1200" dirty="0">
                <a:solidFill>
                  <a:schemeClr val="bg1"/>
                </a:solidFill>
                <a:latin typeface="Courier New" pitchFamily="49" charset="0"/>
                <a:ea typeface="Calibri" pitchFamily="34" charset="0"/>
                <a:cs typeface="Courier New" pitchFamily="49" charset="0"/>
              </a:rPr>
              <a:t>);</a:t>
            </a:r>
            <a:endParaRPr lang="be-BY" sz="1200" dirty="0">
              <a:solidFill>
                <a:schemeClr val="bg1"/>
              </a:solidFill>
              <a:latin typeface="Arial" pitchFamily="34" charset="0"/>
            </a:endParaRPr>
          </a:p>
          <a:p>
            <a:pPr eaLnBrk="0" hangingPunct="0">
              <a:defRPr/>
            </a:pPr>
            <a:r>
              <a:rPr lang="be-BY" sz="1200" dirty="0">
                <a:solidFill>
                  <a:schemeClr val="bg1"/>
                </a:solidFill>
                <a:latin typeface="Courier New" pitchFamily="49" charset="0"/>
                <a:ea typeface="Calibri" pitchFamily="34" charset="0"/>
                <a:cs typeface="Courier New" pitchFamily="49" charset="0"/>
              </a:rPr>
              <a:t>            foreach (</a:t>
            </a:r>
            <a:r>
              <a:rPr lang="en-US" sz="1200" dirty="0">
                <a:solidFill>
                  <a:schemeClr val="bg1"/>
                </a:solidFill>
                <a:latin typeface="Courier New" pitchFamily="49" charset="0"/>
                <a:ea typeface="Calibri" pitchFamily="34" charset="0"/>
                <a:cs typeface="Courier New" pitchFamily="49" charset="0"/>
              </a:rPr>
              <a:t> </a:t>
            </a:r>
            <a:r>
              <a:rPr lang="be-BY" sz="1200" dirty="0">
                <a:solidFill>
                  <a:schemeClr val="bg1"/>
                </a:solidFill>
                <a:latin typeface="Courier New" pitchFamily="49" charset="0"/>
                <a:ea typeface="Calibri" pitchFamily="34" charset="0"/>
                <a:cs typeface="Courier New" pitchFamily="49" charset="0"/>
              </a:rPr>
              <a:t>byte b in bytes</a:t>
            </a:r>
            <a:r>
              <a:rPr lang="en-US" sz="1200" dirty="0">
                <a:solidFill>
                  <a:schemeClr val="bg1"/>
                </a:solidFill>
                <a:latin typeface="Courier New" pitchFamily="49" charset="0"/>
                <a:ea typeface="Calibri" pitchFamily="34" charset="0"/>
                <a:cs typeface="Courier New" pitchFamily="49" charset="0"/>
              </a:rPr>
              <a:t> </a:t>
            </a:r>
            <a:r>
              <a:rPr lang="be-BY" sz="1200" dirty="0">
                <a:solidFill>
                  <a:schemeClr val="bg1"/>
                </a:solidFill>
                <a:latin typeface="Courier New" pitchFamily="49" charset="0"/>
                <a:ea typeface="Calibri" pitchFamily="34" charset="0"/>
                <a:cs typeface="Courier New" pitchFamily="49" charset="0"/>
              </a:rPr>
              <a:t>)</a:t>
            </a:r>
            <a:endParaRPr lang="be-BY" sz="1200" dirty="0">
              <a:solidFill>
                <a:schemeClr val="bg1"/>
              </a:solidFill>
              <a:latin typeface="Arial" pitchFamily="34" charset="0"/>
            </a:endParaRPr>
          </a:p>
          <a:p>
            <a:pPr eaLnBrk="0" hangingPunct="0">
              <a:defRPr/>
            </a:pPr>
            <a:r>
              <a:rPr lang="be-BY" sz="1200" dirty="0">
                <a:solidFill>
                  <a:schemeClr val="bg1"/>
                </a:solidFill>
                <a:latin typeface="Courier New" pitchFamily="49" charset="0"/>
                <a:ea typeface="Calibri" pitchFamily="34" charset="0"/>
                <a:cs typeface="Courier New" pitchFamily="49" charset="0"/>
              </a:rPr>
              <a:t>                Console.Write( (</a:t>
            </a:r>
            <a:r>
              <a:rPr lang="en-US" sz="1200" dirty="0">
                <a:solidFill>
                  <a:schemeClr val="bg1"/>
                </a:solidFill>
                <a:latin typeface="Courier New" pitchFamily="49" charset="0"/>
                <a:ea typeface="Calibri" pitchFamily="34" charset="0"/>
                <a:cs typeface="Courier New" pitchFamily="49" charset="0"/>
              </a:rPr>
              <a:t> </a:t>
            </a:r>
            <a:r>
              <a:rPr lang="be-BY" sz="1200" dirty="0">
                <a:solidFill>
                  <a:schemeClr val="bg1"/>
                </a:solidFill>
                <a:latin typeface="Courier New" pitchFamily="49" charset="0"/>
                <a:ea typeface="Calibri" pitchFamily="34" charset="0"/>
                <a:cs typeface="Courier New" pitchFamily="49" charset="0"/>
              </a:rPr>
              <a:t>Char</a:t>
            </a:r>
            <a:r>
              <a:rPr lang="en-US" sz="1200" dirty="0">
                <a:solidFill>
                  <a:schemeClr val="bg1"/>
                </a:solidFill>
                <a:latin typeface="Courier New" pitchFamily="49" charset="0"/>
                <a:ea typeface="Calibri" pitchFamily="34" charset="0"/>
                <a:cs typeface="Courier New" pitchFamily="49" charset="0"/>
              </a:rPr>
              <a:t> </a:t>
            </a:r>
            <a:r>
              <a:rPr lang="be-BY" sz="1200" dirty="0">
                <a:solidFill>
                  <a:schemeClr val="bg1"/>
                </a:solidFill>
                <a:latin typeface="Courier New" pitchFamily="49" charset="0"/>
                <a:ea typeface="Calibri" pitchFamily="34" charset="0"/>
                <a:cs typeface="Courier New" pitchFamily="49" charset="0"/>
              </a:rPr>
              <a:t>)b );</a:t>
            </a:r>
            <a:endParaRPr lang="be-BY" sz="1200" dirty="0">
              <a:solidFill>
                <a:schemeClr val="bg1"/>
              </a:solidFill>
              <a:latin typeface="Arial" pitchFamily="34" charset="0"/>
            </a:endParaRPr>
          </a:p>
          <a:p>
            <a:pPr eaLnBrk="0" hangingPunct="0">
              <a:defRPr/>
            </a:pPr>
            <a:r>
              <a:rPr lang="be-BY" sz="1200" dirty="0">
                <a:solidFill>
                  <a:schemeClr val="bg1"/>
                </a:solidFill>
                <a:latin typeface="Courier New" pitchFamily="49" charset="0"/>
                <a:ea typeface="Calibri" pitchFamily="34" charset="0"/>
                <a:cs typeface="Courier New" pitchFamily="49" charset="0"/>
              </a:rPr>
              <a:t>            string s = uc.GetString(bytes);</a:t>
            </a:r>
            <a:endParaRPr lang="be-BY" sz="1200" dirty="0">
              <a:solidFill>
                <a:schemeClr val="bg1"/>
              </a:solidFill>
              <a:latin typeface="Arial" pitchFamily="34" charset="0"/>
            </a:endParaRPr>
          </a:p>
          <a:p>
            <a:pPr eaLnBrk="0" hangingPunct="0">
              <a:defRPr/>
            </a:pPr>
            <a:r>
              <a:rPr lang="be-BY" sz="1200" dirty="0">
                <a:solidFill>
                  <a:schemeClr val="bg1"/>
                </a:solidFill>
                <a:latin typeface="Courier New" pitchFamily="49" charset="0"/>
                <a:ea typeface="Calibri" pitchFamily="34" charset="0"/>
                <a:cs typeface="Courier New" pitchFamily="49" charset="0"/>
              </a:rPr>
              <a:t>            Console.WriteLine(</a:t>
            </a:r>
            <a:r>
              <a:rPr lang="en-US" sz="1200" dirty="0">
                <a:solidFill>
                  <a:schemeClr val="bg1"/>
                </a:solidFill>
                <a:latin typeface="Courier New" pitchFamily="49" charset="0"/>
                <a:ea typeface="Calibri" pitchFamily="34" charset="0"/>
                <a:cs typeface="Courier New" pitchFamily="49" charset="0"/>
              </a:rPr>
              <a:t> </a:t>
            </a:r>
            <a:r>
              <a:rPr lang="be-BY" sz="1200" dirty="0">
                <a:solidFill>
                  <a:schemeClr val="bg1"/>
                </a:solidFill>
                <a:latin typeface="Courier New" pitchFamily="49" charset="0"/>
                <a:ea typeface="Calibri" pitchFamily="34" charset="0"/>
                <a:cs typeface="Courier New" pitchFamily="49" charset="0"/>
              </a:rPr>
              <a:t>"\nGetString : {0}",</a:t>
            </a:r>
            <a:r>
              <a:rPr lang="en-US" sz="1200" dirty="0">
                <a:solidFill>
                  <a:schemeClr val="bg1"/>
                </a:solidFill>
                <a:latin typeface="Courier New" pitchFamily="49" charset="0"/>
                <a:ea typeface="Calibri" pitchFamily="34" charset="0"/>
                <a:cs typeface="Courier New" pitchFamily="49" charset="0"/>
              </a:rPr>
              <a:t> </a:t>
            </a:r>
            <a:r>
              <a:rPr lang="be-BY" sz="1200" dirty="0">
                <a:solidFill>
                  <a:schemeClr val="bg1"/>
                </a:solidFill>
                <a:latin typeface="Courier New" pitchFamily="49" charset="0"/>
                <a:ea typeface="Calibri" pitchFamily="34" charset="0"/>
                <a:cs typeface="Courier New" pitchFamily="49" charset="0"/>
              </a:rPr>
              <a:t>s</a:t>
            </a:r>
            <a:r>
              <a:rPr lang="en-US" sz="1200" dirty="0">
                <a:solidFill>
                  <a:schemeClr val="bg1"/>
                </a:solidFill>
                <a:latin typeface="Courier New" pitchFamily="49" charset="0"/>
                <a:ea typeface="Calibri" pitchFamily="34" charset="0"/>
                <a:cs typeface="Courier New" pitchFamily="49" charset="0"/>
              </a:rPr>
              <a:t> </a:t>
            </a:r>
            <a:r>
              <a:rPr lang="be-BY" sz="1200" dirty="0">
                <a:solidFill>
                  <a:schemeClr val="bg1"/>
                </a:solidFill>
                <a:latin typeface="Courier New" pitchFamily="49" charset="0"/>
                <a:ea typeface="Calibri" pitchFamily="34" charset="0"/>
                <a:cs typeface="Courier New" pitchFamily="49" charset="0"/>
              </a:rPr>
              <a:t>);</a:t>
            </a:r>
            <a:endParaRPr lang="be-BY" sz="1200" dirty="0">
              <a:solidFill>
                <a:schemeClr val="bg1"/>
              </a:solidFill>
              <a:latin typeface="Arial" pitchFamily="34" charset="0"/>
            </a:endParaRPr>
          </a:p>
        </p:txBody>
      </p:sp>
    </p:spTree>
    <p:extLst>
      <p:ext uri="{BB962C8B-B14F-4D97-AF65-F5344CB8AC3E}">
        <p14:creationId xmlns:p14="http://schemas.microsoft.com/office/powerpoint/2010/main" val="26916732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4572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dirty="0" smtClean="0">
                <a:cs typeface="Times New Roman" pitchFamily="18" charset="0"/>
              </a:rPr>
              <a:t>Поддерживаемые кодировки</a:t>
            </a:r>
            <a:endParaRPr lang="en-US" sz="2400" dirty="0">
              <a:cs typeface="Times New Roman" pitchFamily="18" charset="0"/>
            </a:endParaRPr>
          </a:p>
        </p:txBody>
      </p:sp>
      <p:sp>
        <p:nvSpPr>
          <p:cNvPr id="8195" name="Rectangle 6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be-BY"/>
          </a:p>
        </p:txBody>
      </p:sp>
      <p:sp>
        <p:nvSpPr>
          <p:cNvPr id="8196" name="TextBox 6"/>
          <p:cNvSpPr txBox="1">
            <a:spLocks noChangeArrowheads="1"/>
          </p:cNvSpPr>
          <p:nvPr/>
        </p:nvSpPr>
        <p:spPr bwMode="auto">
          <a:xfrm>
            <a:off x="152400" y="457200"/>
            <a:ext cx="8839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t>Список поддерживаемых кодировок можно получить с помощью метода </a:t>
            </a:r>
            <a:r>
              <a:rPr lang="en-US" sz="1600" dirty="0" err="1" smtClean="0"/>
              <a:t>GetEncodings</a:t>
            </a:r>
            <a:r>
              <a:rPr lang="en-US" sz="1600" dirty="0" smtClean="0"/>
              <a:t>() </a:t>
            </a:r>
            <a:r>
              <a:rPr lang="ru-RU" sz="1600" dirty="0" smtClean="0"/>
              <a:t>класса </a:t>
            </a:r>
            <a:r>
              <a:rPr lang="en-US" sz="1600" dirty="0" smtClean="0"/>
              <a:t>Encoding.</a:t>
            </a:r>
            <a:endParaRPr lang="en-US" sz="1600" dirty="0"/>
          </a:p>
        </p:txBody>
      </p:sp>
      <p:sp>
        <p:nvSpPr>
          <p:cNvPr id="3" name="Rectangle 2"/>
          <p:cNvSpPr/>
          <p:nvPr/>
        </p:nvSpPr>
        <p:spPr>
          <a:xfrm>
            <a:off x="152400" y="1268760"/>
            <a:ext cx="8610600" cy="369332"/>
          </a:xfrm>
          <a:prstGeom prst="rect">
            <a:avLst/>
          </a:prstGeom>
          <a:solidFill>
            <a:schemeClr val="bg1"/>
          </a:solidFill>
        </p:spPr>
        <p:txBody>
          <a:bodyPr wrap="square">
            <a:spAutoFit/>
          </a:bodyPr>
          <a:lstStyle/>
          <a:p>
            <a:r>
              <a:rPr lang="en-US" dirty="0" err="1">
                <a:solidFill>
                  <a:srgbClr val="2B91AF"/>
                </a:solidFill>
                <a:latin typeface="Consolas"/>
              </a:rPr>
              <a:t>EncodingInfo</a:t>
            </a:r>
            <a:r>
              <a:rPr lang="en-US" dirty="0">
                <a:solidFill>
                  <a:prstClr val="black"/>
                </a:solidFill>
                <a:latin typeface="Consolas"/>
              </a:rPr>
              <a:t>[] </a:t>
            </a:r>
            <a:r>
              <a:rPr lang="en-US" dirty="0" err="1">
                <a:solidFill>
                  <a:prstClr val="black"/>
                </a:solidFill>
                <a:latin typeface="Consolas"/>
              </a:rPr>
              <a:t>supportedEncodings</a:t>
            </a:r>
            <a:r>
              <a:rPr lang="en-US" dirty="0">
                <a:solidFill>
                  <a:prstClr val="black"/>
                </a:solidFill>
                <a:latin typeface="Consolas"/>
              </a:rPr>
              <a:t> = </a:t>
            </a:r>
            <a:r>
              <a:rPr lang="en-US" dirty="0" err="1">
                <a:solidFill>
                  <a:srgbClr val="2B91AF"/>
                </a:solidFill>
                <a:latin typeface="Consolas"/>
              </a:rPr>
              <a:t>Encoding</a:t>
            </a:r>
            <a:r>
              <a:rPr lang="en-US" dirty="0" err="1">
                <a:solidFill>
                  <a:prstClr val="black"/>
                </a:solidFill>
                <a:latin typeface="Consolas"/>
              </a:rPr>
              <a:t>.GetEncodings</a:t>
            </a:r>
            <a:r>
              <a:rPr lang="en-US" dirty="0">
                <a:solidFill>
                  <a:prstClr val="black"/>
                </a:solidFill>
                <a:latin typeface="Consolas"/>
              </a:rPr>
              <a:t>();</a:t>
            </a:r>
          </a:p>
        </p:txBody>
      </p:sp>
      <p:sp>
        <p:nvSpPr>
          <p:cNvPr id="11" name="TextBox 6"/>
          <p:cNvSpPr txBox="1">
            <a:spLocks noChangeArrowheads="1"/>
          </p:cNvSpPr>
          <p:nvPr/>
        </p:nvSpPr>
        <p:spPr bwMode="auto">
          <a:xfrm>
            <a:off x="152998" y="1836113"/>
            <a:ext cx="8839200"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t>Некоторые поддерживаемые кодировки:</a:t>
            </a:r>
          </a:p>
          <a:p>
            <a:pPr marL="285750" indent="-285750">
              <a:buFont typeface="Arial" panose="020B0604020202020204" pitchFamily="34" charset="0"/>
              <a:buChar char="•"/>
            </a:pPr>
            <a:r>
              <a:rPr lang="en-US" sz="1600" dirty="0" smtClean="0"/>
              <a:t>cp866</a:t>
            </a:r>
            <a:r>
              <a:rPr lang="ru-RU" sz="1600" dirty="0"/>
              <a:t>	</a:t>
            </a:r>
            <a:r>
              <a:rPr lang="ru-RU" sz="1600" dirty="0" smtClean="0"/>
              <a:t>		</a:t>
            </a:r>
            <a:r>
              <a:rPr lang="en-US" sz="1600" dirty="0" smtClean="0"/>
              <a:t>Cyrillic </a:t>
            </a:r>
            <a:r>
              <a:rPr lang="en-US" sz="1600" dirty="0"/>
              <a:t>(</a:t>
            </a:r>
            <a:r>
              <a:rPr lang="en-US" sz="1600" dirty="0" smtClean="0"/>
              <a:t>DOS)</a:t>
            </a:r>
            <a:endParaRPr lang="ru-RU" sz="1600" dirty="0" smtClean="0"/>
          </a:p>
          <a:p>
            <a:pPr marL="285750" indent="-285750">
              <a:buFont typeface="Arial" panose="020B0604020202020204" pitchFamily="34" charset="0"/>
              <a:buChar char="•"/>
            </a:pPr>
            <a:r>
              <a:rPr lang="en-US" sz="1600" dirty="0" smtClean="0"/>
              <a:t>IBM1026</a:t>
            </a:r>
            <a:r>
              <a:rPr lang="ru-RU" sz="1600" dirty="0" smtClean="0"/>
              <a:t>		</a:t>
            </a:r>
            <a:r>
              <a:rPr lang="en-US" sz="1600" dirty="0" smtClean="0"/>
              <a:t>IBM </a:t>
            </a:r>
            <a:r>
              <a:rPr lang="en-US" sz="1600" dirty="0"/>
              <a:t>EBCDIC (Turkish </a:t>
            </a:r>
            <a:r>
              <a:rPr lang="en-US" sz="1600" dirty="0" smtClean="0"/>
              <a:t>Latin-5)</a:t>
            </a:r>
            <a:endParaRPr lang="ru-RU" sz="1600" dirty="0"/>
          </a:p>
          <a:p>
            <a:pPr marL="285750" indent="-285750">
              <a:buFont typeface="Arial" panose="020B0604020202020204" pitchFamily="34" charset="0"/>
              <a:buChar char="•"/>
            </a:pPr>
            <a:r>
              <a:rPr lang="en-US" sz="1600" dirty="0" smtClean="0"/>
              <a:t>iso-8859-1</a:t>
            </a:r>
            <a:r>
              <a:rPr lang="ru-RU" sz="1600" dirty="0" smtClean="0"/>
              <a:t>		</a:t>
            </a:r>
            <a:r>
              <a:rPr lang="en-US" sz="1600" dirty="0" smtClean="0"/>
              <a:t>Western </a:t>
            </a:r>
            <a:r>
              <a:rPr lang="en-US" sz="1600" dirty="0"/>
              <a:t>European (</a:t>
            </a:r>
            <a:r>
              <a:rPr lang="en-US" sz="1600" dirty="0" smtClean="0"/>
              <a:t>ISO)</a:t>
            </a:r>
            <a:endParaRPr lang="ru-RU" sz="1600" dirty="0" smtClean="0"/>
          </a:p>
          <a:p>
            <a:pPr marL="285750" indent="-285750">
              <a:buFont typeface="Arial" panose="020B0604020202020204" pitchFamily="34" charset="0"/>
              <a:buChar char="•"/>
            </a:pPr>
            <a:r>
              <a:rPr lang="en-US" sz="1600" dirty="0" smtClean="0"/>
              <a:t>koi8-r</a:t>
            </a:r>
            <a:r>
              <a:rPr lang="ru-RU" sz="1600" dirty="0" smtClean="0"/>
              <a:t>			</a:t>
            </a:r>
            <a:r>
              <a:rPr lang="en-US" sz="1600" dirty="0" smtClean="0"/>
              <a:t>Cyrillic </a:t>
            </a:r>
            <a:r>
              <a:rPr lang="en-US" sz="1600" dirty="0"/>
              <a:t>(</a:t>
            </a:r>
            <a:r>
              <a:rPr lang="en-US" sz="1600" dirty="0" smtClean="0"/>
              <a:t>KOI8-R)</a:t>
            </a:r>
            <a:endParaRPr lang="ru-RU" sz="1600" dirty="0" smtClean="0"/>
          </a:p>
          <a:p>
            <a:pPr marL="285750" indent="-285750">
              <a:buFont typeface="Arial" panose="020B0604020202020204" pitchFamily="34" charset="0"/>
              <a:buChar char="•"/>
            </a:pPr>
            <a:r>
              <a:rPr lang="en-US" sz="1600" dirty="0" smtClean="0"/>
              <a:t>koi8-u</a:t>
            </a:r>
            <a:r>
              <a:rPr lang="ru-RU" sz="1600" dirty="0" smtClean="0"/>
              <a:t>			</a:t>
            </a:r>
            <a:r>
              <a:rPr lang="en-US" sz="1600" dirty="0" smtClean="0"/>
              <a:t>Cyrillic </a:t>
            </a:r>
            <a:r>
              <a:rPr lang="en-US" sz="1600" dirty="0"/>
              <a:t>(</a:t>
            </a:r>
            <a:r>
              <a:rPr lang="en-US" sz="1600" dirty="0" smtClean="0"/>
              <a:t>KOI8-U)</a:t>
            </a:r>
            <a:endParaRPr lang="ru-RU" sz="1600" dirty="0" smtClean="0"/>
          </a:p>
          <a:p>
            <a:pPr marL="285750" indent="-285750">
              <a:buFont typeface="Arial" panose="020B0604020202020204" pitchFamily="34" charset="0"/>
              <a:buChar char="•"/>
            </a:pPr>
            <a:r>
              <a:rPr lang="en-US" sz="1600" dirty="0" smtClean="0"/>
              <a:t>windows-1250</a:t>
            </a:r>
            <a:r>
              <a:rPr lang="ru-RU" sz="1600" dirty="0" smtClean="0"/>
              <a:t>	</a:t>
            </a:r>
            <a:r>
              <a:rPr lang="en-US" sz="1600" dirty="0" smtClean="0"/>
              <a:t>Central </a:t>
            </a:r>
            <a:r>
              <a:rPr lang="en-US" sz="1600" dirty="0"/>
              <a:t>European (</a:t>
            </a:r>
            <a:r>
              <a:rPr lang="en-US" sz="1600" dirty="0" smtClean="0"/>
              <a:t>Windows)</a:t>
            </a:r>
            <a:endParaRPr lang="ru-RU" sz="1600" dirty="0" smtClean="0"/>
          </a:p>
          <a:p>
            <a:pPr marL="285750" indent="-285750">
              <a:buFont typeface="Arial" panose="020B0604020202020204" pitchFamily="34" charset="0"/>
              <a:buChar char="•"/>
            </a:pPr>
            <a:r>
              <a:rPr lang="en-US" sz="1600" dirty="0" smtClean="0"/>
              <a:t>windows-1251</a:t>
            </a:r>
            <a:r>
              <a:rPr lang="ru-RU" sz="1600" dirty="0" smtClean="0"/>
              <a:t>	</a:t>
            </a:r>
            <a:r>
              <a:rPr lang="en-US" sz="1600" dirty="0" smtClean="0"/>
              <a:t>Cyrillic </a:t>
            </a:r>
            <a:r>
              <a:rPr lang="en-US" sz="1600" dirty="0"/>
              <a:t>(</a:t>
            </a:r>
            <a:r>
              <a:rPr lang="en-US" sz="1600" dirty="0" smtClean="0"/>
              <a:t>Windows)</a:t>
            </a:r>
            <a:endParaRPr lang="ru-RU" sz="1600" dirty="0" smtClean="0"/>
          </a:p>
          <a:p>
            <a:pPr marL="285750" indent="-285750">
              <a:buFont typeface="Arial" panose="020B0604020202020204" pitchFamily="34" charset="0"/>
              <a:buChar char="•"/>
            </a:pPr>
            <a:r>
              <a:rPr lang="en-US" sz="1600" dirty="0" smtClean="0"/>
              <a:t>windows-1252</a:t>
            </a:r>
            <a:r>
              <a:rPr lang="ru-RU" sz="1600" dirty="0" smtClean="0"/>
              <a:t>	</a:t>
            </a:r>
            <a:r>
              <a:rPr lang="en-US" sz="1600" dirty="0" smtClean="0"/>
              <a:t>Western </a:t>
            </a:r>
            <a:r>
              <a:rPr lang="en-US" sz="1600" dirty="0"/>
              <a:t>European (</a:t>
            </a:r>
            <a:r>
              <a:rPr lang="en-US" sz="1600" dirty="0" smtClean="0"/>
              <a:t>Windows</a:t>
            </a:r>
            <a:r>
              <a:rPr lang="ru-RU" sz="1600" dirty="0" smtClean="0"/>
              <a:t>)</a:t>
            </a:r>
            <a:endParaRPr lang="en-US" sz="1600" dirty="0" smtClean="0"/>
          </a:p>
          <a:p>
            <a:pPr marL="285750" indent="-285750">
              <a:buFont typeface="Arial" panose="020B0604020202020204" pitchFamily="34" charset="0"/>
              <a:buChar char="•"/>
            </a:pPr>
            <a:endParaRPr lang="en-US" sz="1600" dirty="0"/>
          </a:p>
          <a:p>
            <a:r>
              <a:rPr lang="ru-RU" sz="1600" dirty="0" smtClean="0"/>
              <a:t>Широко используемые кодировки можно получить через свойства класс </a:t>
            </a:r>
            <a:r>
              <a:rPr lang="en-US" sz="1600" dirty="0" smtClean="0"/>
              <a:t>Encoding.</a:t>
            </a:r>
            <a:endParaRPr lang="en-US" sz="1600" dirty="0"/>
          </a:p>
        </p:txBody>
      </p:sp>
    </p:spTree>
    <p:extLst>
      <p:ext uri="{BB962C8B-B14F-4D97-AF65-F5344CB8AC3E}">
        <p14:creationId xmlns:p14="http://schemas.microsoft.com/office/powerpoint/2010/main" val="9653764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Encoding.Default</a:t>
            </a:r>
            <a:r>
              <a:rPr lang="ru-RU" dirty="0" smtClean="0"/>
              <a:t> </a:t>
            </a:r>
            <a:r>
              <a:rPr lang="en-US" b="1" dirty="0">
                <a:solidFill>
                  <a:srgbClr val="FFFF00"/>
                </a:solidFill>
              </a:rPr>
              <a:t>🕱</a:t>
            </a:r>
            <a:endParaRPr lang="ru-RU" dirty="0">
              <a:solidFill>
                <a:srgbClr val="FFFF00"/>
              </a:solidFill>
            </a:endParaRPr>
          </a:p>
        </p:txBody>
      </p:sp>
      <p:sp>
        <p:nvSpPr>
          <p:cNvPr id="3" name="Content Placeholder 2"/>
          <p:cNvSpPr>
            <a:spLocks noGrp="1"/>
          </p:cNvSpPr>
          <p:nvPr>
            <p:ph idx="1"/>
          </p:nvPr>
        </p:nvSpPr>
        <p:spPr>
          <a:xfrm>
            <a:off x="457200" y="1600201"/>
            <a:ext cx="8229600" cy="1108719"/>
          </a:xfrm>
        </p:spPr>
        <p:txBody>
          <a:bodyPr>
            <a:normAutofit/>
          </a:bodyPr>
          <a:lstStyle/>
          <a:p>
            <a:pPr marL="0" indent="0">
              <a:buNone/>
            </a:pPr>
            <a:r>
              <a:rPr lang="ru-RU" sz="1600" dirty="0" smtClean="0"/>
              <a:t>Возвращает т.н. </a:t>
            </a:r>
            <a:r>
              <a:rPr lang="en-US" sz="1600" dirty="0" smtClean="0"/>
              <a:t>ANSI </a:t>
            </a:r>
            <a:r>
              <a:rPr lang="ru-RU" sz="1600" dirty="0" smtClean="0"/>
              <a:t>кодировку которая соответствует настройке «</a:t>
            </a:r>
            <a:r>
              <a:rPr lang="en-US" sz="1600" dirty="0" smtClean="0"/>
              <a:t>Language for non-Unicode programs</a:t>
            </a:r>
            <a:r>
              <a:rPr lang="ru-RU" sz="1600" dirty="0" smtClean="0"/>
              <a:t>»</a:t>
            </a:r>
            <a:r>
              <a:rPr lang="en-US" sz="1600" dirty="0" smtClean="0"/>
              <a:t> </a:t>
            </a:r>
            <a:r>
              <a:rPr lang="ru-RU" sz="1600" dirty="0" smtClean="0"/>
              <a:t>в региональных настройках системы. </a:t>
            </a:r>
            <a:r>
              <a:rPr lang="ru-RU" sz="1600" dirty="0" smtClean="0">
                <a:solidFill>
                  <a:srgbClr val="FFFF00"/>
                </a:solidFill>
              </a:rPr>
              <a:t>Избегайте использования данного свойства!</a:t>
            </a:r>
            <a:r>
              <a:rPr lang="ru-RU" sz="1600" dirty="0" smtClean="0"/>
              <a:t> Оно может измениться между сеансами, оно может быть разным на разных компьютерах. Вместо него </a:t>
            </a:r>
            <a:r>
              <a:rPr lang="ru-RU" sz="1600" dirty="0"/>
              <a:t>л</a:t>
            </a:r>
            <a:r>
              <a:rPr lang="ru-RU" sz="1600" dirty="0" smtClean="0"/>
              <a:t>учше использовать </a:t>
            </a:r>
            <a:r>
              <a:rPr lang="en-US" sz="1600" dirty="0" smtClean="0"/>
              <a:t>Encoding.UTF8.</a:t>
            </a:r>
            <a:endParaRPr lang="ru-RU" sz="1600" dirty="0"/>
          </a:p>
        </p:txBody>
      </p:sp>
      <p:graphicFrame>
        <p:nvGraphicFramePr>
          <p:cNvPr id="4" name="Table 3"/>
          <p:cNvGraphicFramePr>
            <a:graphicFrameLocks noGrp="1"/>
          </p:cNvGraphicFramePr>
          <p:nvPr>
            <p:extLst>
              <p:ext uri="{D42A27DB-BD31-4B8C-83A1-F6EECF244321}">
                <p14:modId xmlns:p14="http://schemas.microsoft.com/office/powerpoint/2010/main" val="272065401"/>
              </p:ext>
            </p:extLst>
          </p:nvPr>
        </p:nvGraphicFramePr>
        <p:xfrm>
          <a:off x="1506488" y="3068960"/>
          <a:ext cx="6131024" cy="3470790"/>
        </p:xfrm>
        <a:graphic>
          <a:graphicData uri="http://schemas.openxmlformats.org/drawingml/2006/table">
            <a:tbl>
              <a:tblPr/>
              <a:tblGrid>
                <a:gridCol w="1316641">
                  <a:extLst>
                    <a:ext uri="{9D8B030D-6E8A-4147-A177-3AD203B41FA5}">
                      <a16:colId xmlns:a16="http://schemas.microsoft.com/office/drawing/2014/main" val="20000"/>
                    </a:ext>
                  </a:extLst>
                </a:gridCol>
                <a:gridCol w="3301291">
                  <a:extLst>
                    <a:ext uri="{9D8B030D-6E8A-4147-A177-3AD203B41FA5}">
                      <a16:colId xmlns:a16="http://schemas.microsoft.com/office/drawing/2014/main" val="20001"/>
                    </a:ext>
                  </a:extLst>
                </a:gridCol>
                <a:gridCol w="1513092">
                  <a:extLst>
                    <a:ext uri="{9D8B030D-6E8A-4147-A177-3AD203B41FA5}">
                      <a16:colId xmlns:a16="http://schemas.microsoft.com/office/drawing/2014/main" val="20002"/>
                    </a:ext>
                  </a:extLst>
                </a:gridCol>
              </a:tblGrid>
              <a:tr h="0">
                <a:tc>
                  <a:txBody>
                    <a:bodyPr/>
                    <a:lstStyle/>
                    <a:p>
                      <a:pPr marL="0" marR="0" algn="r" fontAlgn="t">
                        <a:spcBef>
                          <a:spcPts val="0"/>
                        </a:spcBef>
                        <a:spcAft>
                          <a:spcPts val="0"/>
                        </a:spcAft>
                      </a:pPr>
                      <a:r>
                        <a:rPr lang="en-US" sz="1100" b="1" dirty="0" smtClean="0">
                          <a:solidFill>
                            <a:srgbClr val="002060"/>
                          </a:solidFill>
                          <a:effectLst/>
                          <a:latin typeface="Verdana" panose="020B0604030504040204" pitchFamily="34" charset="0"/>
                        </a:rPr>
                        <a:t>Code</a:t>
                      </a:r>
                      <a:r>
                        <a:rPr lang="en-US" sz="1100" b="1" baseline="0" dirty="0" smtClean="0">
                          <a:solidFill>
                            <a:srgbClr val="002060"/>
                          </a:solidFill>
                          <a:effectLst/>
                          <a:latin typeface="Verdana" panose="020B0604030504040204" pitchFamily="34" charset="0"/>
                        </a:rPr>
                        <a:t> page</a:t>
                      </a:r>
                      <a:endParaRPr lang="en-US" sz="1100" b="1" dirty="0">
                        <a:solidFill>
                          <a:srgbClr val="002060"/>
                        </a:solidFill>
                        <a:effectLst/>
                        <a:latin typeface="Verdana" panose="020B0604030504040204" pitchFamily="34" charset="0"/>
                      </a:endParaRP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chemeClr val="bg1"/>
                    </a:solidFill>
                  </a:tcPr>
                </a:tc>
                <a:tc>
                  <a:txBody>
                    <a:bodyPr/>
                    <a:lstStyle/>
                    <a:p>
                      <a:pPr marL="0" marR="0" fontAlgn="t">
                        <a:spcBef>
                          <a:spcPts val="0"/>
                        </a:spcBef>
                        <a:spcAft>
                          <a:spcPts val="0"/>
                        </a:spcAft>
                      </a:pPr>
                      <a:r>
                        <a:rPr lang="ru-RU" sz="1100" b="1" dirty="0" smtClean="0">
                          <a:solidFill>
                            <a:srgbClr val="002060"/>
                          </a:solidFill>
                          <a:effectLst/>
                          <a:latin typeface="Verdana" panose="020B0604030504040204" pitchFamily="34" charset="0"/>
                        </a:rPr>
                        <a:t>Название</a:t>
                      </a:r>
                      <a:endParaRPr lang="en-US" sz="1100" b="1" dirty="0">
                        <a:solidFill>
                          <a:srgbClr val="002060"/>
                        </a:solidFill>
                        <a:effectLst/>
                        <a:latin typeface="Verdana" panose="020B0604030504040204" pitchFamily="34" charset="0"/>
                      </a:endParaRP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chemeClr val="bg1"/>
                    </a:solidFill>
                  </a:tcPr>
                </a:tc>
                <a:tc>
                  <a:txBody>
                    <a:bodyPr/>
                    <a:lstStyle/>
                    <a:p>
                      <a:pPr marL="0" marR="0" fontAlgn="t">
                        <a:spcBef>
                          <a:spcPts val="0"/>
                        </a:spcBef>
                        <a:spcAft>
                          <a:spcPts val="0"/>
                        </a:spcAft>
                      </a:pPr>
                      <a:r>
                        <a:rPr lang="ru-RU" sz="1100" b="1" dirty="0" err="1" smtClean="0">
                          <a:solidFill>
                            <a:srgbClr val="002060"/>
                          </a:solidFill>
                          <a:effectLst/>
                          <a:latin typeface="Verdana" panose="020B0604030504040204" pitchFamily="34" charset="0"/>
                        </a:rPr>
                        <a:t>Многобайтовая</a:t>
                      </a:r>
                      <a:r>
                        <a:rPr lang="ru-RU" sz="1100" b="1" dirty="0" smtClean="0">
                          <a:solidFill>
                            <a:srgbClr val="002060"/>
                          </a:solidFill>
                          <a:effectLst/>
                          <a:latin typeface="Verdana" panose="020B0604030504040204" pitchFamily="34" charset="0"/>
                        </a:rPr>
                        <a:t>?</a:t>
                      </a:r>
                      <a:endParaRPr lang="en-US" sz="1100" b="1" dirty="0">
                        <a:solidFill>
                          <a:srgbClr val="002060"/>
                        </a:solidFill>
                        <a:effectLst/>
                        <a:latin typeface="Verdana" panose="020B0604030504040204" pitchFamily="34" charset="0"/>
                      </a:endParaRP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marL="0" marR="0" algn="r" fontAlgn="t">
                        <a:spcBef>
                          <a:spcPts val="0"/>
                        </a:spcBef>
                        <a:spcAft>
                          <a:spcPts val="0"/>
                        </a:spcAft>
                      </a:pPr>
                      <a:r>
                        <a:rPr lang="en-US" sz="1100" dirty="0">
                          <a:effectLst/>
                          <a:latin typeface="Verdana" panose="020B0604030504040204" pitchFamily="34" charset="0"/>
                        </a:rPr>
                        <a:t>874</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r>
                        <a:rPr lang="en-US" sz="1100" dirty="0">
                          <a:effectLst/>
                          <a:latin typeface="Verdana" panose="020B0604030504040204" pitchFamily="34" charset="0"/>
                        </a:rPr>
                        <a:t>Thai (Windows)</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endParaRPr lang="en-US" sz="1100" dirty="0">
                        <a:effectLst/>
                        <a:latin typeface="Verdana" panose="020B0604030504040204" pitchFamily="34" charset="0"/>
                      </a:endParaRP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marL="0" marR="0" algn="r" fontAlgn="t">
                        <a:spcBef>
                          <a:spcPts val="0"/>
                        </a:spcBef>
                        <a:spcAft>
                          <a:spcPts val="0"/>
                        </a:spcAft>
                      </a:pPr>
                      <a:r>
                        <a:rPr lang="en-US" sz="1100" dirty="0">
                          <a:effectLst/>
                          <a:latin typeface="Verdana" panose="020B0604030504040204" pitchFamily="34" charset="0"/>
                        </a:rPr>
                        <a:t>932</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r>
                        <a:rPr lang="en-US" sz="1100" dirty="0">
                          <a:effectLst/>
                          <a:latin typeface="Verdana" panose="020B0604030504040204" pitchFamily="34" charset="0"/>
                        </a:rPr>
                        <a:t>Japanese (Shift-JIS)</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r>
                        <a:rPr lang="ru-RU" sz="1100" dirty="0" smtClean="0">
                          <a:effectLst/>
                          <a:latin typeface="Verdana" panose="020B0604030504040204" pitchFamily="34" charset="0"/>
                        </a:rPr>
                        <a:t>Да</a:t>
                      </a:r>
                      <a:endParaRPr lang="en-US" sz="1100" dirty="0">
                        <a:effectLst/>
                        <a:latin typeface="Verdana" panose="020B0604030504040204" pitchFamily="34" charset="0"/>
                      </a:endParaRP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marL="0" marR="0" algn="r" fontAlgn="t">
                        <a:spcBef>
                          <a:spcPts val="0"/>
                        </a:spcBef>
                        <a:spcAft>
                          <a:spcPts val="0"/>
                        </a:spcAft>
                      </a:pPr>
                      <a:r>
                        <a:rPr lang="en-US" sz="1100" dirty="0">
                          <a:effectLst/>
                          <a:latin typeface="Verdana" panose="020B0604030504040204" pitchFamily="34" charset="0"/>
                        </a:rPr>
                        <a:t>936</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r>
                        <a:rPr lang="en-US" sz="1100" dirty="0">
                          <a:effectLst/>
                          <a:latin typeface="Verdana" panose="020B0604030504040204" pitchFamily="34" charset="0"/>
                        </a:rPr>
                        <a:t>Chinese Simplified (GB2312)</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r>
                        <a:rPr lang="ru-RU" sz="1100" dirty="0" smtClean="0">
                          <a:effectLst/>
                          <a:latin typeface="Verdana" panose="020B0604030504040204" pitchFamily="34" charset="0"/>
                        </a:rPr>
                        <a:t>Да</a:t>
                      </a:r>
                      <a:endParaRPr lang="en-US" sz="1100" dirty="0">
                        <a:effectLst/>
                        <a:latin typeface="Verdana" panose="020B0604030504040204" pitchFamily="34" charset="0"/>
                      </a:endParaRP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marL="0" marR="0" algn="r" fontAlgn="t">
                        <a:spcBef>
                          <a:spcPts val="0"/>
                        </a:spcBef>
                        <a:spcAft>
                          <a:spcPts val="0"/>
                        </a:spcAft>
                      </a:pPr>
                      <a:r>
                        <a:rPr lang="en-US" sz="1100" dirty="0">
                          <a:effectLst/>
                          <a:latin typeface="Verdana" panose="020B0604030504040204" pitchFamily="34" charset="0"/>
                        </a:rPr>
                        <a:t>949</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r>
                        <a:rPr lang="en-US" sz="1100" dirty="0">
                          <a:effectLst/>
                          <a:latin typeface="Verdana" panose="020B0604030504040204" pitchFamily="34" charset="0"/>
                        </a:rPr>
                        <a:t>Korean</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r>
                        <a:rPr lang="ru-RU" sz="1100" dirty="0" smtClean="0">
                          <a:effectLst/>
                          <a:latin typeface="Verdana" panose="020B0604030504040204" pitchFamily="34" charset="0"/>
                        </a:rPr>
                        <a:t>Да</a:t>
                      </a:r>
                      <a:endParaRPr lang="en-US" sz="1100" dirty="0">
                        <a:effectLst/>
                        <a:latin typeface="Verdana" panose="020B0604030504040204" pitchFamily="34" charset="0"/>
                      </a:endParaRP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marL="0" marR="0" algn="r" fontAlgn="t">
                        <a:spcBef>
                          <a:spcPts val="0"/>
                        </a:spcBef>
                        <a:spcAft>
                          <a:spcPts val="0"/>
                        </a:spcAft>
                      </a:pPr>
                      <a:r>
                        <a:rPr lang="en-US" sz="1100">
                          <a:effectLst/>
                          <a:latin typeface="Verdana" panose="020B0604030504040204" pitchFamily="34" charset="0"/>
                        </a:rPr>
                        <a:t>950</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r>
                        <a:rPr lang="en-US" sz="1100" dirty="0">
                          <a:effectLst/>
                          <a:latin typeface="Verdana" panose="020B0604030504040204" pitchFamily="34" charset="0"/>
                        </a:rPr>
                        <a:t>Chinese Traditional (Big5)</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r>
                        <a:rPr lang="ru-RU" sz="1100" dirty="0" smtClean="0">
                          <a:effectLst/>
                          <a:latin typeface="Verdana" panose="020B0604030504040204" pitchFamily="34" charset="0"/>
                        </a:rPr>
                        <a:t>Да</a:t>
                      </a:r>
                      <a:endParaRPr lang="en-US" sz="1100" dirty="0">
                        <a:effectLst/>
                        <a:latin typeface="Verdana" panose="020B0604030504040204" pitchFamily="34" charset="0"/>
                      </a:endParaRP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extLst>
                  <a:ext uri="{0D108BD9-81ED-4DB2-BD59-A6C34878D82A}">
                    <a16:rowId xmlns:a16="http://schemas.microsoft.com/office/drawing/2014/main" val="10005"/>
                  </a:ext>
                </a:extLst>
              </a:tr>
              <a:tr h="0">
                <a:tc>
                  <a:txBody>
                    <a:bodyPr/>
                    <a:lstStyle/>
                    <a:p>
                      <a:pPr marL="0" marR="0" algn="r" fontAlgn="t">
                        <a:spcBef>
                          <a:spcPts val="0"/>
                        </a:spcBef>
                        <a:spcAft>
                          <a:spcPts val="0"/>
                        </a:spcAft>
                      </a:pPr>
                      <a:r>
                        <a:rPr lang="en-US" sz="1100">
                          <a:effectLst/>
                          <a:latin typeface="Verdana" panose="020B0604030504040204" pitchFamily="34" charset="0"/>
                        </a:rPr>
                        <a:t>1250</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r>
                        <a:rPr lang="en-US" sz="1100" dirty="0">
                          <a:effectLst/>
                          <a:latin typeface="Verdana" panose="020B0604030504040204" pitchFamily="34" charset="0"/>
                        </a:rPr>
                        <a:t>Central European (Windows)</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endParaRPr lang="en-US" sz="1100" dirty="0">
                        <a:effectLst/>
                        <a:latin typeface="Verdana" panose="020B0604030504040204" pitchFamily="34" charset="0"/>
                      </a:endParaRP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extLst>
                  <a:ext uri="{0D108BD9-81ED-4DB2-BD59-A6C34878D82A}">
                    <a16:rowId xmlns:a16="http://schemas.microsoft.com/office/drawing/2014/main" val="10006"/>
                  </a:ext>
                </a:extLst>
              </a:tr>
              <a:tr h="0">
                <a:tc>
                  <a:txBody>
                    <a:bodyPr/>
                    <a:lstStyle/>
                    <a:p>
                      <a:pPr marL="0" marR="0" algn="r" fontAlgn="t">
                        <a:spcBef>
                          <a:spcPts val="0"/>
                        </a:spcBef>
                        <a:spcAft>
                          <a:spcPts val="0"/>
                        </a:spcAft>
                      </a:pPr>
                      <a:r>
                        <a:rPr lang="en-US" sz="1100">
                          <a:effectLst/>
                          <a:latin typeface="Verdana" panose="020B0604030504040204" pitchFamily="34" charset="0"/>
                        </a:rPr>
                        <a:t>1251</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r>
                        <a:rPr lang="en-US" sz="1100" dirty="0">
                          <a:effectLst/>
                          <a:latin typeface="Verdana" panose="020B0604030504040204" pitchFamily="34" charset="0"/>
                        </a:rPr>
                        <a:t>Cyrillic (Windows)</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endParaRPr lang="en-US" sz="1100" dirty="0">
                        <a:effectLst/>
                        <a:latin typeface="Verdana" panose="020B0604030504040204" pitchFamily="34" charset="0"/>
                      </a:endParaRP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extLst>
                  <a:ext uri="{0D108BD9-81ED-4DB2-BD59-A6C34878D82A}">
                    <a16:rowId xmlns:a16="http://schemas.microsoft.com/office/drawing/2014/main" val="10007"/>
                  </a:ext>
                </a:extLst>
              </a:tr>
              <a:tr h="0">
                <a:tc>
                  <a:txBody>
                    <a:bodyPr/>
                    <a:lstStyle/>
                    <a:p>
                      <a:pPr marL="0" marR="0" algn="r" fontAlgn="t">
                        <a:spcBef>
                          <a:spcPts val="0"/>
                        </a:spcBef>
                        <a:spcAft>
                          <a:spcPts val="0"/>
                        </a:spcAft>
                      </a:pPr>
                      <a:r>
                        <a:rPr lang="en-US" sz="1100" dirty="0">
                          <a:effectLst/>
                          <a:latin typeface="Verdana" panose="020B0604030504040204" pitchFamily="34" charset="0"/>
                        </a:rPr>
                        <a:t>1252</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r>
                        <a:rPr lang="en-US" sz="1100" dirty="0">
                          <a:effectLst/>
                          <a:latin typeface="Verdana" panose="020B0604030504040204" pitchFamily="34" charset="0"/>
                        </a:rPr>
                        <a:t>Western European (Windows)</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endParaRPr lang="en-US" sz="1100" dirty="0">
                        <a:effectLst/>
                        <a:latin typeface="Verdana" panose="020B0604030504040204" pitchFamily="34" charset="0"/>
                      </a:endParaRP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extLst>
                  <a:ext uri="{0D108BD9-81ED-4DB2-BD59-A6C34878D82A}">
                    <a16:rowId xmlns:a16="http://schemas.microsoft.com/office/drawing/2014/main" val="10008"/>
                  </a:ext>
                </a:extLst>
              </a:tr>
              <a:tr h="0">
                <a:tc>
                  <a:txBody>
                    <a:bodyPr/>
                    <a:lstStyle/>
                    <a:p>
                      <a:pPr marL="0" marR="0" algn="r" fontAlgn="t">
                        <a:spcBef>
                          <a:spcPts val="0"/>
                        </a:spcBef>
                        <a:spcAft>
                          <a:spcPts val="0"/>
                        </a:spcAft>
                      </a:pPr>
                      <a:r>
                        <a:rPr lang="en-US" sz="1100">
                          <a:effectLst/>
                          <a:latin typeface="Verdana" panose="020B0604030504040204" pitchFamily="34" charset="0"/>
                        </a:rPr>
                        <a:t>1253</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r>
                        <a:rPr lang="en-US" sz="1100" dirty="0">
                          <a:effectLst/>
                          <a:latin typeface="Verdana" panose="020B0604030504040204" pitchFamily="34" charset="0"/>
                        </a:rPr>
                        <a:t>Greek (Windows)</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endParaRPr lang="en-US" sz="1100" dirty="0">
                        <a:effectLst/>
                        <a:latin typeface="Verdana" panose="020B0604030504040204" pitchFamily="34" charset="0"/>
                      </a:endParaRP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extLst>
                  <a:ext uri="{0D108BD9-81ED-4DB2-BD59-A6C34878D82A}">
                    <a16:rowId xmlns:a16="http://schemas.microsoft.com/office/drawing/2014/main" val="10009"/>
                  </a:ext>
                </a:extLst>
              </a:tr>
              <a:tr h="0">
                <a:tc>
                  <a:txBody>
                    <a:bodyPr/>
                    <a:lstStyle/>
                    <a:p>
                      <a:pPr marL="0" marR="0" algn="r" fontAlgn="t">
                        <a:spcBef>
                          <a:spcPts val="0"/>
                        </a:spcBef>
                        <a:spcAft>
                          <a:spcPts val="0"/>
                        </a:spcAft>
                      </a:pPr>
                      <a:r>
                        <a:rPr lang="en-US" sz="1100" dirty="0">
                          <a:effectLst/>
                          <a:latin typeface="Verdana" panose="020B0604030504040204" pitchFamily="34" charset="0"/>
                        </a:rPr>
                        <a:t>1254</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Verdana" panose="020B0604030504040204" pitchFamily="34" charset="0"/>
                        </a:rPr>
                        <a:t>Turkish (Windows)</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endParaRPr lang="en-US" sz="1100" dirty="0">
                        <a:effectLst/>
                        <a:latin typeface="Verdana" panose="020B0604030504040204" pitchFamily="34" charset="0"/>
                      </a:endParaRP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extLst>
                  <a:ext uri="{0D108BD9-81ED-4DB2-BD59-A6C34878D82A}">
                    <a16:rowId xmlns:a16="http://schemas.microsoft.com/office/drawing/2014/main" val="10010"/>
                  </a:ext>
                </a:extLst>
              </a:tr>
              <a:tr h="0">
                <a:tc>
                  <a:txBody>
                    <a:bodyPr/>
                    <a:lstStyle/>
                    <a:p>
                      <a:pPr marL="0" marR="0" algn="r" fontAlgn="t">
                        <a:spcBef>
                          <a:spcPts val="0"/>
                        </a:spcBef>
                        <a:spcAft>
                          <a:spcPts val="0"/>
                        </a:spcAft>
                      </a:pPr>
                      <a:r>
                        <a:rPr lang="en-US" sz="1100">
                          <a:effectLst/>
                          <a:latin typeface="Verdana" panose="020B0604030504040204" pitchFamily="34" charset="0"/>
                        </a:rPr>
                        <a:t>1255</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Verdana" panose="020B0604030504040204" pitchFamily="34" charset="0"/>
                        </a:rPr>
                        <a:t>Hebrew (Windows)</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endParaRPr lang="en-US" sz="1100" dirty="0">
                        <a:effectLst/>
                        <a:latin typeface="Verdana" panose="020B0604030504040204" pitchFamily="34" charset="0"/>
                      </a:endParaRP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extLst>
                  <a:ext uri="{0D108BD9-81ED-4DB2-BD59-A6C34878D82A}">
                    <a16:rowId xmlns:a16="http://schemas.microsoft.com/office/drawing/2014/main" val="10011"/>
                  </a:ext>
                </a:extLst>
              </a:tr>
              <a:tr h="0">
                <a:tc>
                  <a:txBody>
                    <a:bodyPr/>
                    <a:lstStyle/>
                    <a:p>
                      <a:pPr marL="0" marR="0" algn="r" fontAlgn="t">
                        <a:spcBef>
                          <a:spcPts val="0"/>
                        </a:spcBef>
                        <a:spcAft>
                          <a:spcPts val="0"/>
                        </a:spcAft>
                      </a:pPr>
                      <a:r>
                        <a:rPr lang="en-US" sz="1100">
                          <a:effectLst/>
                          <a:latin typeface="Verdana" panose="020B0604030504040204" pitchFamily="34" charset="0"/>
                        </a:rPr>
                        <a:t>1256</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Verdana" panose="020B0604030504040204" pitchFamily="34" charset="0"/>
                        </a:rPr>
                        <a:t>Arabic (Windows)</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endParaRPr lang="en-US" sz="1100" dirty="0">
                        <a:effectLst/>
                        <a:latin typeface="Verdana" panose="020B0604030504040204" pitchFamily="34" charset="0"/>
                      </a:endParaRP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extLst>
                  <a:ext uri="{0D108BD9-81ED-4DB2-BD59-A6C34878D82A}">
                    <a16:rowId xmlns:a16="http://schemas.microsoft.com/office/drawing/2014/main" val="10012"/>
                  </a:ext>
                </a:extLst>
              </a:tr>
              <a:tr h="0">
                <a:tc>
                  <a:txBody>
                    <a:bodyPr/>
                    <a:lstStyle/>
                    <a:p>
                      <a:pPr marL="0" marR="0" algn="r" fontAlgn="t">
                        <a:spcBef>
                          <a:spcPts val="0"/>
                        </a:spcBef>
                        <a:spcAft>
                          <a:spcPts val="0"/>
                        </a:spcAft>
                      </a:pPr>
                      <a:r>
                        <a:rPr lang="en-US" sz="1100">
                          <a:effectLst/>
                          <a:latin typeface="Verdana" panose="020B0604030504040204" pitchFamily="34" charset="0"/>
                        </a:rPr>
                        <a:t>1257</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Verdana" panose="020B0604030504040204" pitchFamily="34" charset="0"/>
                        </a:rPr>
                        <a:t>Baltic (Windows)</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endParaRPr lang="en-US" sz="1100" dirty="0">
                        <a:effectLst/>
                        <a:latin typeface="Verdana" panose="020B0604030504040204" pitchFamily="34" charset="0"/>
                      </a:endParaRP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extLst>
                  <a:ext uri="{0D108BD9-81ED-4DB2-BD59-A6C34878D82A}">
                    <a16:rowId xmlns:a16="http://schemas.microsoft.com/office/drawing/2014/main" val="10013"/>
                  </a:ext>
                </a:extLst>
              </a:tr>
              <a:tr h="0">
                <a:tc>
                  <a:txBody>
                    <a:bodyPr/>
                    <a:lstStyle/>
                    <a:p>
                      <a:pPr marL="0" marR="0" algn="r" fontAlgn="t">
                        <a:spcBef>
                          <a:spcPts val="0"/>
                        </a:spcBef>
                        <a:spcAft>
                          <a:spcPts val="0"/>
                        </a:spcAft>
                      </a:pPr>
                      <a:r>
                        <a:rPr lang="en-US" sz="1100">
                          <a:effectLst/>
                          <a:latin typeface="Verdana" panose="020B0604030504040204" pitchFamily="34" charset="0"/>
                        </a:rPr>
                        <a:t>1258</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Verdana" panose="020B0604030504040204" pitchFamily="34" charset="0"/>
                        </a:rPr>
                        <a:t>Vietnamese (Windows)</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endParaRPr lang="en-US" sz="1100" dirty="0">
                        <a:effectLst/>
                        <a:latin typeface="Verdana" panose="020B0604030504040204" pitchFamily="34" charset="0"/>
                      </a:endParaRP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8550255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Получение списка </a:t>
            </a:r>
            <a:r>
              <a:rPr lang="en-US" dirty="0" smtClean="0"/>
              <a:t>ANSI </a:t>
            </a:r>
            <a:r>
              <a:rPr lang="ru-RU" dirty="0" smtClean="0"/>
              <a:t>кодировок</a:t>
            </a:r>
            <a:endParaRPr lang="ru-RU" dirty="0">
              <a:solidFill>
                <a:srgbClr val="FFFF00"/>
              </a:solidFill>
            </a:endParaRPr>
          </a:p>
        </p:txBody>
      </p:sp>
      <p:sp>
        <p:nvSpPr>
          <p:cNvPr id="3" name="Content Placeholder 2"/>
          <p:cNvSpPr>
            <a:spLocks noGrp="1"/>
          </p:cNvSpPr>
          <p:nvPr>
            <p:ph idx="1"/>
          </p:nvPr>
        </p:nvSpPr>
        <p:spPr>
          <a:xfrm>
            <a:off x="457200" y="1600201"/>
            <a:ext cx="8229600" cy="4277071"/>
          </a:xfrm>
        </p:spPr>
        <p:txBody>
          <a:bodyPr>
            <a:normAutofit/>
          </a:bodyPr>
          <a:lstStyle/>
          <a:p>
            <a:pPr marL="0" indent="0">
              <a:buNone/>
            </a:pPr>
            <a:r>
              <a:rPr lang="en-US" sz="1200" dirty="0" err="1">
                <a:latin typeface="Consolas" panose="020B0609020204030204" pitchFamily="49" charset="0"/>
              </a:rPr>
              <a:t>CultureInfo.GetCultures</a:t>
            </a:r>
            <a:r>
              <a:rPr lang="en-US" sz="1200" dirty="0">
                <a:latin typeface="Consolas" panose="020B0609020204030204" pitchFamily="49" charset="0"/>
              </a:rPr>
              <a:t>(</a:t>
            </a:r>
            <a:r>
              <a:rPr lang="en-US" sz="1200" dirty="0" err="1">
                <a:latin typeface="Consolas" panose="020B0609020204030204" pitchFamily="49" charset="0"/>
              </a:rPr>
              <a:t>CultureTypes.AllCultures</a:t>
            </a:r>
            <a:r>
              <a:rPr lang="en-US" sz="1200" dirty="0">
                <a:latin typeface="Consolas" panose="020B0609020204030204" pitchFamily="49" charset="0"/>
              </a:rPr>
              <a:t>)</a:t>
            </a:r>
          </a:p>
          <a:p>
            <a:pPr marL="0" indent="0">
              <a:buNone/>
            </a:pPr>
            <a:r>
              <a:rPr lang="en-US" sz="1200" dirty="0">
                <a:latin typeface="Consolas" panose="020B0609020204030204" pitchFamily="49" charset="0"/>
              </a:rPr>
              <a:t>	.Select(ci =&gt; </a:t>
            </a:r>
            <a:r>
              <a:rPr lang="en-US" sz="1200" dirty="0" err="1">
                <a:latin typeface="Consolas" panose="020B0609020204030204" pitchFamily="49" charset="0"/>
              </a:rPr>
              <a:t>ci.TextInfo.ANSICodePage</a:t>
            </a:r>
            <a:r>
              <a:rPr lang="en-US" sz="1200" dirty="0">
                <a:latin typeface="Consolas" panose="020B0609020204030204" pitchFamily="49" charset="0"/>
              </a:rPr>
              <a:t>)</a:t>
            </a:r>
          </a:p>
          <a:p>
            <a:pPr marL="0" indent="0">
              <a:buNone/>
            </a:pPr>
            <a:r>
              <a:rPr lang="en-US" sz="1200" dirty="0">
                <a:latin typeface="Consolas" panose="020B0609020204030204" pitchFamily="49" charset="0"/>
              </a:rPr>
              <a:t>	.Distinct()</a:t>
            </a:r>
          </a:p>
          <a:p>
            <a:pPr marL="0" indent="0">
              <a:buNone/>
            </a:pPr>
            <a:r>
              <a:rPr lang="en-US" sz="1200" dirty="0">
                <a:latin typeface="Consolas" panose="020B0609020204030204" pitchFamily="49" charset="0"/>
              </a:rPr>
              <a:t>	.Where(</a:t>
            </a:r>
            <a:r>
              <a:rPr lang="en-US" sz="1200" dirty="0" err="1">
                <a:latin typeface="Consolas" panose="020B0609020204030204" pitchFamily="49" charset="0"/>
              </a:rPr>
              <a:t>cp</a:t>
            </a:r>
            <a:r>
              <a:rPr lang="en-US" sz="1200" dirty="0">
                <a:latin typeface="Consolas" panose="020B0609020204030204" pitchFamily="49" charset="0"/>
              </a:rPr>
              <a:t> =&gt; </a:t>
            </a:r>
            <a:r>
              <a:rPr lang="en-US" sz="1200" dirty="0" err="1">
                <a:latin typeface="Consolas" panose="020B0609020204030204" pitchFamily="49" charset="0"/>
              </a:rPr>
              <a:t>cp</a:t>
            </a:r>
            <a:r>
              <a:rPr lang="en-US" sz="1200" dirty="0">
                <a:latin typeface="Consolas" panose="020B0609020204030204" pitchFamily="49" charset="0"/>
              </a:rPr>
              <a:t> != 0)</a:t>
            </a:r>
          </a:p>
          <a:p>
            <a:pPr marL="0" indent="0">
              <a:buNone/>
            </a:pPr>
            <a:r>
              <a:rPr lang="en-US" sz="1200" dirty="0">
                <a:latin typeface="Consolas" panose="020B0609020204030204" pitchFamily="49" charset="0"/>
              </a:rPr>
              <a:t>	.</a:t>
            </a:r>
            <a:r>
              <a:rPr lang="en-US" sz="1200" dirty="0" err="1">
                <a:latin typeface="Consolas" panose="020B0609020204030204" pitchFamily="49" charset="0"/>
              </a:rPr>
              <a:t>OrderBy</a:t>
            </a:r>
            <a:r>
              <a:rPr lang="en-US" sz="1200" dirty="0">
                <a:latin typeface="Consolas" panose="020B0609020204030204" pitchFamily="49" charset="0"/>
              </a:rPr>
              <a:t>(</a:t>
            </a:r>
            <a:r>
              <a:rPr lang="en-US" sz="1200" dirty="0" err="1">
                <a:latin typeface="Consolas" panose="020B0609020204030204" pitchFamily="49" charset="0"/>
              </a:rPr>
              <a:t>cp</a:t>
            </a:r>
            <a:r>
              <a:rPr lang="en-US" sz="1200" dirty="0">
                <a:latin typeface="Consolas" panose="020B0609020204030204" pitchFamily="49" charset="0"/>
              </a:rPr>
              <a:t> =&gt; </a:t>
            </a:r>
            <a:r>
              <a:rPr lang="en-US" sz="1200" dirty="0" err="1">
                <a:latin typeface="Consolas" panose="020B0609020204030204" pitchFamily="49" charset="0"/>
              </a:rPr>
              <a:t>cp</a:t>
            </a:r>
            <a:r>
              <a:rPr lang="en-US" sz="1200" dirty="0">
                <a:latin typeface="Consolas" panose="020B0609020204030204" pitchFamily="49" charset="0"/>
              </a:rPr>
              <a:t>)</a:t>
            </a:r>
          </a:p>
          <a:p>
            <a:pPr marL="0" indent="0">
              <a:buNone/>
            </a:pPr>
            <a:r>
              <a:rPr lang="en-US" sz="1200" dirty="0">
                <a:latin typeface="Consolas" panose="020B0609020204030204" pitchFamily="49" charset="0"/>
              </a:rPr>
              <a:t>	.Select(</a:t>
            </a:r>
            <a:r>
              <a:rPr lang="en-US" sz="1200" dirty="0" err="1">
                <a:latin typeface="Consolas" panose="020B0609020204030204" pitchFamily="49" charset="0"/>
              </a:rPr>
              <a:t>cp</a:t>
            </a:r>
            <a:r>
              <a:rPr lang="en-US" sz="1200" dirty="0">
                <a:latin typeface="Consolas" panose="020B0609020204030204" pitchFamily="49" charset="0"/>
              </a:rPr>
              <a:t> =&gt; new { </a:t>
            </a:r>
            <a:r>
              <a:rPr lang="en-US" sz="1200" dirty="0" err="1">
                <a:latin typeface="Consolas" panose="020B0609020204030204" pitchFamily="49" charset="0"/>
              </a:rPr>
              <a:t>AnsiCodePage</a:t>
            </a:r>
            <a:r>
              <a:rPr lang="en-US" sz="1200" dirty="0">
                <a:latin typeface="Consolas" panose="020B0609020204030204" pitchFamily="49" charset="0"/>
              </a:rPr>
              <a:t> = </a:t>
            </a:r>
            <a:r>
              <a:rPr lang="en-US" sz="1200" dirty="0" err="1">
                <a:latin typeface="Consolas" panose="020B0609020204030204" pitchFamily="49" charset="0"/>
              </a:rPr>
              <a:t>cp</a:t>
            </a:r>
            <a:r>
              <a:rPr lang="en-US" sz="1200" dirty="0">
                <a:latin typeface="Consolas" panose="020B0609020204030204" pitchFamily="49" charset="0"/>
              </a:rPr>
              <a:t>, Name = </a:t>
            </a:r>
            <a:r>
              <a:rPr lang="en-US" sz="1200" dirty="0" err="1">
                <a:latin typeface="Consolas" panose="020B0609020204030204" pitchFamily="49" charset="0"/>
              </a:rPr>
              <a:t>Encoding.GetEncoding</a:t>
            </a:r>
            <a:r>
              <a:rPr lang="en-US" sz="1200" dirty="0">
                <a:latin typeface="Consolas" panose="020B0609020204030204" pitchFamily="49" charset="0"/>
              </a:rPr>
              <a:t>(</a:t>
            </a:r>
            <a:r>
              <a:rPr lang="en-US" sz="1200" dirty="0" err="1">
                <a:latin typeface="Consolas" panose="020B0609020204030204" pitchFamily="49" charset="0"/>
              </a:rPr>
              <a:t>cp</a:t>
            </a:r>
            <a:r>
              <a:rPr lang="en-US" sz="1200" dirty="0">
                <a:latin typeface="Consolas" panose="020B0609020204030204" pitchFamily="49" charset="0"/>
              </a:rPr>
              <a:t>).</a:t>
            </a:r>
            <a:r>
              <a:rPr lang="en-US" sz="1200" dirty="0" err="1">
                <a:latin typeface="Consolas" panose="020B0609020204030204" pitchFamily="49" charset="0"/>
              </a:rPr>
              <a:t>EncodingName</a:t>
            </a:r>
            <a:r>
              <a:rPr lang="en-US" sz="1200" dirty="0">
                <a:latin typeface="Consolas" panose="020B0609020204030204" pitchFamily="49" charset="0"/>
              </a:rPr>
              <a:t>, </a:t>
            </a:r>
            <a:r>
              <a:rPr lang="en-US" sz="1200" dirty="0" err="1">
                <a:latin typeface="Consolas" panose="020B0609020204030204" pitchFamily="49" charset="0"/>
              </a:rPr>
              <a:t>IsSingleByte</a:t>
            </a:r>
            <a:r>
              <a:rPr lang="en-US" sz="1200" dirty="0">
                <a:latin typeface="Consolas" panose="020B0609020204030204" pitchFamily="49" charset="0"/>
              </a:rPr>
              <a:t> = </a:t>
            </a:r>
            <a:r>
              <a:rPr lang="en-US" sz="1200" dirty="0" err="1">
                <a:latin typeface="Consolas" panose="020B0609020204030204" pitchFamily="49" charset="0"/>
              </a:rPr>
              <a:t>Encoding.GetEncoding</a:t>
            </a:r>
            <a:r>
              <a:rPr lang="en-US" sz="1200" dirty="0">
                <a:latin typeface="Consolas" panose="020B0609020204030204" pitchFamily="49" charset="0"/>
              </a:rPr>
              <a:t>(</a:t>
            </a:r>
            <a:r>
              <a:rPr lang="en-US" sz="1200" dirty="0" err="1">
                <a:latin typeface="Consolas" panose="020B0609020204030204" pitchFamily="49" charset="0"/>
              </a:rPr>
              <a:t>cp</a:t>
            </a:r>
            <a:r>
              <a:rPr lang="en-US" sz="1200" dirty="0">
                <a:latin typeface="Consolas" panose="020B0609020204030204" pitchFamily="49" charset="0"/>
              </a:rPr>
              <a:t>).</a:t>
            </a:r>
            <a:r>
              <a:rPr lang="en-US" sz="1200" dirty="0" err="1">
                <a:latin typeface="Consolas" panose="020B0609020204030204" pitchFamily="49" charset="0"/>
              </a:rPr>
              <a:t>IsSingleByte</a:t>
            </a:r>
            <a:r>
              <a:rPr lang="en-US" sz="1200" dirty="0">
                <a:latin typeface="Consolas" panose="020B0609020204030204" pitchFamily="49" charset="0"/>
              </a:rPr>
              <a:t> })</a:t>
            </a:r>
          </a:p>
          <a:p>
            <a:pPr marL="0" indent="0">
              <a:buNone/>
            </a:pPr>
            <a:r>
              <a:rPr lang="en-US" sz="1200" dirty="0">
                <a:latin typeface="Consolas" panose="020B0609020204030204" pitchFamily="49" charset="0"/>
              </a:rPr>
              <a:t>	.Dump</a:t>
            </a:r>
            <a:r>
              <a:rPr lang="en-US" sz="1200" dirty="0" smtClean="0">
                <a:latin typeface="Consolas" panose="020B0609020204030204" pitchFamily="49" charset="0"/>
              </a:rPr>
              <a:t>();</a:t>
            </a:r>
            <a:endParaRPr lang="en-US" sz="1200" dirty="0">
              <a:latin typeface="Consolas" panose="020B0609020204030204" pitchFamily="49" charset="0"/>
            </a:endParaRPr>
          </a:p>
        </p:txBody>
      </p:sp>
    </p:spTree>
    <p:extLst>
      <p:ext uri="{BB962C8B-B14F-4D97-AF65-F5344CB8AC3E}">
        <p14:creationId xmlns:p14="http://schemas.microsoft.com/office/powerpoint/2010/main" val="34745261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Encoding.Default</a:t>
            </a:r>
            <a:r>
              <a:rPr lang="ru-RU" dirty="0" smtClean="0"/>
              <a:t> и </a:t>
            </a:r>
            <a:r>
              <a:rPr lang="en-US" dirty="0" smtClean="0"/>
              <a:t>best-fit</a:t>
            </a:r>
            <a:r>
              <a:rPr lang="ru-RU" dirty="0" smtClean="0"/>
              <a:t> преобразования</a:t>
            </a:r>
            <a:endParaRPr lang="ru-RU" dirty="0">
              <a:solidFill>
                <a:srgbClr val="FFFF00"/>
              </a:solidFill>
            </a:endParaRPr>
          </a:p>
        </p:txBody>
      </p:sp>
      <p:sp>
        <p:nvSpPr>
          <p:cNvPr id="3" name="Content Placeholder 2"/>
          <p:cNvSpPr>
            <a:spLocks noGrp="1"/>
          </p:cNvSpPr>
          <p:nvPr>
            <p:ph idx="1"/>
          </p:nvPr>
        </p:nvSpPr>
        <p:spPr>
          <a:xfrm>
            <a:off x="457200" y="1600201"/>
            <a:ext cx="8229600" cy="4493095"/>
          </a:xfrm>
        </p:spPr>
        <p:txBody>
          <a:bodyPr>
            <a:noAutofit/>
          </a:bodyPr>
          <a:lstStyle/>
          <a:p>
            <a:pPr marL="0" indent="0">
              <a:buNone/>
            </a:pPr>
            <a:r>
              <a:rPr lang="ru-RU" sz="1200" dirty="0" smtClean="0"/>
              <a:t>Еще одна причина по которой лучше избегать использовать </a:t>
            </a:r>
            <a:r>
              <a:rPr lang="en-US" sz="1200" dirty="0" err="1" smtClean="0"/>
              <a:t>Encoding.Default</a:t>
            </a:r>
            <a:r>
              <a:rPr lang="en-US" sz="1200" dirty="0" smtClean="0"/>
              <a:t> </a:t>
            </a:r>
            <a:r>
              <a:rPr lang="ru-RU" sz="1200" dirty="0" smtClean="0"/>
              <a:t>это потому что при преобразованиях он использует т.н. </a:t>
            </a:r>
            <a:r>
              <a:rPr lang="en-US" sz="1200" dirty="0" smtClean="0"/>
              <a:t>best-fit</a:t>
            </a:r>
            <a:r>
              <a:rPr lang="ru-RU" sz="1200" dirty="0" smtClean="0"/>
              <a:t> алгоритм который заменяет </a:t>
            </a:r>
            <a:r>
              <a:rPr lang="en-US" sz="1200" dirty="0" smtClean="0"/>
              <a:t>Unicode </a:t>
            </a:r>
            <a:r>
              <a:rPr lang="ru-RU" sz="1200" dirty="0" smtClean="0"/>
              <a:t>символы на «похожие». Эта замена делается по разному для разных кодировок и далеко не всегда эта замена является удачной</a:t>
            </a:r>
          </a:p>
          <a:p>
            <a:r>
              <a:rPr lang="en-US" sz="1200" dirty="0"/>
              <a:t>The mappings are somewhat random and sometimes bizarre.  The infinity symbol, ∞, U+221e, is mapped to 8.  Sure it looks like a sideways 8, but its sideways, and its meaning is very </a:t>
            </a:r>
            <a:r>
              <a:rPr lang="en-US" sz="1200" dirty="0" smtClean="0"/>
              <a:t>different.</a:t>
            </a:r>
            <a:endParaRPr lang="ru-RU" sz="1200" dirty="0" smtClean="0"/>
          </a:p>
          <a:p>
            <a:r>
              <a:rPr lang="en-US" sz="1200" dirty="0" smtClean="0"/>
              <a:t>The </a:t>
            </a:r>
            <a:r>
              <a:rPr lang="en-US" sz="1200" dirty="0"/>
              <a:t>mappings are somewhat random and inconsistent between code pages.  In some code pages Japanese </a:t>
            </a:r>
            <a:r>
              <a:rPr lang="en-US" sz="1200" dirty="0" err="1"/>
              <a:t>fullwidth</a:t>
            </a:r>
            <a:r>
              <a:rPr lang="en-US" sz="1200" dirty="0"/>
              <a:t> forms are “best fit” to the non full-width form, in others they are </a:t>
            </a:r>
            <a:r>
              <a:rPr lang="en-US" sz="1200" dirty="0" smtClean="0"/>
              <a:t>not.</a:t>
            </a:r>
            <a:endParaRPr lang="ru-RU" sz="1200" dirty="0" smtClean="0"/>
          </a:p>
          <a:p>
            <a:r>
              <a:rPr lang="en-US" sz="1200" dirty="0" smtClean="0"/>
              <a:t>The </a:t>
            </a:r>
            <a:r>
              <a:rPr lang="en-US" sz="1200" dirty="0"/>
              <a:t>best fit behavior has not been updated in years, so new code points aren’t present, so c, ć U+0107 c with acute, ĉ U+0109 c with circumflex, ċ 0x010b c with dot above, č 0x010d c with </a:t>
            </a:r>
            <a:r>
              <a:rPr lang="en-US" sz="1200" dirty="0" err="1"/>
              <a:t>caron</a:t>
            </a:r>
            <a:r>
              <a:rPr lang="en-US" sz="1200" dirty="0"/>
              <a:t> and ｃ U+ff43 </a:t>
            </a:r>
            <a:r>
              <a:rPr lang="en-US" sz="1200" dirty="0" err="1"/>
              <a:t>fullwidth</a:t>
            </a:r>
            <a:r>
              <a:rPr lang="en-US" sz="1200" dirty="0"/>
              <a:t> c, are all mapped to c in code page 1252.  However ƈ U+0188 c with hook, ɕ U+0255 c with curl, с U+0441 Cyrillic </a:t>
            </a:r>
            <a:r>
              <a:rPr lang="en-US" sz="1200" dirty="0" err="1"/>
              <a:t>es</a:t>
            </a:r>
            <a:r>
              <a:rPr lang="en-US" sz="1200" dirty="0"/>
              <a:t>, ḉ U+1e09 c with cedilla and acute above and others are not mapped and turn into ?.  Also, ç U+00e7 c with cedilla doesn’t change since it has its own character in </a:t>
            </a:r>
            <a:r>
              <a:rPr lang="en-US" sz="1200" dirty="0" smtClean="0"/>
              <a:t>1252.</a:t>
            </a:r>
            <a:endParaRPr lang="ru-RU" sz="1200" dirty="0" smtClean="0"/>
          </a:p>
          <a:p>
            <a:r>
              <a:rPr lang="en-US" sz="1200" dirty="0" smtClean="0"/>
              <a:t>Many </a:t>
            </a:r>
            <a:r>
              <a:rPr lang="en-US" sz="1200" dirty="0"/>
              <a:t>mappings lead to security holes.  A common test for .,  and other characters to prevent .. style attacks on paths fail if </a:t>
            </a:r>
            <a:r>
              <a:rPr lang="en-US" sz="1200" dirty="0" err="1"/>
              <a:t>fullwidth</a:t>
            </a:r>
            <a:r>
              <a:rPr lang="en-US" sz="1200" dirty="0"/>
              <a:t> forms are used and not tested for.  Since </a:t>
            </a:r>
            <a:r>
              <a:rPr lang="en-US" sz="1200" dirty="0" err="1"/>
              <a:t>fullwidth</a:t>
            </a:r>
            <a:r>
              <a:rPr lang="en-US" sz="1200" dirty="0"/>
              <a:t> forms are often mapped, any English string, like a user name or password can also have multiple variations, leading to security holes.  Even if </a:t>
            </a:r>
            <a:r>
              <a:rPr lang="en-US" sz="1200" dirty="0" err="1"/>
              <a:t>fullwidth</a:t>
            </a:r>
            <a:r>
              <a:rPr lang="en-US" sz="1200" dirty="0"/>
              <a:t> forms are considered other mappings with diacritics as mentioned in the previous bullet exist for common English </a:t>
            </a:r>
            <a:r>
              <a:rPr lang="en-US" sz="1200" dirty="0" smtClean="0"/>
              <a:t>characters.</a:t>
            </a:r>
            <a:endParaRPr lang="ru-RU" sz="1200" dirty="0" smtClean="0"/>
          </a:p>
          <a:p>
            <a:r>
              <a:rPr lang="en-US" sz="1200" dirty="0" smtClean="0"/>
              <a:t>Most </a:t>
            </a:r>
            <a:r>
              <a:rPr lang="en-US" sz="1200" dirty="0"/>
              <a:t>of the best fit mappings in our tables were thought of by English speaking Americans and could be culturally inappropriate for other </a:t>
            </a:r>
            <a:r>
              <a:rPr lang="en-US" sz="1200" dirty="0" smtClean="0"/>
              <a:t>locales.</a:t>
            </a:r>
            <a:endParaRPr lang="ru-RU" sz="1200" dirty="0" smtClean="0"/>
          </a:p>
          <a:p>
            <a:r>
              <a:rPr lang="en-US" sz="1200" dirty="0" smtClean="0"/>
              <a:t>ü </a:t>
            </a:r>
            <a:r>
              <a:rPr lang="en-US" sz="1200" dirty="0"/>
              <a:t>and u aren’t the same character.  </a:t>
            </a:r>
            <a:r>
              <a:rPr lang="en-US" sz="1200" dirty="0" err="1"/>
              <a:t>Düssledorf</a:t>
            </a:r>
            <a:r>
              <a:rPr lang="en-US" sz="1200" dirty="0"/>
              <a:t> has the alternate spelling </a:t>
            </a:r>
            <a:r>
              <a:rPr lang="en-US" sz="1200" dirty="0" err="1"/>
              <a:t>Duessledorf</a:t>
            </a:r>
            <a:r>
              <a:rPr lang="en-US" sz="1200" dirty="0"/>
              <a:t>, replacing the ü with </a:t>
            </a:r>
            <a:r>
              <a:rPr lang="en-US" sz="1200" dirty="0" err="1"/>
              <a:t>ue</a:t>
            </a:r>
            <a:r>
              <a:rPr lang="en-US" sz="1200" dirty="0"/>
              <a:t>, not u.  In languages that use diacritics the pronunciation of the character changes.  If you made mailing labels for your customers would you really want to change their name?  Best case the spelling looks stupid and the customer thinks “gee, these guys have an old computer too”.  Worst case you turned their name to crap… literally.  In that case ? would probably be better, at least your customer would probably understand it was a computer limitation [:)] </a:t>
            </a:r>
            <a:endParaRPr lang="ru-RU" sz="1200" dirty="0"/>
          </a:p>
        </p:txBody>
      </p:sp>
    </p:spTree>
    <p:extLst>
      <p:ext uri="{BB962C8B-B14F-4D97-AF65-F5344CB8AC3E}">
        <p14:creationId xmlns:p14="http://schemas.microsoft.com/office/powerpoint/2010/main" val="40836035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218" name="Rectangle 1"/>
          <p:cNvSpPr>
            <a:spLocks noChangeArrowheads="1"/>
          </p:cNvSpPr>
          <p:nvPr/>
        </p:nvSpPr>
        <p:spPr bwMode="auto">
          <a:xfrm>
            <a:off x="4572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en-US" sz="2400">
                <a:cs typeface="Times New Roman" pitchFamily="18" charset="0"/>
              </a:rPr>
              <a:t>*</a:t>
            </a:r>
            <a:r>
              <a:rPr lang="ru-RU" sz="2400">
                <a:cs typeface="Times New Roman" pitchFamily="18" charset="0"/>
              </a:rPr>
              <a:t>Регулярные выражения</a:t>
            </a:r>
            <a:r>
              <a:rPr lang="en-US" sz="2400">
                <a:cs typeface="Times New Roman" pitchFamily="18" charset="0"/>
              </a:rPr>
              <a:t>.</a:t>
            </a:r>
          </a:p>
        </p:txBody>
      </p:sp>
      <p:sp>
        <p:nvSpPr>
          <p:cNvPr id="9219" name="Rectangle 6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be-BY"/>
          </a:p>
        </p:txBody>
      </p:sp>
      <p:sp>
        <p:nvSpPr>
          <p:cNvPr id="9220" name="Rectangle 1"/>
          <p:cNvSpPr>
            <a:spLocks noChangeArrowheads="1"/>
          </p:cNvSpPr>
          <p:nvPr/>
        </p:nvSpPr>
        <p:spPr bwMode="auto">
          <a:xfrm>
            <a:off x="304800" y="533400"/>
            <a:ext cx="86106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be-BY" sz="1400" dirty="0">
                <a:solidFill>
                  <a:schemeClr val="bg1"/>
                </a:solidFill>
                <a:latin typeface="Courier New" pitchFamily="49" charset="0"/>
                <a:ea typeface="Calibri" pitchFamily="34" charset="0"/>
                <a:cs typeface="Courier New" pitchFamily="49" charset="0"/>
              </a:rPr>
              <a:t>Regex re = new Regex(@"[0-9]+(\.[0-9]+)?", RegexOptions.Compiled);</a:t>
            </a:r>
            <a:endParaRPr lang="be-BY" sz="1400" dirty="0">
              <a:solidFill>
                <a:schemeClr val="bg1"/>
              </a:solidFill>
              <a:ea typeface="Calibri" pitchFamily="34" charset="0"/>
              <a:cs typeface="Courier New" pitchFamily="49" charset="0"/>
            </a:endParaRPr>
          </a:p>
          <a:p>
            <a:pPr eaLnBrk="0" hangingPunct="0"/>
            <a:r>
              <a:rPr lang="be-BY" sz="1400" dirty="0">
                <a:solidFill>
                  <a:schemeClr val="bg1"/>
                </a:solidFill>
                <a:latin typeface="Courier New" pitchFamily="49" charset="0"/>
                <a:ea typeface="Calibri" pitchFamily="34" charset="0"/>
                <a:cs typeface="Courier New" pitchFamily="49" charset="0"/>
              </a:rPr>
              <a:t>Match m = re.Match("91283.0193+90237*2019.2323");</a:t>
            </a:r>
            <a:endParaRPr lang="be-BY" sz="1400" dirty="0">
              <a:solidFill>
                <a:schemeClr val="bg1"/>
              </a:solidFill>
              <a:ea typeface="Calibri" pitchFamily="34" charset="0"/>
              <a:cs typeface="Courier New" pitchFamily="49" charset="0"/>
            </a:endParaRPr>
          </a:p>
          <a:p>
            <a:pPr eaLnBrk="0" hangingPunct="0"/>
            <a:r>
              <a:rPr lang="be-BY" sz="1400" dirty="0">
                <a:solidFill>
                  <a:schemeClr val="bg1"/>
                </a:solidFill>
                <a:latin typeface="Courier New" pitchFamily="49" charset="0"/>
                <a:ea typeface="Calibri" pitchFamily="34" charset="0"/>
                <a:cs typeface="Courier New" pitchFamily="49" charset="0"/>
              </a:rPr>
              <a:t>while (m.Success)</a:t>
            </a:r>
            <a:endParaRPr lang="be-BY" sz="1400" dirty="0">
              <a:solidFill>
                <a:schemeClr val="bg1"/>
              </a:solidFill>
              <a:ea typeface="Calibri" pitchFamily="34" charset="0"/>
              <a:cs typeface="Courier New" pitchFamily="49" charset="0"/>
            </a:endParaRPr>
          </a:p>
          <a:p>
            <a:pPr eaLnBrk="0" hangingPunct="0"/>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ea typeface="Calibri" pitchFamily="34" charset="0"/>
              <a:cs typeface="Courier New" pitchFamily="49" charset="0"/>
            </a:endParaRPr>
          </a:p>
          <a:p>
            <a:pPr eaLnBrk="0" hangingPunct="0"/>
            <a:r>
              <a:rPr lang="en-US" sz="1400" dirty="0">
                <a:solidFill>
                  <a:schemeClr val="bg1"/>
                </a:solidFill>
                <a:latin typeface="Courier New" pitchFamily="49" charset="0"/>
                <a:ea typeface="Calibri" pitchFamily="34" charset="0"/>
                <a:cs typeface="Courier New" pitchFamily="49" charset="0"/>
              </a:rPr>
              <a:t>    </a:t>
            </a:r>
            <a:r>
              <a:rPr lang="be-BY" sz="1400" dirty="0">
                <a:solidFill>
                  <a:schemeClr val="bg1"/>
                </a:solidFill>
                <a:latin typeface="Courier New" pitchFamily="49" charset="0"/>
                <a:ea typeface="Calibri" pitchFamily="34" charset="0"/>
                <a:cs typeface="Courier New" pitchFamily="49" charset="0"/>
              </a:rPr>
              <a:t>Console.WriteLine(m.Index);</a:t>
            </a:r>
            <a:endParaRPr lang="be-BY" sz="1400" dirty="0">
              <a:solidFill>
                <a:schemeClr val="bg1"/>
              </a:solidFill>
              <a:ea typeface="Calibri" pitchFamily="34" charset="0"/>
              <a:cs typeface="Courier New" pitchFamily="49" charset="0"/>
            </a:endParaRPr>
          </a:p>
          <a:p>
            <a:pPr eaLnBrk="0" hangingPunct="0"/>
            <a:r>
              <a:rPr lang="en-US" sz="1400" dirty="0">
                <a:solidFill>
                  <a:schemeClr val="bg1"/>
                </a:solidFill>
                <a:latin typeface="Courier New" pitchFamily="49" charset="0"/>
                <a:ea typeface="Calibri" pitchFamily="34" charset="0"/>
                <a:cs typeface="Courier New" pitchFamily="49" charset="0"/>
              </a:rPr>
              <a:t>    </a:t>
            </a:r>
            <a:r>
              <a:rPr lang="be-BY" sz="1400" dirty="0">
                <a:solidFill>
                  <a:schemeClr val="bg1"/>
                </a:solidFill>
                <a:latin typeface="Courier New" pitchFamily="49" charset="0"/>
                <a:ea typeface="Calibri" pitchFamily="34" charset="0"/>
                <a:cs typeface="Courier New" pitchFamily="49" charset="0"/>
              </a:rPr>
              <a:t>Console.WriteLine(m.Value);</a:t>
            </a:r>
            <a:endParaRPr lang="be-BY" sz="1400" dirty="0">
              <a:solidFill>
                <a:schemeClr val="bg1"/>
              </a:solidFill>
              <a:ea typeface="Calibri" pitchFamily="34" charset="0"/>
              <a:cs typeface="Courier New" pitchFamily="49" charset="0"/>
            </a:endParaRPr>
          </a:p>
          <a:p>
            <a:pPr eaLnBrk="0" hangingPunct="0"/>
            <a:r>
              <a:rPr lang="be-BY" sz="1400" dirty="0">
                <a:solidFill>
                  <a:schemeClr val="bg1"/>
                </a:solidFill>
                <a:latin typeface="Courier New" pitchFamily="49" charset="0"/>
                <a:ea typeface="Calibri" pitchFamily="34" charset="0"/>
                <a:cs typeface="Courier New" pitchFamily="49" charset="0"/>
              </a:rPr>
              <a:t>    m = m.NextMatch();</a:t>
            </a:r>
            <a:endParaRPr lang="be-BY" sz="1400" dirty="0">
              <a:solidFill>
                <a:schemeClr val="bg1"/>
              </a:solidFill>
              <a:ea typeface="Calibri" pitchFamily="34" charset="0"/>
              <a:cs typeface="Courier New" pitchFamily="49" charset="0"/>
            </a:endParaRPr>
          </a:p>
          <a:p>
            <a:pPr eaLnBrk="0" hangingPunct="0"/>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ea typeface="Calibri" pitchFamily="34" charset="0"/>
              <a:cs typeface="Courier New" pitchFamily="49" charset="0"/>
            </a:endParaRPr>
          </a:p>
        </p:txBody>
      </p:sp>
      <p:graphicFrame>
        <p:nvGraphicFramePr>
          <p:cNvPr id="11" name="Таблица 10"/>
          <p:cNvGraphicFramePr>
            <a:graphicFrameLocks noGrp="1"/>
          </p:cNvGraphicFramePr>
          <p:nvPr/>
        </p:nvGraphicFramePr>
        <p:xfrm>
          <a:off x="152400" y="2422525"/>
          <a:ext cx="8839200" cy="1783023"/>
        </p:xfrm>
        <a:graphic>
          <a:graphicData uri="http://schemas.openxmlformats.org/drawingml/2006/table">
            <a:tbl>
              <a:tblPr>
                <a:tableStyleId>{5940675A-B579-460E-94D1-54222C63F5DA}</a:tableStyleId>
              </a:tblPr>
              <a:tblGrid>
                <a:gridCol w="1066799">
                  <a:extLst>
                    <a:ext uri="{9D8B030D-6E8A-4147-A177-3AD203B41FA5}">
                      <a16:colId xmlns:a16="http://schemas.microsoft.com/office/drawing/2014/main" val="20000"/>
                    </a:ext>
                  </a:extLst>
                </a:gridCol>
                <a:gridCol w="6096001">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365695">
                <a:tc>
                  <a:txBody>
                    <a:bodyPr/>
                    <a:lstStyle/>
                    <a:p>
                      <a:pPr algn="ctr">
                        <a:spcAft>
                          <a:spcPts val="0"/>
                        </a:spcAft>
                      </a:pPr>
                      <a:r>
                        <a:rPr lang="ru-RU" sz="1200" dirty="0"/>
                        <a:t>Выражение</a:t>
                      </a:r>
                      <a:endParaRPr lang="be-BY" sz="1200" dirty="0">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ru-RU" sz="1200"/>
                        <a:t>Значение</a:t>
                      </a:r>
                      <a:endParaRPr lang="be-BY" sz="1200">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ru-RU" sz="1200" dirty="0"/>
                        <a:t>Выражение, обратное по смыслу («не»)</a:t>
                      </a:r>
                      <a:endParaRPr lang="be-BY" sz="1200" dirty="0">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82847">
                <a:tc>
                  <a:txBody>
                    <a:bodyPr/>
                    <a:lstStyle/>
                    <a:p>
                      <a:pPr>
                        <a:spcAft>
                          <a:spcPts val="0"/>
                        </a:spcAft>
                      </a:pPr>
                      <a:r>
                        <a:rPr lang="en-US" sz="1100" dirty="0"/>
                        <a:t>[</a:t>
                      </a:r>
                      <a:r>
                        <a:rPr lang="en-US" sz="1100" dirty="0" err="1"/>
                        <a:t>abcdef</a:t>
                      </a:r>
                      <a:r>
                        <a:rPr lang="en-US" sz="1100" dirty="0"/>
                        <a:t>]</a:t>
                      </a:r>
                      <a:endParaRPr lang="be-BY" sz="1200" dirty="0">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ru-RU" sz="1200"/>
                        <a:t>Один символ из списка</a:t>
                      </a:r>
                      <a:endParaRPr lang="be-BY" sz="1200">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en-US" sz="1100" dirty="0"/>
                        <a:t>[^</a:t>
                      </a:r>
                      <a:r>
                        <a:rPr lang="en-US" sz="1100" dirty="0" err="1"/>
                        <a:t>abcdef</a:t>
                      </a:r>
                      <a:r>
                        <a:rPr lang="en-US" sz="1100" dirty="0"/>
                        <a:t>]</a:t>
                      </a:r>
                      <a:endParaRPr lang="be-BY" sz="1200" dirty="0">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82847">
                <a:tc>
                  <a:txBody>
                    <a:bodyPr/>
                    <a:lstStyle/>
                    <a:p>
                      <a:pPr>
                        <a:spcAft>
                          <a:spcPts val="0"/>
                        </a:spcAft>
                      </a:pPr>
                      <a:r>
                        <a:rPr lang="en-US" sz="1100" dirty="0"/>
                        <a:t>[a-f]</a:t>
                      </a:r>
                      <a:endParaRPr lang="be-BY" sz="1200" dirty="0">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ru-RU" sz="1200"/>
                        <a:t>Один символ из диапазона</a:t>
                      </a:r>
                      <a:endParaRPr lang="be-BY" sz="1200">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en-US" sz="1100" dirty="0"/>
                        <a:t>[^a</a:t>
                      </a:r>
                      <a:r>
                        <a:rPr lang="ru-RU" sz="1100" dirty="0"/>
                        <a:t>-</a:t>
                      </a:r>
                      <a:r>
                        <a:rPr lang="en-US" sz="1100" dirty="0"/>
                        <a:t>f]</a:t>
                      </a:r>
                      <a:endParaRPr lang="be-BY" sz="1200" dirty="0">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82847">
                <a:tc>
                  <a:txBody>
                    <a:bodyPr/>
                    <a:lstStyle/>
                    <a:p>
                      <a:pPr>
                        <a:spcAft>
                          <a:spcPts val="0"/>
                        </a:spcAft>
                      </a:pPr>
                      <a:r>
                        <a:rPr lang="ru-RU" sz="1100" dirty="0"/>
                        <a:t>\</a:t>
                      </a:r>
                      <a:r>
                        <a:rPr lang="en-US" sz="1100" dirty="0"/>
                        <a:t>d</a:t>
                      </a:r>
                      <a:endParaRPr lang="be-BY" sz="1200" dirty="0">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ru-RU" sz="1200"/>
                        <a:t>Десятичная цифра (аналог </a:t>
                      </a:r>
                      <a:r>
                        <a:rPr lang="en-US" sz="1100"/>
                        <a:t>[</a:t>
                      </a:r>
                      <a:r>
                        <a:rPr lang="ru-RU" sz="1100"/>
                        <a:t>0</a:t>
                      </a:r>
                      <a:r>
                        <a:rPr lang="en-US" sz="1100"/>
                        <a:t>-</a:t>
                      </a:r>
                      <a:r>
                        <a:rPr lang="ru-RU" sz="1100"/>
                        <a:t>9</a:t>
                      </a:r>
                      <a:r>
                        <a:rPr lang="en-US" sz="1100"/>
                        <a:t>]</a:t>
                      </a:r>
                      <a:r>
                        <a:rPr lang="ru-RU" sz="1200"/>
                        <a:t>)</a:t>
                      </a:r>
                      <a:endParaRPr lang="be-BY" sz="1200">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ru-RU" sz="1100"/>
                        <a:t>\</a:t>
                      </a:r>
                      <a:r>
                        <a:rPr lang="en-US" sz="1100"/>
                        <a:t>D</a:t>
                      </a:r>
                      <a:endParaRPr lang="be-BY" sz="1200">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19983">
                <a:tc>
                  <a:txBody>
                    <a:bodyPr/>
                    <a:lstStyle/>
                    <a:p>
                      <a:pPr>
                        <a:spcAft>
                          <a:spcPts val="0"/>
                        </a:spcAft>
                      </a:pPr>
                      <a:r>
                        <a:rPr lang="ru-RU" sz="1100" dirty="0"/>
                        <a:t>\</a:t>
                      </a:r>
                      <a:r>
                        <a:rPr lang="en-US" sz="1100" dirty="0"/>
                        <a:t>w</a:t>
                      </a:r>
                      <a:endParaRPr lang="be-BY" sz="1200" dirty="0">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ru-RU" sz="1200" dirty="0"/>
                        <a:t>Словообразующий символ </a:t>
                      </a:r>
                      <a:r>
                        <a:rPr lang="ru-RU" sz="1200" dirty="0" smtClean="0"/>
                        <a:t>(например</a:t>
                      </a:r>
                      <a:r>
                        <a:rPr lang="ru-RU" sz="1200" dirty="0"/>
                        <a:t>, для английского языка это </a:t>
                      </a:r>
                      <a:r>
                        <a:rPr lang="ru-RU" sz="1100" dirty="0"/>
                        <a:t>[</a:t>
                      </a:r>
                      <a:r>
                        <a:rPr lang="en-US" sz="1100" dirty="0"/>
                        <a:t>a</a:t>
                      </a:r>
                      <a:r>
                        <a:rPr lang="ru-RU" sz="1100" dirty="0"/>
                        <a:t>-</a:t>
                      </a:r>
                      <a:r>
                        <a:rPr lang="en-US" sz="1100" dirty="0" err="1"/>
                        <a:t>zA</a:t>
                      </a:r>
                      <a:r>
                        <a:rPr lang="ru-RU" sz="1100" dirty="0"/>
                        <a:t>-</a:t>
                      </a:r>
                      <a:r>
                        <a:rPr lang="en-US" sz="1100" dirty="0"/>
                        <a:t>Z</a:t>
                      </a:r>
                      <a:r>
                        <a:rPr lang="ru-RU" sz="1100" dirty="0"/>
                        <a:t>_0-9]</a:t>
                      </a:r>
                      <a:r>
                        <a:rPr lang="ru-RU" sz="1200" dirty="0"/>
                        <a:t>)</a:t>
                      </a:r>
                      <a:endParaRPr lang="be-BY" sz="1200" dirty="0">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en-US" sz="1100" dirty="0"/>
                        <a:t>\W</a:t>
                      </a:r>
                      <a:endParaRPr lang="be-BY" sz="1200" dirty="0">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82847">
                <a:tc>
                  <a:txBody>
                    <a:bodyPr/>
                    <a:lstStyle/>
                    <a:p>
                      <a:pPr>
                        <a:spcAft>
                          <a:spcPts val="0"/>
                        </a:spcAft>
                      </a:pPr>
                      <a:r>
                        <a:rPr lang="ru-RU" sz="1100"/>
                        <a:t>\</a:t>
                      </a:r>
                      <a:r>
                        <a:rPr lang="en-US" sz="1100"/>
                        <a:t>s</a:t>
                      </a:r>
                      <a:endParaRPr lang="be-BY" sz="1200">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ru-RU" sz="1200"/>
                        <a:t>Пробельный символ (пробел, табуляция, новая строка, перевод каретки)</a:t>
                      </a:r>
                      <a:endParaRPr lang="be-BY" sz="1200">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en-US" sz="1100"/>
                        <a:t>\S</a:t>
                      </a:r>
                      <a:endParaRPr lang="be-BY" sz="1200">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82847">
                <a:tc>
                  <a:txBody>
                    <a:bodyPr/>
                    <a:lstStyle/>
                    <a:p>
                      <a:pPr>
                        <a:spcAft>
                          <a:spcPts val="0"/>
                        </a:spcAft>
                      </a:pPr>
                      <a:r>
                        <a:rPr lang="ru-RU" sz="1100"/>
                        <a:t>\</a:t>
                      </a:r>
                      <a:r>
                        <a:rPr lang="en-US" sz="1100"/>
                        <a:t>p{…}</a:t>
                      </a:r>
                      <a:endParaRPr lang="be-BY" sz="1200">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ru-RU" sz="1200" dirty="0"/>
                        <a:t>Любой символ из указанной </a:t>
                      </a:r>
                      <a:r>
                        <a:rPr lang="en-US" sz="1200" dirty="0"/>
                        <a:t>Unicode</a:t>
                      </a:r>
                      <a:r>
                        <a:rPr lang="ru-RU" sz="1200" dirty="0"/>
                        <a:t>-категории. Например, </a:t>
                      </a:r>
                      <a:r>
                        <a:rPr lang="ru-RU" sz="1100" dirty="0"/>
                        <a:t>\</a:t>
                      </a:r>
                      <a:r>
                        <a:rPr lang="en-US" sz="1100" dirty="0"/>
                        <a:t>p</a:t>
                      </a:r>
                      <a:r>
                        <a:rPr lang="ru-RU" sz="1100" dirty="0"/>
                        <a:t>{</a:t>
                      </a:r>
                      <a:r>
                        <a:rPr lang="en-US" sz="1100" dirty="0"/>
                        <a:t>P</a:t>
                      </a:r>
                      <a:r>
                        <a:rPr lang="ru-RU" sz="1100" dirty="0"/>
                        <a:t>}</a:t>
                      </a:r>
                      <a:r>
                        <a:rPr lang="ru-RU" sz="1200" dirty="0"/>
                        <a:t> ‑ символы пунктуации</a:t>
                      </a:r>
                      <a:endParaRPr lang="be-BY" sz="1200" dirty="0">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ru-RU" sz="1100"/>
                        <a:t>\</a:t>
                      </a:r>
                      <a:r>
                        <a:rPr lang="en-US" sz="1100"/>
                        <a:t>P</a:t>
                      </a:r>
                      <a:endParaRPr lang="be-BY" sz="1200">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182847">
                <a:tc>
                  <a:txBody>
                    <a:bodyPr/>
                    <a:lstStyle/>
                    <a:p>
                      <a:pPr>
                        <a:spcAft>
                          <a:spcPts val="0"/>
                        </a:spcAft>
                      </a:pPr>
                      <a:r>
                        <a:rPr lang="en-US" sz="1100"/>
                        <a:t>.</a:t>
                      </a:r>
                      <a:endParaRPr lang="be-BY" sz="1200">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ru-RU" sz="1200" dirty="0"/>
                        <a:t>Любой символ, кроме </a:t>
                      </a:r>
                      <a:r>
                        <a:rPr lang="ru-RU" sz="1100" dirty="0"/>
                        <a:t>\</a:t>
                      </a:r>
                      <a:r>
                        <a:rPr lang="en-US" sz="1100" dirty="0"/>
                        <a:t>n</a:t>
                      </a:r>
                      <a:endParaRPr lang="be-BY" sz="1200" dirty="0">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ru-RU" sz="1100" dirty="0"/>
                        <a:t>\</a:t>
                      </a:r>
                      <a:r>
                        <a:rPr lang="en-US" sz="1100" dirty="0"/>
                        <a:t>n</a:t>
                      </a:r>
                      <a:endParaRPr lang="be-BY" sz="1200" dirty="0">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graphicFrame>
        <p:nvGraphicFramePr>
          <p:cNvPr id="13" name="Таблица 12"/>
          <p:cNvGraphicFramePr>
            <a:graphicFrameLocks noGrp="1"/>
          </p:cNvGraphicFramePr>
          <p:nvPr/>
        </p:nvGraphicFramePr>
        <p:xfrm>
          <a:off x="152400" y="4343400"/>
          <a:ext cx="8839200" cy="1646238"/>
        </p:xfrm>
        <a:graphic>
          <a:graphicData uri="http://schemas.openxmlformats.org/drawingml/2006/table">
            <a:tbl>
              <a:tblPr firstRow="1" bandRow="1">
                <a:tableStyleId>{5940675A-B579-460E-94D1-54222C63F5DA}</a:tableStyleId>
              </a:tblPr>
              <a:tblGrid>
                <a:gridCol w="1066800">
                  <a:extLst>
                    <a:ext uri="{9D8B030D-6E8A-4147-A177-3AD203B41FA5}">
                      <a16:colId xmlns:a16="http://schemas.microsoft.com/office/drawing/2014/main" val="20000"/>
                    </a:ext>
                  </a:extLst>
                </a:gridCol>
                <a:gridCol w="7772400">
                  <a:extLst>
                    <a:ext uri="{9D8B030D-6E8A-4147-A177-3AD203B41FA5}">
                      <a16:colId xmlns:a16="http://schemas.microsoft.com/office/drawing/2014/main" val="20001"/>
                    </a:ext>
                  </a:extLst>
                </a:gridCol>
              </a:tblGrid>
              <a:tr h="274373">
                <a:tc>
                  <a:txBody>
                    <a:bodyPr/>
                    <a:lstStyle/>
                    <a:p>
                      <a:r>
                        <a:rPr lang="en-US" sz="1200" dirty="0" smtClean="0"/>
                        <a:t>?</a:t>
                      </a:r>
                      <a:endParaRPr lang="be-BY" sz="1200" dirty="0"/>
                    </a:p>
                  </a:txBody>
                  <a:tcPr marT="45729" marB="45729"/>
                </a:tc>
                <a:tc>
                  <a:txBody>
                    <a:bodyPr/>
                    <a:lstStyle/>
                    <a:p>
                      <a:r>
                        <a:rPr lang="ru-RU" sz="1200" dirty="0" smtClean="0"/>
                        <a:t>Встречается</a:t>
                      </a:r>
                      <a:r>
                        <a:rPr lang="ru-RU" sz="1200" baseline="0" dirty="0" smtClean="0"/>
                        <a:t> 0 или 1 раз.</a:t>
                      </a:r>
                      <a:endParaRPr lang="be-BY" sz="1200" dirty="0"/>
                    </a:p>
                  </a:txBody>
                  <a:tcPr marT="45729" marB="45729"/>
                </a:tc>
                <a:extLst>
                  <a:ext uri="{0D108BD9-81ED-4DB2-BD59-A6C34878D82A}">
                    <a16:rowId xmlns:a16="http://schemas.microsoft.com/office/drawing/2014/main" val="10000"/>
                  </a:ext>
                </a:extLst>
              </a:tr>
              <a:tr h="274373">
                <a:tc>
                  <a:txBody>
                    <a:bodyPr/>
                    <a:lstStyle/>
                    <a:p>
                      <a:r>
                        <a:rPr lang="en-US" sz="1200" dirty="0" smtClean="0"/>
                        <a:t>+</a:t>
                      </a:r>
                      <a:endParaRPr lang="be-BY" sz="1200" dirty="0"/>
                    </a:p>
                  </a:txBody>
                  <a:tcPr marT="45729" marB="45729"/>
                </a:tc>
                <a:tc>
                  <a:txBody>
                    <a:bodyPr/>
                    <a:lstStyle/>
                    <a:p>
                      <a:r>
                        <a:rPr lang="ru-RU" sz="1200" dirty="0" smtClean="0"/>
                        <a:t>Встречается от 1 и</a:t>
                      </a:r>
                      <a:r>
                        <a:rPr lang="ru-RU" sz="1200" baseline="0" dirty="0" smtClean="0"/>
                        <a:t> более раза.</a:t>
                      </a:r>
                      <a:endParaRPr lang="be-BY" sz="1200" dirty="0"/>
                    </a:p>
                  </a:txBody>
                  <a:tcPr marT="45729" marB="45729"/>
                </a:tc>
                <a:extLst>
                  <a:ext uri="{0D108BD9-81ED-4DB2-BD59-A6C34878D82A}">
                    <a16:rowId xmlns:a16="http://schemas.microsoft.com/office/drawing/2014/main" val="10001"/>
                  </a:ext>
                </a:extLst>
              </a:tr>
              <a:tr h="274373">
                <a:tc>
                  <a:txBody>
                    <a:bodyPr/>
                    <a:lstStyle/>
                    <a:p>
                      <a:r>
                        <a:rPr lang="en-US" sz="1200" dirty="0" smtClean="0"/>
                        <a:t>*</a:t>
                      </a:r>
                      <a:endParaRPr lang="be-BY" sz="1200" dirty="0"/>
                    </a:p>
                  </a:txBody>
                  <a:tcPr marT="45729" marB="45729"/>
                </a:tc>
                <a:tc>
                  <a:txBody>
                    <a:bodyPr/>
                    <a:lstStyle/>
                    <a:p>
                      <a:r>
                        <a:rPr lang="ru-RU" sz="1200" dirty="0" smtClean="0"/>
                        <a:t>Встречается 0 и более раза</a:t>
                      </a:r>
                      <a:endParaRPr lang="be-BY" sz="1200" dirty="0"/>
                    </a:p>
                  </a:txBody>
                  <a:tcPr marT="45729" marB="45729"/>
                </a:tc>
                <a:extLst>
                  <a:ext uri="{0D108BD9-81ED-4DB2-BD59-A6C34878D82A}">
                    <a16:rowId xmlns:a16="http://schemas.microsoft.com/office/drawing/2014/main" val="10002"/>
                  </a:ext>
                </a:extLst>
              </a:tr>
              <a:tr h="274373">
                <a:tc>
                  <a:txBody>
                    <a:bodyPr/>
                    <a:lstStyle/>
                    <a:p>
                      <a:r>
                        <a:rPr lang="en-US" sz="1200" dirty="0" smtClean="0"/>
                        <a:t>{n}</a:t>
                      </a:r>
                      <a:endParaRPr lang="be-BY" sz="1200" dirty="0"/>
                    </a:p>
                  </a:txBody>
                  <a:tcPr marT="45729" marB="45729"/>
                </a:tc>
                <a:tc>
                  <a:txBody>
                    <a:bodyPr/>
                    <a:lstStyle/>
                    <a:p>
                      <a:r>
                        <a:rPr lang="ru-RU" sz="1200" dirty="0" smtClean="0"/>
                        <a:t>Встречается </a:t>
                      </a:r>
                      <a:r>
                        <a:rPr lang="en-US" sz="1200" dirty="0" smtClean="0"/>
                        <a:t>n </a:t>
                      </a:r>
                      <a:r>
                        <a:rPr lang="ru-RU" sz="1200" dirty="0" smtClean="0"/>
                        <a:t>раз</a:t>
                      </a:r>
                      <a:endParaRPr lang="be-BY" sz="1200" dirty="0"/>
                    </a:p>
                  </a:txBody>
                  <a:tcPr marT="45729" marB="45729"/>
                </a:tc>
                <a:extLst>
                  <a:ext uri="{0D108BD9-81ED-4DB2-BD59-A6C34878D82A}">
                    <a16:rowId xmlns:a16="http://schemas.microsoft.com/office/drawing/2014/main" val="10003"/>
                  </a:ext>
                </a:extLst>
              </a:tr>
              <a:tr h="274373">
                <a:tc>
                  <a:txBody>
                    <a:bodyPr/>
                    <a:lstStyle/>
                    <a:p>
                      <a:r>
                        <a:rPr lang="en-US" sz="1200" dirty="0" smtClean="0"/>
                        <a:t>{</a:t>
                      </a:r>
                      <a:r>
                        <a:rPr lang="en-US" sz="1200" dirty="0" err="1" smtClean="0"/>
                        <a:t>n,m</a:t>
                      </a:r>
                      <a:r>
                        <a:rPr lang="en-US" sz="1200" dirty="0" smtClean="0"/>
                        <a:t>}</a:t>
                      </a:r>
                      <a:endParaRPr lang="be-BY" sz="1200" dirty="0"/>
                    </a:p>
                  </a:txBody>
                  <a:tcPr marT="45729" marB="45729"/>
                </a:tc>
                <a:tc>
                  <a:txBody>
                    <a:bodyPr/>
                    <a:lstStyle/>
                    <a:p>
                      <a:r>
                        <a:rPr lang="ru-RU" sz="1200" dirty="0" smtClean="0"/>
                        <a:t>Встречается от </a:t>
                      </a:r>
                      <a:r>
                        <a:rPr lang="en-US" sz="1200" dirty="0" smtClean="0"/>
                        <a:t>m </a:t>
                      </a:r>
                      <a:r>
                        <a:rPr lang="ru-RU" sz="1200" dirty="0" smtClean="0"/>
                        <a:t>до </a:t>
                      </a:r>
                      <a:r>
                        <a:rPr lang="en-US" sz="1200" dirty="0" smtClean="0"/>
                        <a:t>n</a:t>
                      </a:r>
                      <a:r>
                        <a:rPr lang="en-US" sz="1200" baseline="0" dirty="0" smtClean="0"/>
                        <a:t> </a:t>
                      </a:r>
                      <a:r>
                        <a:rPr lang="ru-RU" sz="1200" baseline="0" dirty="0" smtClean="0"/>
                        <a:t>раз</a:t>
                      </a:r>
                      <a:endParaRPr lang="be-BY" sz="1200" dirty="0"/>
                    </a:p>
                  </a:txBody>
                  <a:tcPr marT="45729" marB="45729"/>
                </a:tc>
                <a:extLst>
                  <a:ext uri="{0D108BD9-81ED-4DB2-BD59-A6C34878D82A}">
                    <a16:rowId xmlns:a16="http://schemas.microsoft.com/office/drawing/2014/main" val="10004"/>
                  </a:ext>
                </a:extLst>
              </a:tr>
              <a:tr h="274373">
                <a:tc>
                  <a:txBody>
                    <a:bodyPr/>
                    <a:lstStyle/>
                    <a:p>
                      <a:r>
                        <a:rPr lang="en-US" sz="1200" dirty="0" smtClean="0"/>
                        <a:t>{n,}</a:t>
                      </a:r>
                      <a:endParaRPr lang="be-BY" sz="1200" dirty="0"/>
                    </a:p>
                  </a:txBody>
                  <a:tcPr marT="45729" marB="45729"/>
                </a:tc>
                <a:tc>
                  <a:txBody>
                    <a:bodyPr/>
                    <a:lstStyle/>
                    <a:p>
                      <a:r>
                        <a:rPr lang="ru-RU" sz="1200" dirty="0" smtClean="0"/>
                        <a:t>Встречается </a:t>
                      </a:r>
                      <a:r>
                        <a:rPr lang="en-US" sz="1200" dirty="0" smtClean="0"/>
                        <a:t>n</a:t>
                      </a:r>
                      <a:r>
                        <a:rPr lang="en-US" sz="1200" baseline="0" dirty="0" smtClean="0"/>
                        <a:t> </a:t>
                      </a:r>
                      <a:r>
                        <a:rPr lang="ru-RU" sz="1200" baseline="0" dirty="0" smtClean="0"/>
                        <a:t>и больше раз.</a:t>
                      </a:r>
                      <a:endParaRPr lang="be-BY" sz="1200" dirty="0"/>
                    </a:p>
                  </a:txBody>
                  <a:tcPr marT="45729" marB="45729"/>
                </a:tc>
                <a:extLst>
                  <a:ext uri="{0D108BD9-81ED-4DB2-BD59-A6C34878D82A}">
                    <a16:rowId xmlns:a16="http://schemas.microsoft.com/office/drawing/2014/main" val="10005"/>
                  </a:ext>
                </a:extLst>
              </a:tr>
            </a:tbl>
          </a:graphicData>
        </a:graphic>
      </p:graphicFrame>
      <p:sp>
        <p:nvSpPr>
          <p:cNvPr id="7" name="Rectangle 1"/>
          <p:cNvSpPr>
            <a:spLocks noChangeArrowheads="1"/>
          </p:cNvSpPr>
          <p:nvPr/>
        </p:nvSpPr>
        <p:spPr bwMode="auto">
          <a:xfrm>
            <a:off x="309673" y="6093296"/>
            <a:ext cx="8610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ru-RU" sz="1400" dirty="0" smtClean="0">
                <a:solidFill>
                  <a:schemeClr val="bg1"/>
                </a:solidFill>
                <a:latin typeface="Courier New" pitchFamily="49" charset="0"/>
                <a:ea typeface="Calibri" pitchFamily="34" charset="0"/>
                <a:cs typeface="Courier New" pitchFamily="49" charset="0"/>
              </a:rPr>
              <a:t>Для тренировки с регулярными выражениями используйте бесплатное приложение </a:t>
            </a:r>
            <a:r>
              <a:rPr lang="en-US" sz="1400" dirty="0" smtClean="0">
                <a:solidFill>
                  <a:schemeClr val="bg1"/>
                </a:solidFill>
                <a:latin typeface="Courier New" pitchFamily="49" charset="0"/>
                <a:ea typeface="Calibri" pitchFamily="34" charset="0"/>
                <a:cs typeface="Courier New" pitchFamily="49" charset="0"/>
              </a:rPr>
              <a:t>Expresso</a:t>
            </a:r>
            <a:r>
              <a:rPr lang="ru-RU" sz="1400" dirty="0" smtClean="0">
                <a:solidFill>
                  <a:schemeClr val="bg1"/>
                </a:solidFill>
                <a:latin typeface="Courier New" pitchFamily="49" charset="0"/>
                <a:ea typeface="Calibri" pitchFamily="34" charset="0"/>
                <a:cs typeface="Courier New" pitchFamily="49" charset="0"/>
              </a:rPr>
              <a:t> (</a:t>
            </a:r>
            <a:r>
              <a:rPr lang="en-US" sz="1400" dirty="0">
                <a:solidFill>
                  <a:schemeClr val="bg1"/>
                </a:solidFill>
                <a:latin typeface="Courier New" pitchFamily="49" charset="0"/>
                <a:ea typeface="Calibri" pitchFamily="34" charset="0"/>
                <a:cs typeface="Courier New" pitchFamily="49" charset="0"/>
                <a:hlinkClick r:id="rId3"/>
              </a:rPr>
              <a:t>http://</a:t>
            </a:r>
            <a:r>
              <a:rPr lang="en-US" sz="1400" dirty="0" smtClean="0">
                <a:solidFill>
                  <a:schemeClr val="bg1"/>
                </a:solidFill>
                <a:latin typeface="Courier New" pitchFamily="49" charset="0"/>
                <a:ea typeface="Calibri" pitchFamily="34" charset="0"/>
                <a:cs typeface="Courier New" pitchFamily="49" charset="0"/>
                <a:hlinkClick r:id="rId3"/>
              </a:rPr>
              <a:t>www.ultrapico.com/Expresso.htm</a:t>
            </a:r>
            <a:r>
              <a:rPr lang="ru-RU" sz="1400" dirty="0" smtClean="0">
                <a:solidFill>
                  <a:schemeClr val="bg1"/>
                </a:solidFill>
                <a:latin typeface="Courier New" pitchFamily="49" charset="0"/>
                <a:ea typeface="Calibri" pitchFamily="34" charset="0"/>
                <a:cs typeface="Courier New" pitchFamily="49" charset="0"/>
              </a:rPr>
              <a:t>).</a:t>
            </a:r>
            <a:endParaRPr lang="be-BY" sz="1400"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9382749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Материалы для обучения</a:t>
            </a:r>
            <a:endParaRPr lang="en-US" dirty="0">
              <a:solidFill>
                <a:schemeClr val="bg1"/>
              </a:solidFill>
            </a:endParaRPr>
          </a:p>
        </p:txBody>
      </p:sp>
      <p:sp>
        <p:nvSpPr>
          <p:cNvPr id="3" name="Content Placeholder 2"/>
          <p:cNvSpPr>
            <a:spLocks noGrp="1"/>
          </p:cNvSpPr>
          <p:nvPr>
            <p:ph idx="1"/>
          </p:nvPr>
        </p:nvSpPr>
        <p:spPr/>
        <p:txBody>
          <a:bodyPr/>
          <a:lstStyle/>
          <a:p>
            <a:r>
              <a:rPr lang="en-US" dirty="0">
                <a:solidFill>
                  <a:schemeClr val="bg1"/>
                </a:solidFill>
                <a:hlinkClick r:id="rId4"/>
              </a:rPr>
              <a:t>https://</a:t>
            </a:r>
            <a:r>
              <a:rPr lang="en-US" dirty="0" smtClean="0">
                <a:solidFill>
                  <a:schemeClr val="bg1"/>
                </a:solidFill>
                <a:hlinkClick r:id="rId4"/>
              </a:rPr>
              <a:t>github.com/bazile/Training</a:t>
            </a:r>
            <a:r>
              <a:rPr lang="en-US" dirty="0" smtClean="0">
                <a:solidFill>
                  <a:schemeClr val="bg1"/>
                </a:solidFill>
              </a:rPr>
              <a:t/>
            </a:r>
            <a:br>
              <a:rPr lang="en-US" dirty="0" smtClean="0">
                <a:solidFill>
                  <a:schemeClr val="bg1"/>
                </a:solidFill>
              </a:rPr>
            </a:br>
            <a:r>
              <a:rPr lang="ru-RU" dirty="0" smtClean="0">
                <a:solidFill>
                  <a:schemeClr val="bg1"/>
                </a:solidFill>
              </a:rPr>
              <a:t>Презентации и примеры кода используемые во время занятия</a:t>
            </a:r>
          </a:p>
          <a:p>
            <a:endParaRPr lang="ru-RU" dirty="0" smtClean="0">
              <a:solidFill>
                <a:schemeClr val="bg1"/>
              </a:solidFill>
            </a:endParaRPr>
          </a:p>
          <a:p>
            <a:r>
              <a:rPr lang="en-US" dirty="0">
                <a:solidFill>
                  <a:schemeClr val="bg1"/>
                </a:solidFill>
                <a:hlinkClick r:id="rId5"/>
              </a:rPr>
              <a:t>http://belhard.nullptr.ru</a:t>
            </a:r>
            <a:r>
              <a:rPr lang="en-US" dirty="0" smtClean="0">
                <a:solidFill>
                  <a:schemeClr val="bg1"/>
                </a:solidFill>
                <a:hlinkClick r:id="rId5"/>
              </a:rPr>
              <a:t>/</a:t>
            </a:r>
            <a:r>
              <a:rPr lang="ru-RU" dirty="0" smtClean="0">
                <a:solidFill>
                  <a:schemeClr val="bg1"/>
                </a:solidFill>
              </a:rPr>
              <a:t/>
            </a:r>
            <a:br>
              <a:rPr lang="ru-RU" dirty="0" smtClean="0">
                <a:solidFill>
                  <a:schemeClr val="bg1"/>
                </a:solidFill>
              </a:rPr>
            </a:br>
            <a:r>
              <a:rPr lang="ru-RU" dirty="0" smtClean="0">
                <a:solidFill>
                  <a:schemeClr val="bg1"/>
                </a:solidFill>
              </a:rPr>
              <a:t>Книги, примеры к ним и другие полезные файлы.</a:t>
            </a:r>
            <a:endParaRPr lang="ru-RU" dirty="0">
              <a:solidFill>
                <a:schemeClr val="bg1"/>
              </a:solidFill>
            </a:endParaRPr>
          </a:p>
          <a:p>
            <a:endParaRPr lang="en-US" dirty="0"/>
          </a:p>
        </p:txBody>
      </p:sp>
    </p:spTree>
    <p:extLst>
      <p:ext uri="{BB962C8B-B14F-4D97-AF65-F5344CB8AC3E}">
        <p14:creationId xmlns:p14="http://schemas.microsoft.com/office/powerpoint/2010/main" val="365683978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242" name="Rectangle 1"/>
          <p:cNvSpPr>
            <a:spLocks noChangeArrowheads="1"/>
          </p:cNvSpPr>
          <p:nvPr/>
        </p:nvSpPr>
        <p:spPr bwMode="auto">
          <a:xfrm>
            <a:off x="4572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a:cs typeface="Times New Roman" pitchFamily="18" charset="0"/>
              </a:rPr>
              <a:t>Сборка мусора</a:t>
            </a:r>
            <a:r>
              <a:rPr lang="en-US" sz="2400">
                <a:cs typeface="Times New Roman" pitchFamily="18" charset="0"/>
              </a:rPr>
              <a:t>.</a:t>
            </a:r>
          </a:p>
        </p:txBody>
      </p:sp>
      <p:sp>
        <p:nvSpPr>
          <p:cNvPr id="10243" name="Rectangle 6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be-BY"/>
          </a:p>
        </p:txBody>
      </p:sp>
      <p:sp>
        <p:nvSpPr>
          <p:cNvPr id="22529" name="Rectangle 1"/>
          <p:cNvSpPr>
            <a:spLocks noChangeArrowheads="1"/>
          </p:cNvSpPr>
          <p:nvPr/>
        </p:nvSpPr>
        <p:spPr bwMode="auto">
          <a:xfrm>
            <a:off x="228600" y="685800"/>
            <a:ext cx="8763000" cy="5908675"/>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MyClass : IDisposable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bool isDisposed = false;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double[] arr = new double[100000];  //Данные</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MyClass()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~MyClass()      //Финализатор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(!isDisposed)</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Dispose();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Dispose()     //Освобождение ресурсов</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isDisposed = true;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using (MyClass mc = new MyClass())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Действия с объектом mc */</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//Тут вызовется метод Dispose()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GC.Collect();           //Принудительная сборка мутора</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MyClass m2 = new MyClass();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m2.Dispose();</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14783987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242" name="Rectangle 1"/>
          <p:cNvSpPr>
            <a:spLocks noChangeArrowheads="1"/>
          </p:cNvSpPr>
          <p:nvPr/>
        </p:nvSpPr>
        <p:spPr bwMode="auto">
          <a:xfrm>
            <a:off x="4572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dirty="0" smtClean="0">
                <a:cs typeface="Times New Roman" pitchFamily="18" charset="0"/>
              </a:rPr>
              <a:t>Управление ресурсами и блок </a:t>
            </a:r>
            <a:r>
              <a:rPr lang="en-US" sz="2400" dirty="0" smtClean="0">
                <a:cs typeface="Times New Roman" pitchFamily="18" charset="0"/>
              </a:rPr>
              <a:t>using</a:t>
            </a:r>
            <a:endParaRPr lang="en-US" sz="2400" dirty="0">
              <a:cs typeface="Times New Roman" pitchFamily="18" charset="0"/>
            </a:endParaRPr>
          </a:p>
        </p:txBody>
      </p:sp>
      <p:sp>
        <p:nvSpPr>
          <p:cNvPr id="10243" name="Rectangle 6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be-BY"/>
          </a:p>
        </p:txBody>
      </p:sp>
      <p:sp>
        <p:nvSpPr>
          <p:cNvPr id="22529" name="Rectangle 1"/>
          <p:cNvSpPr>
            <a:spLocks noChangeArrowheads="1"/>
          </p:cNvSpPr>
          <p:nvPr/>
        </p:nvSpPr>
        <p:spPr bwMode="auto">
          <a:xfrm>
            <a:off x="228600" y="2116644"/>
            <a:ext cx="8763000" cy="3046988"/>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200" dirty="0">
                <a:solidFill>
                  <a:srgbClr val="0000FF"/>
                </a:solidFill>
                <a:latin typeface="Consolas"/>
              </a:rPr>
              <a:t>string</a:t>
            </a:r>
            <a:r>
              <a:rPr lang="en-US" sz="1200" dirty="0">
                <a:solidFill>
                  <a:prstClr val="black"/>
                </a:solidFill>
                <a:latin typeface="Consolas"/>
              </a:rPr>
              <a:t> </a:t>
            </a:r>
            <a:r>
              <a:rPr lang="en-US" sz="1200" dirty="0" err="1">
                <a:solidFill>
                  <a:prstClr val="black"/>
                </a:solidFill>
                <a:latin typeface="Consolas"/>
              </a:rPr>
              <a:t>fileName</a:t>
            </a:r>
            <a:r>
              <a:rPr lang="en-US" sz="1200" dirty="0">
                <a:solidFill>
                  <a:prstClr val="black"/>
                </a:solidFill>
                <a:latin typeface="Consolas"/>
              </a:rPr>
              <a:t> = </a:t>
            </a:r>
            <a:r>
              <a:rPr lang="en-US" sz="1200" dirty="0" err="1">
                <a:solidFill>
                  <a:srgbClr val="2B91AF"/>
                </a:solidFill>
                <a:latin typeface="Consolas"/>
              </a:rPr>
              <a:t>Guid</a:t>
            </a:r>
            <a:r>
              <a:rPr lang="en-US" sz="1200" dirty="0" err="1">
                <a:solidFill>
                  <a:prstClr val="black"/>
                </a:solidFill>
                <a:latin typeface="Consolas"/>
              </a:rPr>
              <a:t>.NewGuid</a:t>
            </a:r>
            <a:r>
              <a:rPr lang="en-US" sz="1200" dirty="0">
                <a:solidFill>
                  <a:prstClr val="black"/>
                </a:solidFill>
                <a:latin typeface="Consolas"/>
              </a:rPr>
              <a:t>().</a:t>
            </a:r>
            <a:r>
              <a:rPr lang="en-US" sz="1200" dirty="0" err="1">
                <a:solidFill>
                  <a:prstClr val="black"/>
                </a:solidFill>
                <a:latin typeface="Consolas"/>
              </a:rPr>
              <a:t>ToString</a:t>
            </a:r>
            <a:r>
              <a:rPr lang="en-US" sz="1200" dirty="0">
                <a:solidFill>
                  <a:prstClr val="black"/>
                </a:solidFill>
                <a:latin typeface="Consolas"/>
              </a:rPr>
              <a:t>() + </a:t>
            </a:r>
            <a:r>
              <a:rPr lang="en-US" sz="1200" dirty="0">
                <a:solidFill>
                  <a:srgbClr val="A31515"/>
                </a:solidFill>
                <a:latin typeface="Consolas"/>
              </a:rPr>
              <a:t>".txt"</a:t>
            </a:r>
            <a:r>
              <a:rPr lang="en-US" sz="1200" dirty="0">
                <a:solidFill>
                  <a:prstClr val="black"/>
                </a:solidFill>
                <a:latin typeface="Consolas"/>
              </a:rPr>
              <a:t>;</a:t>
            </a:r>
          </a:p>
          <a:p>
            <a:r>
              <a:rPr lang="en-US" sz="1200" dirty="0">
                <a:solidFill>
                  <a:srgbClr val="0000FF"/>
                </a:solidFill>
                <a:latin typeface="Consolas"/>
              </a:rPr>
              <a:t>string</a:t>
            </a:r>
            <a:r>
              <a:rPr lang="en-US" sz="1200" dirty="0">
                <a:solidFill>
                  <a:prstClr val="black"/>
                </a:solidFill>
                <a:latin typeface="Consolas"/>
              </a:rPr>
              <a:t> </a:t>
            </a:r>
            <a:r>
              <a:rPr lang="en-US" sz="1200" dirty="0" err="1">
                <a:solidFill>
                  <a:prstClr val="black"/>
                </a:solidFill>
                <a:latin typeface="Consolas"/>
              </a:rPr>
              <a:t>filePath</a:t>
            </a:r>
            <a:r>
              <a:rPr lang="en-US" sz="1200" dirty="0">
                <a:solidFill>
                  <a:prstClr val="black"/>
                </a:solidFill>
                <a:latin typeface="Consolas"/>
              </a:rPr>
              <a:t> = </a:t>
            </a:r>
            <a:r>
              <a:rPr lang="en-US" sz="1200" dirty="0" err="1">
                <a:solidFill>
                  <a:srgbClr val="2B91AF"/>
                </a:solidFill>
                <a:latin typeface="Consolas"/>
              </a:rPr>
              <a:t>Path</a:t>
            </a:r>
            <a:r>
              <a:rPr lang="en-US" sz="1200" dirty="0" err="1">
                <a:solidFill>
                  <a:prstClr val="black"/>
                </a:solidFill>
                <a:latin typeface="Consolas"/>
              </a:rPr>
              <a:t>.Combine</a:t>
            </a:r>
            <a:r>
              <a:rPr lang="en-US" sz="1200" dirty="0">
                <a:solidFill>
                  <a:prstClr val="black"/>
                </a:solidFill>
                <a:latin typeface="Consolas"/>
              </a:rPr>
              <a:t>(</a:t>
            </a:r>
            <a:r>
              <a:rPr lang="en-US" sz="1200" dirty="0" err="1">
                <a:solidFill>
                  <a:srgbClr val="2B91AF"/>
                </a:solidFill>
                <a:latin typeface="Consolas"/>
              </a:rPr>
              <a:t>Path</a:t>
            </a:r>
            <a:r>
              <a:rPr lang="en-US" sz="1200" dirty="0" err="1">
                <a:solidFill>
                  <a:prstClr val="black"/>
                </a:solidFill>
                <a:latin typeface="Consolas"/>
              </a:rPr>
              <a:t>.GetTempPath</a:t>
            </a:r>
            <a:r>
              <a:rPr lang="en-US" sz="1200" dirty="0">
                <a:solidFill>
                  <a:prstClr val="black"/>
                </a:solidFill>
                <a:latin typeface="Consolas"/>
              </a:rPr>
              <a:t>(), </a:t>
            </a:r>
            <a:r>
              <a:rPr lang="en-US" sz="1200" dirty="0" err="1">
                <a:solidFill>
                  <a:prstClr val="black"/>
                </a:solidFill>
                <a:latin typeface="Consolas"/>
              </a:rPr>
              <a:t>fileName</a:t>
            </a:r>
            <a:r>
              <a:rPr lang="en-US" sz="1200" dirty="0">
                <a:solidFill>
                  <a:prstClr val="black"/>
                </a:solidFill>
                <a:latin typeface="Consolas"/>
              </a:rPr>
              <a:t>);</a:t>
            </a:r>
          </a:p>
          <a:p>
            <a:endParaRPr lang="en-US" sz="1200" dirty="0">
              <a:solidFill>
                <a:prstClr val="black"/>
              </a:solidFill>
              <a:latin typeface="Consolas"/>
            </a:endParaRPr>
          </a:p>
          <a:p>
            <a:r>
              <a:rPr lang="en-US" sz="1200" dirty="0" err="1">
                <a:solidFill>
                  <a:srgbClr val="2B91AF"/>
                </a:solidFill>
                <a:latin typeface="Consolas"/>
              </a:rPr>
              <a:t>StreamWriter</a:t>
            </a:r>
            <a:r>
              <a:rPr lang="en-US" sz="1200" dirty="0">
                <a:solidFill>
                  <a:prstClr val="black"/>
                </a:solidFill>
                <a:latin typeface="Consolas"/>
              </a:rPr>
              <a:t> writer = </a:t>
            </a:r>
            <a:r>
              <a:rPr lang="en-US" sz="1200" dirty="0">
                <a:solidFill>
                  <a:srgbClr val="0000FF"/>
                </a:solidFill>
                <a:latin typeface="Consolas"/>
              </a:rPr>
              <a:t>new</a:t>
            </a:r>
            <a:r>
              <a:rPr lang="en-US" sz="1200" dirty="0">
                <a:solidFill>
                  <a:prstClr val="black"/>
                </a:solidFill>
                <a:latin typeface="Consolas"/>
              </a:rPr>
              <a:t> </a:t>
            </a:r>
            <a:r>
              <a:rPr lang="en-US" sz="1200" dirty="0" err="1">
                <a:solidFill>
                  <a:srgbClr val="2B91AF"/>
                </a:solidFill>
                <a:latin typeface="Consolas"/>
              </a:rPr>
              <a:t>StreamWriter</a:t>
            </a:r>
            <a:r>
              <a:rPr lang="en-US" sz="1200" dirty="0">
                <a:solidFill>
                  <a:prstClr val="black"/>
                </a:solidFill>
                <a:latin typeface="Consolas"/>
              </a:rPr>
              <a:t>(</a:t>
            </a:r>
            <a:r>
              <a:rPr lang="en-US" sz="1200" dirty="0" err="1">
                <a:solidFill>
                  <a:prstClr val="black"/>
                </a:solidFill>
                <a:latin typeface="Consolas"/>
              </a:rPr>
              <a:t>filePath</a:t>
            </a:r>
            <a:r>
              <a:rPr lang="en-US" sz="1200" dirty="0">
                <a:solidFill>
                  <a:prstClr val="black"/>
                </a:solidFill>
                <a:latin typeface="Consolas"/>
              </a:rPr>
              <a:t>);</a:t>
            </a:r>
          </a:p>
          <a:p>
            <a:r>
              <a:rPr lang="en-US" sz="1200" dirty="0" err="1">
                <a:solidFill>
                  <a:prstClr val="black"/>
                </a:solidFill>
                <a:latin typeface="Consolas"/>
              </a:rPr>
              <a:t>writer.WriteLine</a:t>
            </a:r>
            <a:r>
              <a:rPr lang="en-US" sz="1200" dirty="0">
                <a:solidFill>
                  <a:prstClr val="black"/>
                </a:solidFill>
                <a:latin typeface="Consolas"/>
              </a:rPr>
              <a:t>(</a:t>
            </a:r>
            <a:r>
              <a:rPr lang="en-US" sz="1200" dirty="0">
                <a:solidFill>
                  <a:srgbClr val="A31515"/>
                </a:solidFill>
                <a:latin typeface="Consolas"/>
              </a:rPr>
              <a:t>"Line 1"</a:t>
            </a:r>
            <a:r>
              <a:rPr lang="en-US" sz="1200" dirty="0">
                <a:solidFill>
                  <a:prstClr val="black"/>
                </a:solidFill>
                <a:latin typeface="Consolas"/>
              </a:rPr>
              <a:t>);</a:t>
            </a:r>
          </a:p>
          <a:p>
            <a:r>
              <a:rPr lang="en-US" sz="1200" dirty="0" err="1">
                <a:solidFill>
                  <a:prstClr val="black"/>
                </a:solidFill>
                <a:latin typeface="Consolas"/>
              </a:rPr>
              <a:t>writer.WriteLine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Строка 2"</a:t>
            </a:r>
            <a:r>
              <a:rPr lang="ru-RU" sz="1200" dirty="0">
                <a:solidFill>
                  <a:prstClr val="black"/>
                </a:solidFill>
                <a:latin typeface="Consolas"/>
              </a:rPr>
              <a:t>);</a:t>
            </a:r>
          </a:p>
          <a:p>
            <a:r>
              <a:rPr lang="en-US" sz="1200" dirty="0" err="1">
                <a:solidFill>
                  <a:prstClr val="black"/>
                </a:solidFill>
                <a:latin typeface="Consolas"/>
              </a:rPr>
              <a:t>writer.Close</a:t>
            </a:r>
            <a:r>
              <a:rPr lang="en-US" sz="1200" dirty="0">
                <a:solidFill>
                  <a:prstClr val="black"/>
                </a:solidFill>
                <a:latin typeface="Consolas"/>
              </a:rPr>
              <a:t>();</a:t>
            </a:r>
          </a:p>
          <a:p>
            <a:endParaRPr lang="en-US" sz="1200" dirty="0">
              <a:solidFill>
                <a:prstClr val="black"/>
              </a:solidFill>
              <a:latin typeface="Consolas"/>
            </a:endParaRPr>
          </a:p>
          <a:p>
            <a:r>
              <a:rPr lang="en-US" sz="1200" dirty="0" err="1">
                <a:solidFill>
                  <a:srgbClr val="2B91AF"/>
                </a:solidFill>
                <a:latin typeface="Consolas"/>
              </a:rPr>
              <a:t>StreamReader</a:t>
            </a:r>
            <a:r>
              <a:rPr lang="en-US" sz="1200" dirty="0">
                <a:solidFill>
                  <a:prstClr val="black"/>
                </a:solidFill>
                <a:latin typeface="Consolas"/>
              </a:rPr>
              <a:t> reader = </a:t>
            </a:r>
            <a:r>
              <a:rPr lang="en-US" sz="1200" dirty="0">
                <a:solidFill>
                  <a:srgbClr val="0000FF"/>
                </a:solidFill>
                <a:latin typeface="Consolas"/>
              </a:rPr>
              <a:t>new</a:t>
            </a:r>
            <a:r>
              <a:rPr lang="en-US" sz="1200" dirty="0">
                <a:solidFill>
                  <a:prstClr val="black"/>
                </a:solidFill>
                <a:latin typeface="Consolas"/>
              </a:rPr>
              <a:t> </a:t>
            </a:r>
            <a:r>
              <a:rPr lang="en-US" sz="1200" dirty="0" err="1">
                <a:solidFill>
                  <a:srgbClr val="2B91AF"/>
                </a:solidFill>
                <a:latin typeface="Consolas"/>
              </a:rPr>
              <a:t>StreamReader</a:t>
            </a:r>
            <a:r>
              <a:rPr lang="en-US" sz="1200" dirty="0">
                <a:solidFill>
                  <a:prstClr val="black"/>
                </a:solidFill>
                <a:latin typeface="Consolas"/>
              </a:rPr>
              <a:t>(</a:t>
            </a:r>
            <a:r>
              <a:rPr lang="en-US" sz="1200" dirty="0" err="1">
                <a:solidFill>
                  <a:prstClr val="black"/>
                </a:solidFill>
                <a:latin typeface="Consolas"/>
              </a:rPr>
              <a:t>filePath</a:t>
            </a:r>
            <a:r>
              <a:rPr lang="en-US" sz="1200" dirty="0">
                <a:solidFill>
                  <a:prstClr val="black"/>
                </a:solidFill>
                <a:latin typeface="Consolas"/>
              </a:rPr>
              <a:t>);</a:t>
            </a:r>
          </a:p>
          <a:p>
            <a:r>
              <a:rPr lang="en-US" sz="1200" dirty="0">
                <a:solidFill>
                  <a:srgbClr val="0000FF"/>
                </a:solidFill>
                <a:latin typeface="Consolas"/>
              </a:rPr>
              <a:t>while</a:t>
            </a:r>
            <a:r>
              <a:rPr lang="en-US" sz="1200" dirty="0">
                <a:solidFill>
                  <a:prstClr val="black"/>
                </a:solidFill>
                <a:latin typeface="Consolas"/>
              </a:rPr>
              <a:t> (!</a:t>
            </a:r>
            <a:r>
              <a:rPr lang="en-US" sz="1200" dirty="0" err="1">
                <a:solidFill>
                  <a:prstClr val="black"/>
                </a:solidFill>
                <a:latin typeface="Consolas"/>
              </a:rPr>
              <a:t>reader.EndOfStream</a:t>
            </a:r>
            <a:r>
              <a:rPr lang="en-US" sz="1200" dirty="0">
                <a:solidFill>
                  <a:prstClr val="black"/>
                </a:solidFill>
                <a:latin typeface="Consolas"/>
              </a:rPr>
              <a:t>)</a:t>
            </a:r>
          </a:p>
          <a:p>
            <a:r>
              <a:rPr lang="en-US" sz="1200" dirty="0">
                <a:solidFill>
                  <a:prstClr val="black"/>
                </a:solidFill>
                <a:latin typeface="Consolas"/>
              </a:rPr>
              <a:t>{</a:t>
            </a:r>
          </a:p>
          <a:p>
            <a:r>
              <a:rPr lang="en-US" sz="1200" dirty="0">
                <a:solidFill>
                  <a:prstClr val="black"/>
                </a:solidFill>
                <a:latin typeface="Consolas"/>
              </a:rPr>
              <a:t>    </a:t>
            </a:r>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err="1">
                <a:solidFill>
                  <a:prstClr val="black"/>
                </a:solidFill>
                <a:latin typeface="Consolas"/>
              </a:rPr>
              <a:t>reader.ReadLine</a:t>
            </a:r>
            <a:r>
              <a:rPr lang="en-US" sz="1200" dirty="0">
                <a:solidFill>
                  <a:prstClr val="black"/>
                </a:solidFill>
                <a:latin typeface="Consolas"/>
              </a:rPr>
              <a:t>());</a:t>
            </a:r>
          </a:p>
          <a:p>
            <a:r>
              <a:rPr lang="en-US" sz="1200" dirty="0">
                <a:solidFill>
                  <a:prstClr val="black"/>
                </a:solidFill>
                <a:latin typeface="Consolas"/>
              </a:rPr>
              <a:t>}</a:t>
            </a:r>
          </a:p>
          <a:p>
            <a:r>
              <a:rPr lang="en-US" sz="1200" dirty="0" err="1">
                <a:solidFill>
                  <a:prstClr val="black"/>
                </a:solidFill>
                <a:latin typeface="Consolas"/>
              </a:rPr>
              <a:t>reader.Close</a:t>
            </a:r>
            <a:r>
              <a:rPr lang="en-US" sz="1200" dirty="0">
                <a:solidFill>
                  <a:prstClr val="black"/>
                </a:solidFill>
                <a:latin typeface="Consolas"/>
              </a:rPr>
              <a:t>();</a:t>
            </a:r>
          </a:p>
          <a:p>
            <a:endParaRPr lang="en-US" sz="1200" dirty="0">
              <a:solidFill>
                <a:prstClr val="black"/>
              </a:solidFill>
              <a:latin typeface="Consolas"/>
            </a:endParaRPr>
          </a:p>
          <a:p>
            <a:r>
              <a:rPr lang="en-US" sz="1200" dirty="0" err="1">
                <a:solidFill>
                  <a:srgbClr val="2B91AF"/>
                </a:solidFill>
                <a:latin typeface="Consolas"/>
              </a:rPr>
              <a:t>File</a:t>
            </a:r>
            <a:r>
              <a:rPr lang="en-US" sz="1200" dirty="0" err="1">
                <a:solidFill>
                  <a:prstClr val="black"/>
                </a:solidFill>
                <a:latin typeface="Consolas"/>
              </a:rPr>
              <a:t>.Delete</a:t>
            </a:r>
            <a:r>
              <a:rPr lang="en-US" sz="1200" dirty="0">
                <a:solidFill>
                  <a:prstClr val="black"/>
                </a:solidFill>
                <a:latin typeface="Consolas"/>
              </a:rPr>
              <a:t>(</a:t>
            </a:r>
            <a:r>
              <a:rPr lang="en-US" sz="1200" dirty="0" err="1">
                <a:solidFill>
                  <a:prstClr val="black"/>
                </a:solidFill>
                <a:latin typeface="Consolas"/>
              </a:rPr>
              <a:t>filePath</a:t>
            </a:r>
            <a:r>
              <a:rPr lang="en-US" sz="1200" dirty="0" smtClean="0">
                <a:solidFill>
                  <a:prstClr val="black"/>
                </a:solidFill>
                <a:latin typeface="Consolas"/>
              </a:rPr>
              <a:t>);</a:t>
            </a:r>
            <a:endParaRPr lang="be-BY" sz="1200" dirty="0">
              <a:solidFill>
                <a:schemeClr val="bg1"/>
              </a:solidFill>
              <a:latin typeface="Consolas" panose="020B0609020204030204" pitchFamily="49" charset="0"/>
              <a:ea typeface="Calibri" pitchFamily="34" charset="0"/>
              <a:cs typeface="Consolas" panose="020B0609020204030204" pitchFamily="49" charset="0"/>
            </a:endParaRPr>
          </a:p>
        </p:txBody>
      </p:sp>
    </p:spTree>
    <p:extLst>
      <p:ext uri="{BB962C8B-B14F-4D97-AF65-F5344CB8AC3E}">
        <p14:creationId xmlns:p14="http://schemas.microsoft.com/office/powerpoint/2010/main" val="8595559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Rectangle 1"/>
          <p:cNvSpPr>
            <a:spLocks noChangeArrowheads="1"/>
          </p:cNvSpPr>
          <p:nvPr/>
        </p:nvSpPr>
        <p:spPr bwMode="auto">
          <a:xfrm>
            <a:off x="4572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a:cs typeface="Times New Roman" pitchFamily="18" charset="0"/>
              </a:rPr>
              <a:t>Преобразование типов.</a:t>
            </a:r>
            <a:endParaRPr lang="en-US" sz="2400">
              <a:cs typeface="Times New Roman" pitchFamily="18" charset="0"/>
            </a:endParaRPr>
          </a:p>
        </p:txBody>
      </p:sp>
      <p:sp>
        <p:nvSpPr>
          <p:cNvPr id="3075" name="TextBox 6"/>
          <p:cNvSpPr txBox="1">
            <a:spLocks noChangeArrowheads="1"/>
          </p:cNvSpPr>
          <p:nvPr/>
        </p:nvSpPr>
        <p:spPr bwMode="auto">
          <a:xfrm>
            <a:off x="152400" y="838200"/>
            <a:ext cx="4343400" cy="187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ru-RU" b="1" dirty="0">
                <a:solidFill>
                  <a:schemeClr val="bg1"/>
                </a:solidFill>
              </a:rPr>
              <a:t>Явное</a:t>
            </a:r>
          </a:p>
          <a:p>
            <a:pPr algn="ctr" eaLnBrk="1" hangingPunct="1"/>
            <a:r>
              <a:rPr lang="ru-RU" sz="1400" dirty="0"/>
              <a:t>(</a:t>
            </a:r>
            <a:r>
              <a:rPr lang="en-US" sz="1400" i="1" dirty="0"/>
              <a:t>explicit conversion</a:t>
            </a:r>
            <a:r>
              <a:rPr lang="ru-RU" sz="1400" dirty="0"/>
              <a:t>)</a:t>
            </a:r>
            <a:endParaRPr lang="ru-RU" sz="1400" dirty="0">
              <a:solidFill>
                <a:srgbClr val="0070C0"/>
              </a:solidFill>
            </a:endParaRPr>
          </a:p>
          <a:p>
            <a:pPr algn="ctr" eaLnBrk="1" hangingPunct="1"/>
            <a:r>
              <a:rPr lang="ru-RU" sz="1400" dirty="0"/>
              <a:t>Преобразование производит сам программист. Используя как указание того, что компилятор </a:t>
            </a:r>
            <a:r>
              <a:rPr lang="ru-RU" sz="1400" b="1" dirty="0"/>
              <a:t>должен </a:t>
            </a:r>
            <a:r>
              <a:rPr lang="ru-RU" sz="1400" dirty="0"/>
              <a:t>привести данный объект</a:t>
            </a:r>
            <a:r>
              <a:rPr lang="en-US" sz="1400" dirty="0"/>
              <a:t> </a:t>
            </a:r>
            <a:r>
              <a:rPr lang="ru-RU" sz="1400" dirty="0"/>
              <a:t>или выражение к заданному типу.</a:t>
            </a:r>
            <a:endParaRPr lang="en-US" sz="1400" dirty="0"/>
          </a:p>
          <a:p>
            <a:pPr algn="ctr" eaLnBrk="1" hangingPunct="1"/>
            <a:r>
              <a:rPr lang="ru-RU" sz="1400" dirty="0"/>
              <a:t>При использовании явного преобразования вся ответственность возлагается на программиста.</a:t>
            </a:r>
            <a:endParaRPr lang="en-US" sz="1400" dirty="0"/>
          </a:p>
        </p:txBody>
      </p:sp>
      <p:sp>
        <p:nvSpPr>
          <p:cNvPr id="3076" name="TextBox 6"/>
          <p:cNvSpPr txBox="1">
            <a:spLocks noChangeArrowheads="1"/>
          </p:cNvSpPr>
          <p:nvPr/>
        </p:nvSpPr>
        <p:spPr bwMode="auto">
          <a:xfrm>
            <a:off x="4648200" y="838200"/>
            <a:ext cx="4267200"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ru-RU" b="1" dirty="0">
                <a:solidFill>
                  <a:schemeClr val="bg1"/>
                </a:solidFill>
              </a:rPr>
              <a:t>Неявное</a:t>
            </a:r>
            <a:endParaRPr lang="en-US" b="1" dirty="0">
              <a:solidFill>
                <a:schemeClr val="bg1"/>
              </a:solidFill>
            </a:endParaRPr>
          </a:p>
          <a:p>
            <a:pPr algn="ctr" eaLnBrk="1" hangingPunct="1"/>
            <a:r>
              <a:rPr lang="ru-RU" sz="1400" dirty="0"/>
              <a:t>(</a:t>
            </a:r>
            <a:r>
              <a:rPr lang="en-US" sz="1400" i="1" dirty="0"/>
              <a:t>implicit conversion</a:t>
            </a:r>
            <a:r>
              <a:rPr lang="ru-RU" sz="1400" dirty="0"/>
              <a:t>)</a:t>
            </a:r>
            <a:endParaRPr lang="ru-RU" sz="1400" b="1" dirty="0">
              <a:solidFill>
                <a:srgbClr val="0070C0"/>
              </a:solidFill>
            </a:endParaRPr>
          </a:p>
          <a:p>
            <a:pPr algn="ctr" eaLnBrk="1" hangingPunct="1"/>
            <a:r>
              <a:rPr lang="ru-RU" sz="1400" dirty="0"/>
              <a:t>Осуществляется без указания</a:t>
            </a:r>
          </a:p>
          <a:p>
            <a:pPr algn="ctr" eaLnBrk="1" hangingPunct="1"/>
            <a:r>
              <a:rPr lang="ru-RU" sz="1400" dirty="0"/>
              <a:t>программиста.  Язык сам определяет, к какому типу необходимо привести объект.</a:t>
            </a:r>
            <a:r>
              <a:rPr lang="ru-RU" sz="1600" b="1" dirty="0">
                <a:solidFill>
                  <a:srgbClr val="0070C0"/>
                </a:solidFill>
              </a:rPr>
              <a:t>  </a:t>
            </a:r>
          </a:p>
        </p:txBody>
      </p:sp>
      <p:sp>
        <p:nvSpPr>
          <p:cNvPr id="3077" name="Rectangle 6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be-BY"/>
          </a:p>
        </p:txBody>
      </p:sp>
      <p:grpSp>
        <p:nvGrpSpPr>
          <p:cNvPr id="3078" name="Group 1"/>
          <p:cNvGrpSpPr>
            <a:grpSpLocks noChangeAspect="1"/>
          </p:cNvGrpSpPr>
          <p:nvPr/>
        </p:nvGrpSpPr>
        <p:grpSpPr bwMode="auto">
          <a:xfrm>
            <a:off x="1676400" y="4133850"/>
            <a:ext cx="5959475" cy="971550"/>
            <a:chOff x="20" y="20"/>
            <a:chExt cx="9385" cy="1530"/>
          </a:xfrm>
        </p:grpSpPr>
        <p:sp>
          <p:nvSpPr>
            <p:cNvPr id="3083" name="AutoShape 63"/>
            <p:cNvSpPr>
              <a:spLocks noChangeAspect="1" noChangeArrowheads="1" noTextEdit="1"/>
            </p:cNvSpPr>
            <p:nvPr/>
          </p:nvSpPr>
          <p:spPr bwMode="auto">
            <a:xfrm>
              <a:off x="20" y="20"/>
              <a:ext cx="9385" cy="1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84" name="Rectangle 62"/>
            <p:cNvSpPr>
              <a:spLocks noChangeArrowheads="1"/>
            </p:cNvSpPr>
            <p:nvPr/>
          </p:nvSpPr>
          <p:spPr bwMode="auto">
            <a:xfrm>
              <a:off x="27" y="1038"/>
              <a:ext cx="1013" cy="5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be-BY"/>
            </a:p>
          </p:txBody>
        </p:sp>
        <p:sp>
          <p:nvSpPr>
            <p:cNvPr id="3085" name="Rectangle 61"/>
            <p:cNvSpPr>
              <a:spLocks noChangeArrowheads="1"/>
            </p:cNvSpPr>
            <p:nvPr/>
          </p:nvSpPr>
          <p:spPr bwMode="auto">
            <a:xfrm>
              <a:off x="27" y="1038"/>
              <a:ext cx="1013" cy="505"/>
            </a:xfrm>
            <a:prstGeom prst="rect">
              <a:avLst/>
            </a:prstGeom>
            <a:noFill/>
            <a:ln w="825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be-BY"/>
            </a:p>
          </p:txBody>
        </p:sp>
        <p:sp>
          <p:nvSpPr>
            <p:cNvPr id="3086" name="Rectangle 60"/>
            <p:cNvSpPr>
              <a:spLocks noChangeArrowheads="1"/>
            </p:cNvSpPr>
            <p:nvPr/>
          </p:nvSpPr>
          <p:spPr bwMode="auto">
            <a:xfrm>
              <a:off x="214" y="1149"/>
              <a:ext cx="60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100">
                  <a:solidFill>
                    <a:srgbClr val="0000FF"/>
                  </a:solidFill>
                  <a:latin typeface="Consolas" pitchFamily="49" charset="0"/>
                  <a:ea typeface="Times New Roman" pitchFamily="18" charset="0"/>
                  <a:cs typeface="Consolas" pitchFamily="49" charset="0"/>
                </a:rPr>
                <a:t>sbyte</a:t>
              </a:r>
              <a:endParaRPr lang="en-US">
                <a:ea typeface="Times New Roman" pitchFamily="18" charset="0"/>
                <a:cs typeface="Consolas" pitchFamily="49" charset="0"/>
              </a:endParaRPr>
            </a:p>
          </p:txBody>
        </p:sp>
        <p:sp>
          <p:nvSpPr>
            <p:cNvPr id="3087" name="Rectangle 59"/>
            <p:cNvSpPr>
              <a:spLocks noChangeArrowheads="1"/>
            </p:cNvSpPr>
            <p:nvPr/>
          </p:nvSpPr>
          <p:spPr bwMode="auto">
            <a:xfrm>
              <a:off x="8233" y="532"/>
              <a:ext cx="1165" cy="50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be-BY"/>
            </a:p>
          </p:txBody>
        </p:sp>
        <p:sp>
          <p:nvSpPr>
            <p:cNvPr id="3088" name="Rectangle 58"/>
            <p:cNvSpPr>
              <a:spLocks noChangeArrowheads="1"/>
            </p:cNvSpPr>
            <p:nvPr/>
          </p:nvSpPr>
          <p:spPr bwMode="auto">
            <a:xfrm>
              <a:off x="8233" y="532"/>
              <a:ext cx="1165" cy="506"/>
            </a:xfrm>
            <a:prstGeom prst="rect">
              <a:avLst/>
            </a:prstGeom>
            <a:noFill/>
            <a:ln w="825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be-BY"/>
            </a:p>
          </p:txBody>
        </p:sp>
        <p:sp>
          <p:nvSpPr>
            <p:cNvPr id="3089" name="Rectangle 57"/>
            <p:cNvSpPr>
              <a:spLocks noChangeArrowheads="1"/>
            </p:cNvSpPr>
            <p:nvPr/>
          </p:nvSpPr>
          <p:spPr bwMode="auto">
            <a:xfrm>
              <a:off x="8363" y="641"/>
              <a:ext cx="84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100">
                  <a:solidFill>
                    <a:srgbClr val="0000FF"/>
                  </a:solidFill>
                  <a:latin typeface="Consolas" pitchFamily="49" charset="0"/>
                  <a:ea typeface="Times New Roman" pitchFamily="18" charset="0"/>
                  <a:cs typeface="Consolas" pitchFamily="49" charset="0"/>
                </a:rPr>
                <a:t>decimal</a:t>
              </a:r>
              <a:endParaRPr lang="en-US">
                <a:ea typeface="Times New Roman" pitchFamily="18" charset="0"/>
                <a:cs typeface="Consolas" pitchFamily="49" charset="0"/>
              </a:endParaRPr>
            </a:p>
          </p:txBody>
        </p:sp>
        <p:sp>
          <p:nvSpPr>
            <p:cNvPr id="3090" name="Rectangle 56"/>
            <p:cNvSpPr>
              <a:spLocks noChangeArrowheads="1"/>
            </p:cNvSpPr>
            <p:nvPr/>
          </p:nvSpPr>
          <p:spPr bwMode="auto">
            <a:xfrm>
              <a:off x="6967" y="532"/>
              <a:ext cx="1012" cy="50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be-BY"/>
            </a:p>
          </p:txBody>
        </p:sp>
        <p:sp>
          <p:nvSpPr>
            <p:cNvPr id="3091" name="Rectangle 55"/>
            <p:cNvSpPr>
              <a:spLocks noChangeArrowheads="1"/>
            </p:cNvSpPr>
            <p:nvPr/>
          </p:nvSpPr>
          <p:spPr bwMode="auto">
            <a:xfrm>
              <a:off x="6967" y="532"/>
              <a:ext cx="1012" cy="506"/>
            </a:xfrm>
            <a:prstGeom prst="rect">
              <a:avLst/>
            </a:prstGeom>
            <a:noFill/>
            <a:ln w="825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be-BY"/>
            </a:p>
          </p:txBody>
        </p:sp>
        <p:sp>
          <p:nvSpPr>
            <p:cNvPr id="3092" name="Rectangle 54"/>
            <p:cNvSpPr>
              <a:spLocks noChangeArrowheads="1"/>
            </p:cNvSpPr>
            <p:nvPr/>
          </p:nvSpPr>
          <p:spPr bwMode="auto">
            <a:xfrm>
              <a:off x="7090" y="641"/>
              <a:ext cx="72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100">
                  <a:solidFill>
                    <a:srgbClr val="0000FF"/>
                  </a:solidFill>
                  <a:latin typeface="Consolas" pitchFamily="49" charset="0"/>
                  <a:ea typeface="Times New Roman" pitchFamily="18" charset="0"/>
                  <a:cs typeface="Consolas" pitchFamily="49" charset="0"/>
                </a:rPr>
                <a:t>double</a:t>
              </a:r>
              <a:endParaRPr lang="en-US">
                <a:ea typeface="Times New Roman" pitchFamily="18" charset="0"/>
                <a:cs typeface="Consolas" pitchFamily="49" charset="0"/>
              </a:endParaRPr>
            </a:p>
          </p:txBody>
        </p:sp>
        <p:sp>
          <p:nvSpPr>
            <p:cNvPr id="3093" name="Rectangle 53"/>
            <p:cNvSpPr>
              <a:spLocks noChangeArrowheads="1"/>
            </p:cNvSpPr>
            <p:nvPr/>
          </p:nvSpPr>
          <p:spPr bwMode="auto">
            <a:xfrm>
              <a:off x="5599" y="532"/>
              <a:ext cx="1013" cy="50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be-BY"/>
            </a:p>
          </p:txBody>
        </p:sp>
        <p:sp>
          <p:nvSpPr>
            <p:cNvPr id="3094" name="Rectangle 52"/>
            <p:cNvSpPr>
              <a:spLocks noChangeArrowheads="1"/>
            </p:cNvSpPr>
            <p:nvPr/>
          </p:nvSpPr>
          <p:spPr bwMode="auto">
            <a:xfrm>
              <a:off x="5599" y="532"/>
              <a:ext cx="1013" cy="506"/>
            </a:xfrm>
            <a:prstGeom prst="rect">
              <a:avLst/>
            </a:prstGeom>
            <a:noFill/>
            <a:ln w="825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be-BY"/>
            </a:p>
          </p:txBody>
        </p:sp>
        <p:sp>
          <p:nvSpPr>
            <p:cNvPr id="3095" name="Rectangle 51"/>
            <p:cNvSpPr>
              <a:spLocks noChangeArrowheads="1"/>
            </p:cNvSpPr>
            <p:nvPr/>
          </p:nvSpPr>
          <p:spPr bwMode="auto">
            <a:xfrm>
              <a:off x="5790" y="641"/>
              <a:ext cx="60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100">
                  <a:solidFill>
                    <a:srgbClr val="0000FF"/>
                  </a:solidFill>
                  <a:latin typeface="Consolas" pitchFamily="49" charset="0"/>
                  <a:ea typeface="Times New Roman" pitchFamily="18" charset="0"/>
                  <a:cs typeface="Consolas" pitchFamily="49" charset="0"/>
                </a:rPr>
                <a:t>float</a:t>
              </a:r>
              <a:endParaRPr lang="en-US">
                <a:ea typeface="Times New Roman" pitchFamily="18" charset="0"/>
                <a:cs typeface="Consolas" pitchFamily="49" charset="0"/>
              </a:endParaRPr>
            </a:p>
          </p:txBody>
        </p:sp>
        <p:sp>
          <p:nvSpPr>
            <p:cNvPr id="3096" name="Rectangle 50"/>
            <p:cNvSpPr>
              <a:spLocks noChangeArrowheads="1"/>
            </p:cNvSpPr>
            <p:nvPr/>
          </p:nvSpPr>
          <p:spPr bwMode="auto">
            <a:xfrm>
              <a:off x="4231" y="27"/>
              <a:ext cx="1013" cy="5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be-BY"/>
            </a:p>
          </p:txBody>
        </p:sp>
        <p:sp>
          <p:nvSpPr>
            <p:cNvPr id="3097" name="Rectangle 49"/>
            <p:cNvSpPr>
              <a:spLocks noChangeArrowheads="1"/>
            </p:cNvSpPr>
            <p:nvPr/>
          </p:nvSpPr>
          <p:spPr bwMode="auto">
            <a:xfrm>
              <a:off x="4231" y="27"/>
              <a:ext cx="1013" cy="505"/>
            </a:xfrm>
            <a:prstGeom prst="rect">
              <a:avLst/>
            </a:prstGeom>
            <a:noFill/>
            <a:ln w="825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be-BY"/>
            </a:p>
          </p:txBody>
        </p:sp>
        <p:sp>
          <p:nvSpPr>
            <p:cNvPr id="3098" name="Rectangle 48"/>
            <p:cNvSpPr>
              <a:spLocks noChangeArrowheads="1"/>
            </p:cNvSpPr>
            <p:nvPr/>
          </p:nvSpPr>
          <p:spPr bwMode="auto">
            <a:xfrm>
              <a:off x="4409" y="147"/>
              <a:ext cx="60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100">
                  <a:solidFill>
                    <a:srgbClr val="0000FF"/>
                  </a:solidFill>
                  <a:latin typeface="Consolas" pitchFamily="49" charset="0"/>
                  <a:ea typeface="Times New Roman" pitchFamily="18" charset="0"/>
                  <a:cs typeface="Consolas" pitchFamily="49" charset="0"/>
                </a:rPr>
                <a:t>ulong</a:t>
              </a:r>
              <a:endParaRPr lang="en-US">
                <a:ea typeface="Times New Roman" pitchFamily="18" charset="0"/>
                <a:cs typeface="Consolas" pitchFamily="49" charset="0"/>
              </a:endParaRPr>
            </a:p>
          </p:txBody>
        </p:sp>
        <p:sp>
          <p:nvSpPr>
            <p:cNvPr id="3099" name="Rectangle 47"/>
            <p:cNvSpPr>
              <a:spLocks noChangeArrowheads="1"/>
            </p:cNvSpPr>
            <p:nvPr/>
          </p:nvSpPr>
          <p:spPr bwMode="auto">
            <a:xfrm>
              <a:off x="2813" y="27"/>
              <a:ext cx="1013" cy="5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be-BY"/>
            </a:p>
          </p:txBody>
        </p:sp>
        <p:sp>
          <p:nvSpPr>
            <p:cNvPr id="3100" name="Rectangle 46"/>
            <p:cNvSpPr>
              <a:spLocks noChangeArrowheads="1"/>
            </p:cNvSpPr>
            <p:nvPr/>
          </p:nvSpPr>
          <p:spPr bwMode="auto">
            <a:xfrm>
              <a:off x="2813" y="27"/>
              <a:ext cx="1013" cy="505"/>
            </a:xfrm>
            <a:prstGeom prst="rect">
              <a:avLst/>
            </a:prstGeom>
            <a:noFill/>
            <a:ln w="825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be-BY"/>
            </a:p>
          </p:txBody>
        </p:sp>
        <p:sp>
          <p:nvSpPr>
            <p:cNvPr id="3101" name="Rectangle 45"/>
            <p:cNvSpPr>
              <a:spLocks noChangeArrowheads="1"/>
            </p:cNvSpPr>
            <p:nvPr/>
          </p:nvSpPr>
          <p:spPr bwMode="auto">
            <a:xfrm>
              <a:off x="3056" y="147"/>
              <a:ext cx="48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100">
                  <a:solidFill>
                    <a:srgbClr val="0000FF"/>
                  </a:solidFill>
                  <a:latin typeface="Consolas" pitchFamily="49" charset="0"/>
                  <a:ea typeface="Times New Roman" pitchFamily="18" charset="0"/>
                  <a:cs typeface="Consolas" pitchFamily="49" charset="0"/>
                </a:rPr>
                <a:t>uint</a:t>
              </a:r>
              <a:endParaRPr lang="en-US">
                <a:ea typeface="Times New Roman" pitchFamily="18" charset="0"/>
                <a:cs typeface="Consolas" pitchFamily="49" charset="0"/>
              </a:endParaRPr>
            </a:p>
          </p:txBody>
        </p:sp>
        <p:sp>
          <p:nvSpPr>
            <p:cNvPr id="3102" name="Rectangle 44"/>
            <p:cNvSpPr>
              <a:spLocks noChangeArrowheads="1"/>
            </p:cNvSpPr>
            <p:nvPr/>
          </p:nvSpPr>
          <p:spPr bwMode="auto">
            <a:xfrm>
              <a:off x="1395" y="27"/>
              <a:ext cx="1012" cy="5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be-BY"/>
            </a:p>
          </p:txBody>
        </p:sp>
        <p:sp>
          <p:nvSpPr>
            <p:cNvPr id="3103" name="Rectangle 43"/>
            <p:cNvSpPr>
              <a:spLocks noChangeArrowheads="1"/>
            </p:cNvSpPr>
            <p:nvPr/>
          </p:nvSpPr>
          <p:spPr bwMode="auto">
            <a:xfrm>
              <a:off x="1395" y="27"/>
              <a:ext cx="1012" cy="505"/>
            </a:xfrm>
            <a:prstGeom prst="rect">
              <a:avLst/>
            </a:prstGeom>
            <a:noFill/>
            <a:ln w="825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be-BY"/>
            </a:p>
          </p:txBody>
        </p:sp>
        <p:sp>
          <p:nvSpPr>
            <p:cNvPr id="3104" name="Rectangle 42"/>
            <p:cNvSpPr>
              <a:spLocks noChangeArrowheads="1"/>
            </p:cNvSpPr>
            <p:nvPr/>
          </p:nvSpPr>
          <p:spPr bwMode="auto">
            <a:xfrm>
              <a:off x="1514" y="147"/>
              <a:ext cx="72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100">
                  <a:solidFill>
                    <a:srgbClr val="0000FF"/>
                  </a:solidFill>
                  <a:latin typeface="Consolas" pitchFamily="49" charset="0"/>
                  <a:ea typeface="Times New Roman" pitchFamily="18" charset="0"/>
                  <a:cs typeface="Consolas" pitchFamily="49" charset="0"/>
                </a:rPr>
                <a:t>ushort</a:t>
              </a:r>
              <a:endParaRPr lang="en-US">
                <a:ea typeface="Times New Roman" pitchFamily="18" charset="0"/>
                <a:cs typeface="Consolas" pitchFamily="49" charset="0"/>
              </a:endParaRPr>
            </a:p>
          </p:txBody>
        </p:sp>
        <p:sp>
          <p:nvSpPr>
            <p:cNvPr id="3105" name="Rectangle 41"/>
            <p:cNvSpPr>
              <a:spLocks noChangeArrowheads="1"/>
            </p:cNvSpPr>
            <p:nvPr/>
          </p:nvSpPr>
          <p:spPr bwMode="auto">
            <a:xfrm>
              <a:off x="27" y="27"/>
              <a:ext cx="1013" cy="5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be-BY"/>
            </a:p>
          </p:txBody>
        </p:sp>
        <p:sp>
          <p:nvSpPr>
            <p:cNvPr id="3106" name="Rectangle 40"/>
            <p:cNvSpPr>
              <a:spLocks noChangeArrowheads="1"/>
            </p:cNvSpPr>
            <p:nvPr/>
          </p:nvSpPr>
          <p:spPr bwMode="auto">
            <a:xfrm>
              <a:off x="27" y="27"/>
              <a:ext cx="1013" cy="505"/>
            </a:xfrm>
            <a:prstGeom prst="rect">
              <a:avLst/>
            </a:prstGeom>
            <a:noFill/>
            <a:ln w="825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be-BY"/>
            </a:p>
          </p:txBody>
        </p:sp>
        <p:sp>
          <p:nvSpPr>
            <p:cNvPr id="3107" name="Rectangle 39"/>
            <p:cNvSpPr>
              <a:spLocks noChangeArrowheads="1"/>
            </p:cNvSpPr>
            <p:nvPr/>
          </p:nvSpPr>
          <p:spPr bwMode="auto">
            <a:xfrm>
              <a:off x="281" y="147"/>
              <a:ext cx="48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100">
                  <a:solidFill>
                    <a:srgbClr val="0000FF"/>
                  </a:solidFill>
                  <a:latin typeface="Consolas" pitchFamily="49" charset="0"/>
                  <a:ea typeface="Times New Roman" pitchFamily="18" charset="0"/>
                  <a:cs typeface="Consolas" pitchFamily="49" charset="0"/>
                </a:rPr>
                <a:t>byte</a:t>
              </a:r>
              <a:endParaRPr lang="en-US">
                <a:ea typeface="Times New Roman" pitchFamily="18" charset="0"/>
                <a:cs typeface="Consolas" pitchFamily="49" charset="0"/>
              </a:endParaRPr>
            </a:p>
          </p:txBody>
        </p:sp>
        <p:sp>
          <p:nvSpPr>
            <p:cNvPr id="3108" name="Rectangle 38"/>
            <p:cNvSpPr>
              <a:spLocks noChangeArrowheads="1"/>
            </p:cNvSpPr>
            <p:nvPr/>
          </p:nvSpPr>
          <p:spPr bwMode="auto">
            <a:xfrm>
              <a:off x="2813" y="1038"/>
              <a:ext cx="1013" cy="5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be-BY"/>
            </a:p>
          </p:txBody>
        </p:sp>
        <p:sp>
          <p:nvSpPr>
            <p:cNvPr id="3109" name="Rectangle 37"/>
            <p:cNvSpPr>
              <a:spLocks noChangeArrowheads="1"/>
            </p:cNvSpPr>
            <p:nvPr/>
          </p:nvSpPr>
          <p:spPr bwMode="auto">
            <a:xfrm>
              <a:off x="2813" y="1038"/>
              <a:ext cx="1013" cy="505"/>
            </a:xfrm>
            <a:prstGeom prst="rect">
              <a:avLst/>
            </a:prstGeom>
            <a:noFill/>
            <a:ln w="825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be-BY"/>
            </a:p>
          </p:txBody>
        </p:sp>
        <p:sp>
          <p:nvSpPr>
            <p:cNvPr id="3110" name="Rectangle 36"/>
            <p:cNvSpPr>
              <a:spLocks noChangeArrowheads="1"/>
            </p:cNvSpPr>
            <p:nvPr/>
          </p:nvSpPr>
          <p:spPr bwMode="auto">
            <a:xfrm>
              <a:off x="3123" y="1149"/>
              <a:ext cx="36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100">
                  <a:solidFill>
                    <a:srgbClr val="0000FF"/>
                  </a:solidFill>
                  <a:latin typeface="Consolas" pitchFamily="49" charset="0"/>
                  <a:ea typeface="Times New Roman" pitchFamily="18" charset="0"/>
                  <a:cs typeface="Consolas" pitchFamily="49" charset="0"/>
                </a:rPr>
                <a:t>int</a:t>
              </a:r>
              <a:endParaRPr lang="en-US">
                <a:ea typeface="Times New Roman" pitchFamily="18" charset="0"/>
                <a:cs typeface="Consolas" pitchFamily="49" charset="0"/>
              </a:endParaRPr>
            </a:p>
          </p:txBody>
        </p:sp>
        <p:sp>
          <p:nvSpPr>
            <p:cNvPr id="3111" name="Rectangle 35"/>
            <p:cNvSpPr>
              <a:spLocks noChangeArrowheads="1"/>
            </p:cNvSpPr>
            <p:nvPr/>
          </p:nvSpPr>
          <p:spPr bwMode="auto">
            <a:xfrm>
              <a:off x="4231" y="1038"/>
              <a:ext cx="1013" cy="5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be-BY"/>
            </a:p>
          </p:txBody>
        </p:sp>
        <p:sp>
          <p:nvSpPr>
            <p:cNvPr id="3112" name="Rectangle 34"/>
            <p:cNvSpPr>
              <a:spLocks noChangeArrowheads="1"/>
            </p:cNvSpPr>
            <p:nvPr/>
          </p:nvSpPr>
          <p:spPr bwMode="auto">
            <a:xfrm>
              <a:off x="4231" y="1038"/>
              <a:ext cx="1013" cy="505"/>
            </a:xfrm>
            <a:prstGeom prst="rect">
              <a:avLst/>
            </a:prstGeom>
            <a:noFill/>
            <a:ln w="825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be-BY"/>
            </a:p>
          </p:txBody>
        </p:sp>
        <p:sp>
          <p:nvSpPr>
            <p:cNvPr id="3113" name="Rectangle 33"/>
            <p:cNvSpPr>
              <a:spLocks noChangeArrowheads="1"/>
            </p:cNvSpPr>
            <p:nvPr/>
          </p:nvSpPr>
          <p:spPr bwMode="auto">
            <a:xfrm>
              <a:off x="4476" y="1149"/>
              <a:ext cx="48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100">
                  <a:solidFill>
                    <a:srgbClr val="0000FF"/>
                  </a:solidFill>
                  <a:latin typeface="Consolas" pitchFamily="49" charset="0"/>
                  <a:ea typeface="Times New Roman" pitchFamily="18" charset="0"/>
                  <a:cs typeface="Consolas" pitchFamily="49" charset="0"/>
                </a:rPr>
                <a:t>long</a:t>
              </a:r>
              <a:endParaRPr lang="en-US">
                <a:ea typeface="Times New Roman" pitchFamily="18" charset="0"/>
                <a:cs typeface="Consolas" pitchFamily="49" charset="0"/>
              </a:endParaRPr>
            </a:p>
          </p:txBody>
        </p:sp>
        <p:sp>
          <p:nvSpPr>
            <p:cNvPr id="3114" name="Rectangle 32"/>
            <p:cNvSpPr>
              <a:spLocks noChangeArrowheads="1"/>
            </p:cNvSpPr>
            <p:nvPr/>
          </p:nvSpPr>
          <p:spPr bwMode="auto">
            <a:xfrm>
              <a:off x="1395" y="1038"/>
              <a:ext cx="1012" cy="5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be-BY"/>
            </a:p>
          </p:txBody>
        </p:sp>
        <p:sp>
          <p:nvSpPr>
            <p:cNvPr id="3115" name="Rectangle 31"/>
            <p:cNvSpPr>
              <a:spLocks noChangeArrowheads="1"/>
            </p:cNvSpPr>
            <p:nvPr/>
          </p:nvSpPr>
          <p:spPr bwMode="auto">
            <a:xfrm>
              <a:off x="1395" y="1038"/>
              <a:ext cx="1012" cy="505"/>
            </a:xfrm>
            <a:prstGeom prst="rect">
              <a:avLst/>
            </a:prstGeom>
            <a:noFill/>
            <a:ln w="825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be-BY"/>
            </a:p>
          </p:txBody>
        </p:sp>
        <p:sp>
          <p:nvSpPr>
            <p:cNvPr id="3116" name="Rectangle 30"/>
            <p:cNvSpPr>
              <a:spLocks noChangeArrowheads="1"/>
            </p:cNvSpPr>
            <p:nvPr/>
          </p:nvSpPr>
          <p:spPr bwMode="auto">
            <a:xfrm>
              <a:off x="1581" y="1149"/>
              <a:ext cx="60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100">
                  <a:solidFill>
                    <a:srgbClr val="0000FF"/>
                  </a:solidFill>
                  <a:latin typeface="Consolas" pitchFamily="49" charset="0"/>
                  <a:ea typeface="Times New Roman" pitchFamily="18" charset="0"/>
                  <a:cs typeface="Consolas" pitchFamily="49" charset="0"/>
                </a:rPr>
                <a:t>short</a:t>
              </a:r>
              <a:endParaRPr lang="en-US">
                <a:ea typeface="Times New Roman" pitchFamily="18" charset="0"/>
                <a:cs typeface="Consolas" pitchFamily="49" charset="0"/>
              </a:endParaRPr>
            </a:p>
          </p:txBody>
        </p:sp>
        <p:sp>
          <p:nvSpPr>
            <p:cNvPr id="3117" name="Line 29"/>
            <p:cNvSpPr>
              <a:spLocks noChangeShapeType="1"/>
            </p:cNvSpPr>
            <p:nvPr/>
          </p:nvSpPr>
          <p:spPr bwMode="auto">
            <a:xfrm>
              <a:off x="1040" y="1290"/>
              <a:ext cx="265" cy="1"/>
            </a:xfrm>
            <a:prstGeom prst="line">
              <a:avLst/>
            </a:prstGeom>
            <a:noFill/>
            <a:ln w="825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8" name="Freeform 28"/>
            <p:cNvSpPr>
              <a:spLocks/>
            </p:cNvSpPr>
            <p:nvPr/>
          </p:nvSpPr>
          <p:spPr bwMode="auto">
            <a:xfrm>
              <a:off x="1279" y="1233"/>
              <a:ext cx="116" cy="115"/>
            </a:xfrm>
            <a:custGeom>
              <a:avLst/>
              <a:gdLst>
                <a:gd name="T0" fmla="*/ 82 w 138"/>
                <a:gd name="T1" fmla="*/ 40 h 138"/>
                <a:gd name="T2" fmla="*/ 0 w 138"/>
                <a:gd name="T3" fmla="*/ 80 h 138"/>
                <a:gd name="T4" fmla="*/ 0 w 138"/>
                <a:gd name="T5" fmla="*/ 0 h 138"/>
                <a:gd name="T6" fmla="*/ 82 w 138"/>
                <a:gd name="T7" fmla="*/ 40 h 138"/>
                <a:gd name="T8" fmla="*/ 0 60000 65536"/>
                <a:gd name="T9" fmla="*/ 0 60000 65536"/>
                <a:gd name="T10" fmla="*/ 0 60000 65536"/>
                <a:gd name="T11" fmla="*/ 0 60000 65536"/>
                <a:gd name="T12" fmla="*/ 0 w 138"/>
                <a:gd name="T13" fmla="*/ 0 h 138"/>
                <a:gd name="T14" fmla="*/ 138 w 138"/>
                <a:gd name="T15" fmla="*/ 138 h 138"/>
              </a:gdLst>
              <a:ahLst/>
              <a:cxnLst>
                <a:cxn ang="T8">
                  <a:pos x="T0" y="T1"/>
                </a:cxn>
                <a:cxn ang="T9">
                  <a:pos x="T2" y="T3"/>
                </a:cxn>
                <a:cxn ang="T10">
                  <a:pos x="T4" y="T5"/>
                </a:cxn>
                <a:cxn ang="T11">
                  <a:pos x="T6" y="T7"/>
                </a:cxn>
              </a:cxnLst>
              <a:rect l="T12" t="T13" r="T14" b="T15"/>
              <a:pathLst>
                <a:path w="138" h="138">
                  <a:moveTo>
                    <a:pt x="138" y="69"/>
                  </a:moveTo>
                  <a:cubicBezTo>
                    <a:pt x="84" y="72"/>
                    <a:pt x="34" y="97"/>
                    <a:pt x="0" y="138"/>
                  </a:cubicBezTo>
                  <a:cubicBezTo>
                    <a:pt x="21" y="95"/>
                    <a:pt x="21" y="43"/>
                    <a:pt x="0" y="0"/>
                  </a:cubicBezTo>
                  <a:cubicBezTo>
                    <a:pt x="34" y="41"/>
                    <a:pt x="84" y="66"/>
                    <a:pt x="138" y="69"/>
                  </a:cubicBezTo>
                </a:path>
              </a:pathLst>
            </a:custGeom>
            <a:solidFill>
              <a:srgbClr val="000000"/>
            </a:solidFill>
            <a:ln w="0">
              <a:solidFill>
                <a:srgbClr val="000000"/>
              </a:solidFill>
              <a:round/>
              <a:headEnd/>
              <a:tailEnd/>
            </a:ln>
          </p:spPr>
          <p:txBody>
            <a:bodyPr/>
            <a:lstStyle/>
            <a:p>
              <a:endParaRPr lang="be-BY"/>
            </a:p>
          </p:txBody>
        </p:sp>
        <p:sp>
          <p:nvSpPr>
            <p:cNvPr id="3119" name="Line 27"/>
            <p:cNvSpPr>
              <a:spLocks noChangeShapeType="1"/>
            </p:cNvSpPr>
            <p:nvPr/>
          </p:nvSpPr>
          <p:spPr bwMode="auto">
            <a:xfrm>
              <a:off x="2407" y="1290"/>
              <a:ext cx="316" cy="1"/>
            </a:xfrm>
            <a:prstGeom prst="line">
              <a:avLst/>
            </a:prstGeom>
            <a:noFill/>
            <a:ln w="825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0" name="Freeform 26"/>
            <p:cNvSpPr>
              <a:spLocks/>
            </p:cNvSpPr>
            <p:nvPr/>
          </p:nvSpPr>
          <p:spPr bwMode="auto">
            <a:xfrm>
              <a:off x="2697" y="1233"/>
              <a:ext cx="116" cy="115"/>
            </a:xfrm>
            <a:custGeom>
              <a:avLst/>
              <a:gdLst>
                <a:gd name="T0" fmla="*/ 82 w 138"/>
                <a:gd name="T1" fmla="*/ 40 h 138"/>
                <a:gd name="T2" fmla="*/ 0 w 138"/>
                <a:gd name="T3" fmla="*/ 80 h 138"/>
                <a:gd name="T4" fmla="*/ 0 w 138"/>
                <a:gd name="T5" fmla="*/ 0 h 138"/>
                <a:gd name="T6" fmla="*/ 82 w 138"/>
                <a:gd name="T7" fmla="*/ 40 h 138"/>
                <a:gd name="T8" fmla="*/ 0 60000 65536"/>
                <a:gd name="T9" fmla="*/ 0 60000 65536"/>
                <a:gd name="T10" fmla="*/ 0 60000 65536"/>
                <a:gd name="T11" fmla="*/ 0 60000 65536"/>
                <a:gd name="T12" fmla="*/ 0 w 138"/>
                <a:gd name="T13" fmla="*/ 0 h 138"/>
                <a:gd name="T14" fmla="*/ 138 w 138"/>
                <a:gd name="T15" fmla="*/ 138 h 138"/>
              </a:gdLst>
              <a:ahLst/>
              <a:cxnLst>
                <a:cxn ang="T8">
                  <a:pos x="T0" y="T1"/>
                </a:cxn>
                <a:cxn ang="T9">
                  <a:pos x="T2" y="T3"/>
                </a:cxn>
                <a:cxn ang="T10">
                  <a:pos x="T4" y="T5"/>
                </a:cxn>
                <a:cxn ang="T11">
                  <a:pos x="T6" y="T7"/>
                </a:cxn>
              </a:cxnLst>
              <a:rect l="T12" t="T13" r="T14" b="T15"/>
              <a:pathLst>
                <a:path w="138" h="138">
                  <a:moveTo>
                    <a:pt x="138" y="69"/>
                  </a:moveTo>
                  <a:cubicBezTo>
                    <a:pt x="85" y="72"/>
                    <a:pt x="35" y="97"/>
                    <a:pt x="0" y="138"/>
                  </a:cubicBezTo>
                  <a:cubicBezTo>
                    <a:pt x="22" y="95"/>
                    <a:pt x="22" y="43"/>
                    <a:pt x="0" y="0"/>
                  </a:cubicBezTo>
                  <a:cubicBezTo>
                    <a:pt x="35" y="41"/>
                    <a:pt x="85" y="66"/>
                    <a:pt x="138" y="69"/>
                  </a:cubicBezTo>
                </a:path>
              </a:pathLst>
            </a:custGeom>
            <a:solidFill>
              <a:srgbClr val="000000"/>
            </a:solidFill>
            <a:ln w="0">
              <a:solidFill>
                <a:srgbClr val="000000"/>
              </a:solidFill>
              <a:round/>
              <a:headEnd/>
              <a:tailEnd/>
            </a:ln>
          </p:spPr>
          <p:txBody>
            <a:bodyPr/>
            <a:lstStyle/>
            <a:p>
              <a:endParaRPr lang="be-BY"/>
            </a:p>
          </p:txBody>
        </p:sp>
        <p:sp>
          <p:nvSpPr>
            <p:cNvPr id="3121" name="Line 25"/>
            <p:cNvSpPr>
              <a:spLocks noChangeShapeType="1"/>
            </p:cNvSpPr>
            <p:nvPr/>
          </p:nvSpPr>
          <p:spPr bwMode="auto">
            <a:xfrm>
              <a:off x="3826" y="1290"/>
              <a:ext cx="315" cy="1"/>
            </a:xfrm>
            <a:prstGeom prst="line">
              <a:avLst/>
            </a:prstGeom>
            <a:noFill/>
            <a:ln w="825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2" name="Freeform 24"/>
            <p:cNvSpPr>
              <a:spLocks/>
            </p:cNvSpPr>
            <p:nvPr/>
          </p:nvSpPr>
          <p:spPr bwMode="auto">
            <a:xfrm>
              <a:off x="4115" y="1233"/>
              <a:ext cx="116" cy="115"/>
            </a:xfrm>
            <a:custGeom>
              <a:avLst/>
              <a:gdLst>
                <a:gd name="T0" fmla="*/ 82 w 138"/>
                <a:gd name="T1" fmla="*/ 40 h 138"/>
                <a:gd name="T2" fmla="*/ 0 w 138"/>
                <a:gd name="T3" fmla="*/ 80 h 138"/>
                <a:gd name="T4" fmla="*/ 0 w 138"/>
                <a:gd name="T5" fmla="*/ 0 h 138"/>
                <a:gd name="T6" fmla="*/ 82 w 138"/>
                <a:gd name="T7" fmla="*/ 40 h 138"/>
                <a:gd name="T8" fmla="*/ 0 60000 65536"/>
                <a:gd name="T9" fmla="*/ 0 60000 65536"/>
                <a:gd name="T10" fmla="*/ 0 60000 65536"/>
                <a:gd name="T11" fmla="*/ 0 60000 65536"/>
                <a:gd name="T12" fmla="*/ 0 w 138"/>
                <a:gd name="T13" fmla="*/ 0 h 138"/>
                <a:gd name="T14" fmla="*/ 138 w 138"/>
                <a:gd name="T15" fmla="*/ 138 h 138"/>
              </a:gdLst>
              <a:ahLst/>
              <a:cxnLst>
                <a:cxn ang="T8">
                  <a:pos x="T0" y="T1"/>
                </a:cxn>
                <a:cxn ang="T9">
                  <a:pos x="T2" y="T3"/>
                </a:cxn>
                <a:cxn ang="T10">
                  <a:pos x="T4" y="T5"/>
                </a:cxn>
                <a:cxn ang="T11">
                  <a:pos x="T6" y="T7"/>
                </a:cxn>
              </a:cxnLst>
              <a:rect l="T12" t="T13" r="T14" b="T15"/>
              <a:pathLst>
                <a:path w="138" h="138">
                  <a:moveTo>
                    <a:pt x="138" y="69"/>
                  </a:moveTo>
                  <a:cubicBezTo>
                    <a:pt x="85" y="72"/>
                    <a:pt x="35" y="97"/>
                    <a:pt x="0" y="138"/>
                  </a:cubicBezTo>
                  <a:cubicBezTo>
                    <a:pt x="22" y="95"/>
                    <a:pt x="22" y="43"/>
                    <a:pt x="0" y="0"/>
                  </a:cubicBezTo>
                  <a:cubicBezTo>
                    <a:pt x="35" y="41"/>
                    <a:pt x="85" y="66"/>
                    <a:pt x="138" y="69"/>
                  </a:cubicBezTo>
                </a:path>
              </a:pathLst>
            </a:custGeom>
            <a:solidFill>
              <a:srgbClr val="000000"/>
            </a:solidFill>
            <a:ln w="0">
              <a:solidFill>
                <a:srgbClr val="000000"/>
              </a:solidFill>
              <a:round/>
              <a:headEnd/>
              <a:tailEnd/>
            </a:ln>
          </p:spPr>
          <p:txBody>
            <a:bodyPr/>
            <a:lstStyle/>
            <a:p>
              <a:endParaRPr lang="be-BY"/>
            </a:p>
          </p:txBody>
        </p:sp>
        <p:sp>
          <p:nvSpPr>
            <p:cNvPr id="3123" name="Line 23"/>
            <p:cNvSpPr>
              <a:spLocks noChangeShapeType="1"/>
            </p:cNvSpPr>
            <p:nvPr/>
          </p:nvSpPr>
          <p:spPr bwMode="auto">
            <a:xfrm>
              <a:off x="1040" y="280"/>
              <a:ext cx="265" cy="1"/>
            </a:xfrm>
            <a:prstGeom prst="line">
              <a:avLst/>
            </a:prstGeom>
            <a:noFill/>
            <a:ln w="825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4" name="Freeform 22"/>
            <p:cNvSpPr>
              <a:spLocks/>
            </p:cNvSpPr>
            <p:nvPr/>
          </p:nvSpPr>
          <p:spPr bwMode="auto">
            <a:xfrm>
              <a:off x="1279" y="221"/>
              <a:ext cx="116" cy="117"/>
            </a:xfrm>
            <a:custGeom>
              <a:avLst/>
              <a:gdLst>
                <a:gd name="T0" fmla="*/ 82 w 138"/>
                <a:gd name="T1" fmla="*/ 42 h 139"/>
                <a:gd name="T2" fmla="*/ 0 w 138"/>
                <a:gd name="T3" fmla="*/ 82 h 139"/>
                <a:gd name="T4" fmla="*/ 0 w 138"/>
                <a:gd name="T5" fmla="*/ 0 h 139"/>
                <a:gd name="T6" fmla="*/ 82 w 138"/>
                <a:gd name="T7" fmla="*/ 42 h 139"/>
                <a:gd name="T8" fmla="*/ 0 60000 65536"/>
                <a:gd name="T9" fmla="*/ 0 60000 65536"/>
                <a:gd name="T10" fmla="*/ 0 60000 65536"/>
                <a:gd name="T11" fmla="*/ 0 60000 65536"/>
                <a:gd name="T12" fmla="*/ 0 w 138"/>
                <a:gd name="T13" fmla="*/ 0 h 139"/>
                <a:gd name="T14" fmla="*/ 138 w 138"/>
                <a:gd name="T15" fmla="*/ 139 h 139"/>
              </a:gdLst>
              <a:ahLst/>
              <a:cxnLst>
                <a:cxn ang="T8">
                  <a:pos x="T0" y="T1"/>
                </a:cxn>
                <a:cxn ang="T9">
                  <a:pos x="T2" y="T3"/>
                </a:cxn>
                <a:cxn ang="T10">
                  <a:pos x="T4" y="T5"/>
                </a:cxn>
                <a:cxn ang="T11">
                  <a:pos x="T6" y="T7"/>
                </a:cxn>
              </a:cxnLst>
              <a:rect l="T12" t="T13" r="T14" b="T15"/>
              <a:pathLst>
                <a:path w="138" h="139">
                  <a:moveTo>
                    <a:pt x="138" y="70"/>
                  </a:moveTo>
                  <a:cubicBezTo>
                    <a:pt x="84" y="73"/>
                    <a:pt x="34" y="98"/>
                    <a:pt x="0" y="139"/>
                  </a:cubicBezTo>
                  <a:cubicBezTo>
                    <a:pt x="21" y="95"/>
                    <a:pt x="21" y="44"/>
                    <a:pt x="0" y="0"/>
                  </a:cubicBezTo>
                  <a:cubicBezTo>
                    <a:pt x="34" y="41"/>
                    <a:pt x="84" y="66"/>
                    <a:pt x="138" y="70"/>
                  </a:cubicBezTo>
                </a:path>
              </a:pathLst>
            </a:custGeom>
            <a:solidFill>
              <a:srgbClr val="000000"/>
            </a:solidFill>
            <a:ln w="0">
              <a:solidFill>
                <a:srgbClr val="000000"/>
              </a:solidFill>
              <a:round/>
              <a:headEnd/>
              <a:tailEnd/>
            </a:ln>
          </p:spPr>
          <p:txBody>
            <a:bodyPr/>
            <a:lstStyle/>
            <a:p>
              <a:endParaRPr lang="be-BY"/>
            </a:p>
          </p:txBody>
        </p:sp>
        <p:sp>
          <p:nvSpPr>
            <p:cNvPr id="3125" name="Line 21"/>
            <p:cNvSpPr>
              <a:spLocks noChangeShapeType="1"/>
            </p:cNvSpPr>
            <p:nvPr/>
          </p:nvSpPr>
          <p:spPr bwMode="auto">
            <a:xfrm>
              <a:off x="2407" y="280"/>
              <a:ext cx="316" cy="1"/>
            </a:xfrm>
            <a:prstGeom prst="line">
              <a:avLst/>
            </a:prstGeom>
            <a:noFill/>
            <a:ln w="825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6" name="Freeform 20"/>
            <p:cNvSpPr>
              <a:spLocks/>
            </p:cNvSpPr>
            <p:nvPr/>
          </p:nvSpPr>
          <p:spPr bwMode="auto">
            <a:xfrm>
              <a:off x="2697" y="221"/>
              <a:ext cx="116" cy="117"/>
            </a:xfrm>
            <a:custGeom>
              <a:avLst/>
              <a:gdLst>
                <a:gd name="T0" fmla="*/ 82 w 138"/>
                <a:gd name="T1" fmla="*/ 42 h 139"/>
                <a:gd name="T2" fmla="*/ 0 w 138"/>
                <a:gd name="T3" fmla="*/ 82 h 139"/>
                <a:gd name="T4" fmla="*/ 0 w 138"/>
                <a:gd name="T5" fmla="*/ 0 h 139"/>
                <a:gd name="T6" fmla="*/ 82 w 138"/>
                <a:gd name="T7" fmla="*/ 42 h 139"/>
                <a:gd name="T8" fmla="*/ 0 60000 65536"/>
                <a:gd name="T9" fmla="*/ 0 60000 65536"/>
                <a:gd name="T10" fmla="*/ 0 60000 65536"/>
                <a:gd name="T11" fmla="*/ 0 60000 65536"/>
                <a:gd name="T12" fmla="*/ 0 w 138"/>
                <a:gd name="T13" fmla="*/ 0 h 139"/>
                <a:gd name="T14" fmla="*/ 138 w 138"/>
                <a:gd name="T15" fmla="*/ 139 h 139"/>
              </a:gdLst>
              <a:ahLst/>
              <a:cxnLst>
                <a:cxn ang="T8">
                  <a:pos x="T0" y="T1"/>
                </a:cxn>
                <a:cxn ang="T9">
                  <a:pos x="T2" y="T3"/>
                </a:cxn>
                <a:cxn ang="T10">
                  <a:pos x="T4" y="T5"/>
                </a:cxn>
                <a:cxn ang="T11">
                  <a:pos x="T6" y="T7"/>
                </a:cxn>
              </a:cxnLst>
              <a:rect l="T12" t="T13" r="T14" b="T15"/>
              <a:pathLst>
                <a:path w="138" h="139">
                  <a:moveTo>
                    <a:pt x="138" y="70"/>
                  </a:moveTo>
                  <a:cubicBezTo>
                    <a:pt x="85" y="73"/>
                    <a:pt x="35" y="98"/>
                    <a:pt x="0" y="139"/>
                  </a:cubicBezTo>
                  <a:cubicBezTo>
                    <a:pt x="22" y="95"/>
                    <a:pt x="22" y="44"/>
                    <a:pt x="0" y="0"/>
                  </a:cubicBezTo>
                  <a:cubicBezTo>
                    <a:pt x="35" y="41"/>
                    <a:pt x="85" y="66"/>
                    <a:pt x="138" y="70"/>
                  </a:cubicBezTo>
                </a:path>
              </a:pathLst>
            </a:custGeom>
            <a:solidFill>
              <a:srgbClr val="000000"/>
            </a:solidFill>
            <a:ln w="0">
              <a:solidFill>
                <a:srgbClr val="000000"/>
              </a:solidFill>
              <a:round/>
              <a:headEnd/>
              <a:tailEnd/>
            </a:ln>
          </p:spPr>
          <p:txBody>
            <a:bodyPr/>
            <a:lstStyle/>
            <a:p>
              <a:endParaRPr lang="be-BY"/>
            </a:p>
          </p:txBody>
        </p:sp>
        <p:sp>
          <p:nvSpPr>
            <p:cNvPr id="3127" name="Line 19"/>
            <p:cNvSpPr>
              <a:spLocks noChangeShapeType="1"/>
            </p:cNvSpPr>
            <p:nvPr/>
          </p:nvSpPr>
          <p:spPr bwMode="auto">
            <a:xfrm>
              <a:off x="3826" y="280"/>
              <a:ext cx="315" cy="1"/>
            </a:xfrm>
            <a:prstGeom prst="line">
              <a:avLst/>
            </a:prstGeom>
            <a:noFill/>
            <a:ln w="825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8" name="Freeform 18"/>
            <p:cNvSpPr>
              <a:spLocks/>
            </p:cNvSpPr>
            <p:nvPr/>
          </p:nvSpPr>
          <p:spPr bwMode="auto">
            <a:xfrm>
              <a:off x="4115" y="221"/>
              <a:ext cx="116" cy="117"/>
            </a:xfrm>
            <a:custGeom>
              <a:avLst/>
              <a:gdLst>
                <a:gd name="T0" fmla="*/ 82 w 138"/>
                <a:gd name="T1" fmla="*/ 42 h 139"/>
                <a:gd name="T2" fmla="*/ 0 w 138"/>
                <a:gd name="T3" fmla="*/ 82 h 139"/>
                <a:gd name="T4" fmla="*/ 0 w 138"/>
                <a:gd name="T5" fmla="*/ 0 h 139"/>
                <a:gd name="T6" fmla="*/ 82 w 138"/>
                <a:gd name="T7" fmla="*/ 42 h 139"/>
                <a:gd name="T8" fmla="*/ 0 60000 65536"/>
                <a:gd name="T9" fmla="*/ 0 60000 65536"/>
                <a:gd name="T10" fmla="*/ 0 60000 65536"/>
                <a:gd name="T11" fmla="*/ 0 60000 65536"/>
                <a:gd name="T12" fmla="*/ 0 w 138"/>
                <a:gd name="T13" fmla="*/ 0 h 139"/>
                <a:gd name="T14" fmla="*/ 138 w 138"/>
                <a:gd name="T15" fmla="*/ 139 h 139"/>
              </a:gdLst>
              <a:ahLst/>
              <a:cxnLst>
                <a:cxn ang="T8">
                  <a:pos x="T0" y="T1"/>
                </a:cxn>
                <a:cxn ang="T9">
                  <a:pos x="T2" y="T3"/>
                </a:cxn>
                <a:cxn ang="T10">
                  <a:pos x="T4" y="T5"/>
                </a:cxn>
                <a:cxn ang="T11">
                  <a:pos x="T6" y="T7"/>
                </a:cxn>
              </a:cxnLst>
              <a:rect l="T12" t="T13" r="T14" b="T15"/>
              <a:pathLst>
                <a:path w="138" h="139">
                  <a:moveTo>
                    <a:pt x="138" y="70"/>
                  </a:moveTo>
                  <a:cubicBezTo>
                    <a:pt x="85" y="73"/>
                    <a:pt x="35" y="98"/>
                    <a:pt x="0" y="139"/>
                  </a:cubicBezTo>
                  <a:cubicBezTo>
                    <a:pt x="22" y="95"/>
                    <a:pt x="22" y="44"/>
                    <a:pt x="0" y="0"/>
                  </a:cubicBezTo>
                  <a:cubicBezTo>
                    <a:pt x="35" y="41"/>
                    <a:pt x="85" y="66"/>
                    <a:pt x="138" y="70"/>
                  </a:cubicBezTo>
                </a:path>
              </a:pathLst>
            </a:custGeom>
            <a:solidFill>
              <a:srgbClr val="000000"/>
            </a:solidFill>
            <a:ln w="0">
              <a:solidFill>
                <a:srgbClr val="000000"/>
              </a:solidFill>
              <a:round/>
              <a:headEnd/>
              <a:tailEnd/>
            </a:ln>
          </p:spPr>
          <p:txBody>
            <a:bodyPr/>
            <a:lstStyle/>
            <a:p>
              <a:endParaRPr lang="be-BY"/>
            </a:p>
          </p:txBody>
        </p:sp>
        <p:sp>
          <p:nvSpPr>
            <p:cNvPr id="3129" name="Line 17"/>
            <p:cNvSpPr>
              <a:spLocks noChangeShapeType="1"/>
            </p:cNvSpPr>
            <p:nvPr/>
          </p:nvSpPr>
          <p:spPr bwMode="auto">
            <a:xfrm>
              <a:off x="1040" y="280"/>
              <a:ext cx="696" cy="694"/>
            </a:xfrm>
            <a:prstGeom prst="line">
              <a:avLst/>
            </a:prstGeom>
            <a:noFill/>
            <a:ln w="825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0" name="Freeform 16"/>
            <p:cNvSpPr>
              <a:spLocks/>
            </p:cNvSpPr>
            <p:nvPr/>
          </p:nvSpPr>
          <p:spPr bwMode="auto">
            <a:xfrm>
              <a:off x="1677" y="915"/>
              <a:ext cx="123" cy="123"/>
            </a:xfrm>
            <a:custGeom>
              <a:avLst/>
              <a:gdLst>
                <a:gd name="T0" fmla="*/ 86 w 147"/>
                <a:gd name="T1" fmla="*/ 86 h 147"/>
                <a:gd name="T2" fmla="*/ 0 w 147"/>
                <a:gd name="T3" fmla="*/ 58 h 147"/>
                <a:gd name="T4" fmla="*/ 58 w 147"/>
                <a:gd name="T5" fmla="*/ 0 h 147"/>
                <a:gd name="T6" fmla="*/ 86 w 147"/>
                <a:gd name="T7" fmla="*/ 86 h 147"/>
                <a:gd name="T8" fmla="*/ 0 60000 65536"/>
                <a:gd name="T9" fmla="*/ 0 60000 65536"/>
                <a:gd name="T10" fmla="*/ 0 60000 65536"/>
                <a:gd name="T11" fmla="*/ 0 60000 65536"/>
                <a:gd name="T12" fmla="*/ 0 w 147"/>
                <a:gd name="T13" fmla="*/ 0 h 147"/>
                <a:gd name="T14" fmla="*/ 147 w 147"/>
                <a:gd name="T15" fmla="*/ 147 h 147"/>
              </a:gdLst>
              <a:ahLst/>
              <a:cxnLst>
                <a:cxn ang="T8">
                  <a:pos x="T0" y="T1"/>
                </a:cxn>
                <a:cxn ang="T9">
                  <a:pos x="T2" y="T3"/>
                </a:cxn>
                <a:cxn ang="T10">
                  <a:pos x="T4" y="T5"/>
                </a:cxn>
                <a:cxn ang="T11">
                  <a:pos x="T6" y="T7"/>
                </a:cxn>
              </a:cxnLst>
              <a:rect l="T12" t="T13" r="T14" b="T15"/>
              <a:pathLst>
                <a:path w="147" h="147">
                  <a:moveTo>
                    <a:pt x="147" y="147"/>
                  </a:moveTo>
                  <a:cubicBezTo>
                    <a:pt x="107" y="111"/>
                    <a:pt x="54" y="93"/>
                    <a:pt x="0" y="98"/>
                  </a:cubicBezTo>
                  <a:cubicBezTo>
                    <a:pt x="46" y="82"/>
                    <a:pt x="82" y="46"/>
                    <a:pt x="98" y="0"/>
                  </a:cubicBezTo>
                  <a:cubicBezTo>
                    <a:pt x="93" y="53"/>
                    <a:pt x="111" y="106"/>
                    <a:pt x="147" y="147"/>
                  </a:cubicBezTo>
                </a:path>
              </a:pathLst>
            </a:custGeom>
            <a:solidFill>
              <a:srgbClr val="000000"/>
            </a:solidFill>
            <a:ln w="0">
              <a:solidFill>
                <a:srgbClr val="000000"/>
              </a:solidFill>
              <a:round/>
              <a:headEnd/>
              <a:tailEnd/>
            </a:ln>
          </p:spPr>
          <p:txBody>
            <a:bodyPr/>
            <a:lstStyle/>
            <a:p>
              <a:endParaRPr lang="be-BY"/>
            </a:p>
          </p:txBody>
        </p:sp>
        <p:sp>
          <p:nvSpPr>
            <p:cNvPr id="3131" name="Line 15"/>
            <p:cNvSpPr>
              <a:spLocks noChangeShapeType="1"/>
            </p:cNvSpPr>
            <p:nvPr/>
          </p:nvSpPr>
          <p:spPr bwMode="auto">
            <a:xfrm>
              <a:off x="2407" y="280"/>
              <a:ext cx="844" cy="700"/>
            </a:xfrm>
            <a:prstGeom prst="line">
              <a:avLst/>
            </a:prstGeom>
            <a:noFill/>
            <a:ln w="825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2" name="Freeform 14"/>
            <p:cNvSpPr>
              <a:spLocks/>
            </p:cNvSpPr>
            <p:nvPr/>
          </p:nvSpPr>
          <p:spPr bwMode="auto">
            <a:xfrm>
              <a:off x="3193" y="919"/>
              <a:ext cx="127" cy="119"/>
            </a:xfrm>
            <a:custGeom>
              <a:avLst/>
              <a:gdLst>
                <a:gd name="T0" fmla="*/ 90 w 151"/>
                <a:gd name="T1" fmla="*/ 84 h 142"/>
                <a:gd name="T2" fmla="*/ 0 w 151"/>
                <a:gd name="T3" fmla="*/ 63 h 142"/>
                <a:gd name="T4" fmla="*/ 53 w 151"/>
                <a:gd name="T5" fmla="*/ 0 h 142"/>
                <a:gd name="T6" fmla="*/ 90 w 151"/>
                <a:gd name="T7" fmla="*/ 84 h 142"/>
                <a:gd name="T8" fmla="*/ 0 60000 65536"/>
                <a:gd name="T9" fmla="*/ 0 60000 65536"/>
                <a:gd name="T10" fmla="*/ 0 60000 65536"/>
                <a:gd name="T11" fmla="*/ 0 60000 65536"/>
                <a:gd name="T12" fmla="*/ 0 w 151"/>
                <a:gd name="T13" fmla="*/ 0 h 142"/>
                <a:gd name="T14" fmla="*/ 151 w 151"/>
                <a:gd name="T15" fmla="*/ 142 h 142"/>
              </a:gdLst>
              <a:ahLst/>
              <a:cxnLst>
                <a:cxn ang="T8">
                  <a:pos x="T0" y="T1"/>
                </a:cxn>
                <a:cxn ang="T9">
                  <a:pos x="T2" y="T3"/>
                </a:cxn>
                <a:cxn ang="T10">
                  <a:pos x="T4" y="T5"/>
                </a:cxn>
                <a:cxn ang="T11">
                  <a:pos x="T6" y="T7"/>
                </a:cxn>
              </a:cxnLst>
              <a:rect l="T12" t="T13" r="T14" b="T15"/>
              <a:pathLst>
                <a:path w="151" h="142">
                  <a:moveTo>
                    <a:pt x="151" y="142"/>
                  </a:moveTo>
                  <a:cubicBezTo>
                    <a:pt x="108" y="110"/>
                    <a:pt x="53" y="97"/>
                    <a:pt x="0" y="106"/>
                  </a:cubicBezTo>
                  <a:cubicBezTo>
                    <a:pt x="45" y="87"/>
                    <a:pt x="78" y="47"/>
                    <a:pt x="89" y="0"/>
                  </a:cubicBezTo>
                  <a:cubicBezTo>
                    <a:pt x="89" y="54"/>
                    <a:pt x="112" y="105"/>
                    <a:pt x="151" y="142"/>
                  </a:cubicBezTo>
                </a:path>
              </a:pathLst>
            </a:custGeom>
            <a:solidFill>
              <a:srgbClr val="000000"/>
            </a:solidFill>
            <a:ln w="0">
              <a:solidFill>
                <a:srgbClr val="000000"/>
              </a:solidFill>
              <a:round/>
              <a:headEnd/>
              <a:tailEnd/>
            </a:ln>
          </p:spPr>
          <p:txBody>
            <a:bodyPr/>
            <a:lstStyle/>
            <a:p>
              <a:endParaRPr lang="be-BY"/>
            </a:p>
          </p:txBody>
        </p:sp>
        <p:sp>
          <p:nvSpPr>
            <p:cNvPr id="3133" name="Line 13"/>
            <p:cNvSpPr>
              <a:spLocks noChangeShapeType="1"/>
            </p:cNvSpPr>
            <p:nvPr/>
          </p:nvSpPr>
          <p:spPr bwMode="auto">
            <a:xfrm>
              <a:off x="3826" y="280"/>
              <a:ext cx="696" cy="694"/>
            </a:xfrm>
            <a:prstGeom prst="line">
              <a:avLst/>
            </a:prstGeom>
            <a:noFill/>
            <a:ln w="825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4" name="Freeform 12"/>
            <p:cNvSpPr>
              <a:spLocks/>
            </p:cNvSpPr>
            <p:nvPr/>
          </p:nvSpPr>
          <p:spPr bwMode="auto">
            <a:xfrm>
              <a:off x="4463" y="915"/>
              <a:ext cx="123" cy="123"/>
            </a:xfrm>
            <a:custGeom>
              <a:avLst/>
              <a:gdLst>
                <a:gd name="T0" fmla="*/ 86 w 147"/>
                <a:gd name="T1" fmla="*/ 86 h 147"/>
                <a:gd name="T2" fmla="*/ 0 w 147"/>
                <a:gd name="T3" fmla="*/ 58 h 147"/>
                <a:gd name="T4" fmla="*/ 58 w 147"/>
                <a:gd name="T5" fmla="*/ 0 h 147"/>
                <a:gd name="T6" fmla="*/ 86 w 147"/>
                <a:gd name="T7" fmla="*/ 86 h 147"/>
                <a:gd name="T8" fmla="*/ 0 60000 65536"/>
                <a:gd name="T9" fmla="*/ 0 60000 65536"/>
                <a:gd name="T10" fmla="*/ 0 60000 65536"/>
                <a:gd name="T11" fmla="*/ 0 60000 65536"/>
                <a:gd name="T12" fmla="*/ 0 w 147"/>
                <a:gd name="T13" fmla="*/ 0 h 147"/>
                <a:gd name="T14" fmla="*/ 147 w 147"/>
                <a:gd name="T15" fmla="*/ 147 h 147"/>
              </a:gdLst>
              <a:ahLst/>
              <a:cxnLst>
                <a:cxn ang="T8">
                  <a:pos x="T0" y="T1"/>
                </a:cxn>
                <a:cxn ang="T9">
                  <a:pos x="T2" y="T3"/>
                </a:cxn>
                <a:cxn ang="T10">
                  <a:pos x="T4" y="T5"/>
                </a:cxn>
                <a:cxn ang="T11">
                  <a:pos x="T6" y="T7"/>
                </a:cxn>
              </a:cxnLst>
              <a:rect l="T12" t="T13" r="T14" b="T15"/>
              <a:pathLst>
                <a:path w="147" h="147">
                  <a:moveTo>
                    <a:pt x="147" y="147"/>
                  </a:moveTo>
                  <a:cubicBezTo>
                    <a:pt x="107" y="111"/>
                    <a:pt x="54" y="93"/>
                    <a:pt x="0" y="98"/>
                  </a:cubicBezTo>
                  <a:cubicBezTo>
                    <a:pt x="46" y="82"/>
                    <a:pt x="82" y="46"/>
                    <a:pt x="98" y="0"/>
                  </a:cubicBezTo>
                  <a:cubicBezTo>
                    <a:pt x="93" y="53"/>
                    <a:pt x="111" y="106"/>
                    <a:pt x="147" y="147"/>
                  </a:cubicBezTo>
                </a:path>
              </a:pathLst>
            </a:custGeom>
            <a:solidFill>
              <a:srgbClr val="000000"/>
            </a:solidFill>
            <a:ln w="0">
              <a:solidFill>
                <a:srgbClr val="000000"/>
              </a:solidFill>
              <a:round/>
              <a:headEnd/>
              <a:tailEnd/>
            </a:ln>
          </p:spPr>
          <p:txBody>
            <a:bodyPr/>
            <a:lstStyle/>
            <a:p>
              <a:endParaRPr lang="be-BY"/>
            </a:p>
          </p:txBody>
        </p:sp>
        <p:sp>
          <p:nvSpPr>
            <p:cNvPr id="3135" name="Line 11"/>
            <p:cNvSpPr>
              <a:spLocks noChangeShapeType="1"/>
            </p:cNvSpPr>
            <p:nvPr/>
          </p:nvSpPr>
          <p:spPr bwMode="auto">
            <a:xfrm>
              <a:off x="6612" y="785"/>
              <a:ext cx="265" cy="1"/>
            </a:xfrm>
            <a:prstGeom prst="line">
              <a:avLst/>
            </a:prstGeom>
            <a:noFill/>
            <a:ln w="825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6" name="Freeform 10"/>
            <p:cNvSpPr>
              <a:spLocks/>
            </p:cNvSpPr>
            <p:nvPr/>
          </p:nvSpPr>
          <p:spPr bwMode="auto">
            <a:xfrm>
              <a:off x="6851" y="727"/>
              <a:ext cx="116" cy="115"/>
            </a:xfrm>
            <a:custGeom>
              <a:avLst/>
              <a:gdLst>
                <a:gd name="T0" fmla="*/ 82 w 138"/>
                <a:gd name="T1" fmla="*/ 40 h 138"/>
                <a:gd name="T2" fmla="*/ 0 w 138"/>
                <a:gd name="T3" fmla="*/ 80 h 138"/>
                <a:gd name="T4" fmla="*/ 0 w 138"/>
                <a:gd name="T5" fmla="*/ 0 h 138"/>
                <a:gd name="T6" fmla="*/ 82 w 138"/>
                <a:gd name="T7" fmla="*/ 40 h 138"/>
                <a:gd name="T8" fmla="*/ 0 60000 65536"/>
                <a:gd name="T9" fmla="*/ 0 60000 65536"/>
                <a:gd name="T10" fmla="*/ 0 60000 65536"/>
                <a:gd name="T11" fmla="*/ 0 60000 65536"/>
                <a:gd name="T12" fmla="*/ 0 w 138"/>
                <a:gd name="T13" fmla="*/ 0 h 138"/>
                <a:gd name="T14" fmla="*/ 138 w 138"/>
                <a:gd name="T15" fmla="*/ 138 h 138"/>
              </a:gdLst>
              <a:ahLst/>
              <a:cxnLst>
                <a:cxn ang="T8">
                  <a:pos x="T0" y="T1"/>
                </a:cxn>
                <a:cxn ang="T9">
                  <a:pos x="T2" y="T3"/>
                </a:cxn>
                <a:cxn ang="T10">
                  <a:pos x="T4" y="T5"/>
                </a:cxn>
                <a:cxn ang="T11">
                  <a:pos x="T6" y="T7"/>
                </a:cxn>
              </a:cxnLst>
              <a:rect l="T12" t="T13" r="T14" b="T15"/>
              <a:pathLst>
                <a:path w="138" h="138">
                  <a:moveTo>
                    <a:pt x="138" y="69"/>
                  </a:moveTo>
                  <a:cubicBezTo>
                    <a:pt x="84" y="72"/>
                    <a:pt x="34" y="97"/>
                    <a:pt x="0" y="138"/>
                  </a:cubicBezTo>
                  <a:cubicBezTo>
                    <a:pt x="21" y="95"/>
                    <a:pt x="21" y="44"/>
                    <a:pt x="0" y="0"/>
                  </a:cubicBezTo>
                  <a:cubicBezTo>
                    <a:pt x="34" y="41"/>
                    <a:pt x="84" y="66"/>
                    <a:pt x="138" y="69"/>
                  </a:cubicBezTo>
                </a:path>
              </a:pathLst>
            </a:custGeom>
            <a:solidFill>
              <a:srgbClr val="000000"/>
            </a:solidFill>
            <a:ln w="0">
              <a:solidFill>
                <a:srgbClr val="000000"/>
              </a:solidFill>
              <a:round/>
              <a:headEnd/>
              <a:tailEnd/>
            </a:ln>
          </p:spPr>
          <p:txBody>
            <a:bodyPr/>
            <a:lstStyle/>
            <a:p>
              <a:endParaRPr lang="be-BY"/>
            </a:p>
          </p:txBody>
        </p:sp>
        <p:sp>
          <p:nvSpPr>
            <p:cNvPr id="3137" name="Freeform 9"/>
            <p:cNvSpPr>
              <a:spLocks/>
            </p:cNvSpPr>
            <p:nvPr/>
          </p:nvSpPr>
          <p:spPr bwMode="auto">
            <a:xfrm>
              <a:off x="5244" y="280"/>
              <a:ext cx="608" cy="163"/>
            </a:xfrm>
            <a:custGeom>
              <a:avLst/>
              <a:gdLst>
                <a:gd name="T0" fmla="*/ 0 w 608"/>
                <a:gd name="T1" fmla="*/ 0 h 163"/>
                <a:gd name="T2" fmla="*/ 608 w 608"/>
                <a:gd name="T3" fmla="*/ 0 h 163"/>
                <a:gd name="T4" fmla="*/ 608 w 608"/>
                <a:gd name="T5" fmla="*/ 163 h 163"/>
                <a:gd name="T6" fmla="*/ 0 60000 65536"/>
                <a:gd name="T7" fmla="*/ 0 60000 65536"/>
                <a:gd name="T8" fmla="*/ 0 60000 65536"/>
                <a:gd name="T9" fmla="*/ 0 w 608"/>
                <a:gd name="T10" fmla="*/ 0 h 163"/>
                <a:gd name="T11" fmla="*/ 608 w 608"/>
                <a:gd name="T12" fmla="*/ 163 h 163"/>
              </a:gdLst>
              <a:ahLst/>
              <a:cxnLst>
                <a:cxn ang="T6">
                  <a:pos x="T0" y="T1"/>
                </a:cxn>
                <a:cxn ang="T7">
                  <a:pos x="T2" y="T3"/>
                </a:cxn>
                <a:cxn ang="T8">
                  <a:pos x="T4" y="T5"/>
                </a:cxn>
              </a:cxnLst>
              <a:rect l="T9" t="T10" r="T11" b="T12"/>
              <a:pathLst>
                <a:path w="608" h="163">
                  <a:moveTo>
                    <a:pt x="0" y="0"/>
                  </a:moveTo>
                  <a:lnTo>
                    <a:pt x="608" y="0"/>
                  </a:lnTo>
                  <a:lnTo>
                    <a:pt x="608" y="163"/>
                  </a:lnTo>
                </a:path>
              </a:pathLst>
            </a:custGeom>
            <a:noFill/>
            <a:ln w="825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be-BY"/>
            </a:p>
          </p:txBody>
        </p:sp>
        <p:sp>
          <p:nvSpPr>
            <p:cNvPr id="3138" name="Freeform 8"/>
            <p:cNvSpPr>
              <a:spLocks/>
            </p:cNvSpPr>
            <p:nvPr/>
          </p:nvSpPr>
          <p:spPr bwMode="auto">
            <a:xfrm>
              <a:off x="5794" y="417"/>
              <a:ext cx="116" cy="115"/>
            </a:xfrm>
            <a:custGeom>
              <a:avLst/>
              <a:gdLst>
                <a:gd name="T0" fmla="*/ 40 w 139"/>
                <a:gd name="T1" fmla="*/ 80 h 138"/>
                <a:gd name="T2" fmla="*/ 0 w 139"/>
                <a:gd name="T3" fmla="*/ 0 h 138"/>
                <a:gd name="T4" fmla="*/ 81 w 139"/>
                <a:gd name="T5" fmla="*/ 0 h 138"/>
                <a:gd name="T6" fmla="*/ 40 w 139"/>
                <a:gd name="T7" fmla="*/ 80 h 138"/>
                <a:gd name="T8" fmla="*/ 0 60000 65536"/>
                <a:gd name="T9" fmla="*/ 0 60000 65536"/>
                <a:gd name="T10" fmla="*/ 0 60000 65536"/>
                <a:gd name="T11" fmla="*/ 0 60000 65536"/>
                <a:gd name="T12" fmla="*/ 0 w 139"/>
                <a:gd name="T13" fmla="*/ 0 h 138"/>
                <a:gd name="T14" fmla="*/ 139 w 139"/>
                <a:gd name="T15" fmla="*/ 138 h 138"/>
              </a:gdLst>
              <a:ahLst/>
              <a:cxnLst>
                <a:cxn ang="T8">
                  <a:pos x="T0" y="T1"/>
                </a:cxn>
                <a:cxn ang="T9">
                  <a:pos x="T2" y="T3"/>
                </a:cxn>
                <a:cxn ang="T10">
                  <a:pos x="T4" y="T5"/>
                </a:cxn>
                <a:cxn ang="T11">
                  <a:pos x="T6" y="T7"/>
                </a:cxn>
              </a:cxnLst>
              <a:rect l="T12" t="T13" r="T14" b="T15"/>
              <a:pathLst>
                <a:path w="139" h="138">
                  <a:moveTo>
                    <a:pt x="69" y="138"/>
                  </a:moveTo>
                  <a:cubicBezTo>
                    <a:pt x="66" y="84"/>
                    <a:pt x="41" y="34"/>
                    <a:pt x="0" y="0"/>
                  </a:cubicBezTo>
                  <a:cubicBezTo>
                    <a:pt x="44" y="21"/>
                    <a:pt x="95" y="21"/>
                    <a:pt x="139" y="0"/>
                  </a:cubicBezTo>
                  <a:cubicBezTo>
                    <a:pt x="98" y="34"/>
                    <a:pt x="73" y="84"/>
                    <a:pt x="69" y="138"/>
                  </a:cubicBezTo>
                </a:path>
              </a:pathLst>
            </a:custGeom>
            <a:solidFill>
              <a:srgbClr val="000000"/>
            </a:solidFill>
            <a:ln w="0">
              <a:solidFill>
                <a:srgbClr val="000000"/>
              </a:solidFill>
              <a:round/>
              <a:headEnd/>
              <a:tailEnd/>
            </a:ln>
          </p:spPr>
          <p:txBody>
            <a:bodyPr/>
            <a:lstStyle/>
            <a:p>
              <a:endParaRPr lang="be-BY"/>
            </a:p>
          </p:txBody>
        </p:sp>
        <p:sp>
          <p:nvSpPr>
            <p:cNvPr id="3139" name="Freeform 7"/>
            <p:cNvSpPr>
              <a:spLocks/>
            </p:cNvSpPr>
            <p:nvPr/>
          </p:nvSpPr>
          <p:spPr bwMode="auto">
            <a:xfrm>
              <a:off x="5852" y="280"/>
              <a:ext cx="2786" cy="163"/>
            </a:xfrm>
            <a:custGeom>
              <a:avLst/>
              <a:gdLst>
                <a:gd name="T0" fmla="*/ 0 w 2786"/>
                <a:gd name="T1" fmla="*/ 0 h 163"/>
                <a:gd name="T2" fmla="*/ 2786 w 2786"/>
                <a:gd name="T3" fmla="*/ 0 h 163"/>
                <a:gd name="T4" fmla="*/ 2786 w 2786"/>
                <a:gd name="T5" fmla="*/ 163 h 163"/>
                <a:gd name="T6" fmla="*/ 0 60000 65536"/>
                <a:gd name="T7" fmla="*/ 0 60000 65536"/>
                <a:gd name="T8" fmla="*/ 0 60000 65536"/>
                <a:gd name="T9" fmla="*/ 0 w 2786"/>
                <a:gd name="T10" fmla="*/ 0 h 163"/>
                <a:gd name="T11" fmla="*/ 2786 w 2786"/>
                <a:gd name="T12" fmla="*/ 163 h 163"/>
              </a:gdLst>
              <a:ahLst/>
              <a:cxnLst>
                <a:cxn ang="T6">
                  <a:pos x="T0" y="T1"/>
                </a:cxn>
                <a:cxn ang="T7">
                  <a:pos x="T2" y="T3"/>
                </a:cxn>
                <a:cxn ang="T8">
                  <a:pos x="T4" y="T5"/>
                </a:cxn>
              </a:cxnLst>
              <a:rect l="T9" t="T10" r="T11" b="T12"/>
              <a:pathLst>
                <a:path w="2786" h="163">
                  <a:moveTo>
                    <a:pt x="0" y="0"/>
                  </a:moveTo>
                  <a:lnTo>
                    <a:pt x="2786" y="0"/>
                  </a:lnTo>
                  <a:lnTo>
                    <a:pt x="2786" y="163"/>
                  </a:lnTo>
                </a:path>
              </a:pathLst>
            </a:custGeom>
            <a:noFill/>
            <a:ln w="825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be-BY"/>
            </a:p>
          </p:txBody>
        </p:sp>
        <p:sp>
          <p:nvSpPr>
            <p:cNvPr id="3140" name="Freeform 6"/>
            <p:cNvSpPr>
              <a:spLocks/>
            </p:cNvSpPr>
            <p:nvPr/>
          </p:nvSpPr>
          <p:spPr bwMode="auto">
            <a:xfrm>
              <a:off x="8580" y="417"/>
              <a:ext cx="116" cy="115"/>
            </a:xfrm>
            <a:custGeom>
              <a:avLst/>
              <a:gdLst>
                <a:gd name="T0" fmla="*/ 40 w 139"/>
                <a:gd name="T1" fmla="*/ 80 h 138"/>
                <a:gd name="T2" fmla="*/ 0 w 139"/>
                <a:gd name="T3" fmla="*/ 0 h 138"/>
                <a:gd name="T4" fmla="*/ 81 w 139"/>
                <a:gd name="T5" fmla="*/ 0 h 138"/>
                <a:gd name="T6" fmla="*/ 40 w 139"/>
                <a:gd name="T7" fmla="*/ 80 h 138"/>
                <a:gd name="T8" fmla="*/ 0 60000 65536"/>
                <a:gd name="T9" fmla="*/ 0 60000 65536"/>
                <a:gd name="T10" fmla="*/ 0 60000 65536"/>
                <a:gd name="T11" fmla="*/ 0 60000 65536"/>
                <a:gd name="T12" fmla="*/ 0 w 139"/>
                <a:gd name="T13" fmla="*/ 0 h 138"/>
                <a:gd name="T14" fmla="*/ 139 w 139"/>
                <a:gd name="T15" fmla="*/ 138 h 138"/>
              </a:gdLst>
              <a:ahLst/>
              <a:cxnLst>
                <a:cxn ang="T8">
                  <a:pos x="T0" y="T1"/>
                </a:cxn>
                <a:cxn ang="T9">
                  <a:pos x="T2" y="T3"/>
                </a:cxn>
                <a:cxn ang="T10">
                  <a:pos x="T4" y="T5"/>
                </a:cxn>
                <a:cxn ang="T11">
                  <a:pos x="T6" y="T7"/>
                </a:cxn>
              </a:cxnLst>
              <a:rect l="T12" t="T13" r="T14" b="T15"/>
              <a:pathLst>
                <a:path w="139" h="138">
                  <a:moveTo>
                    <a:pt x="69" y="138"/>
                  </a:moveTo>
                  <a:cubicBezTo>
                    <a:pt x="66" y="84"/>
                    <a:pt x="41" y="34"/>
                    <a:pt x="0" y="0"/>
                  </a:cubicBezTo>
                  <a:cubicBezTo>
                    <a:pt x="44" y="21"/>
                    <a:pt x="95" y="21"/>
                    <a:pt x="139" y="0"/>
                  </a:cubicBezTo>
                  <a:cubicBezTo>
                    <a:pt x="98" y="34"/>
                    <a:pt x="73" y="84"/>
                    <a:pt x="69" y="138"/>
                  </a:cubicBezTo>
                </a:path>
              </a:pathLst>
            </a:custGeom>
            <a:solidFill>
              <a:srgbClr val="000000"/>
            </a:solidFill>
            <a:ln w="0">
              <a:solidFill>
                <a:srgbClr val="000000"/>
              </a:solidFill>
              <a:round/>
              <a:headEnd/>
              <a:tailEnd/>
            </a:ln>
          </p:spPr>
          <p:txBody>
            <a:bodyPr/>
            <a:lstStyle/>
            <a:p>
              <a:endParaRPr lang="be-BY"/>
            </a:p>
          </p:txBody>
        </p:sp>
        <p:sp>
          <p:nvSpPr>
            <p:cNvPr id="3141" name="Freeform 5"/>
            <p:cNvSpPr>
              <a:spLocks/>
            </p:cNvSpPr>
            <p:nvPr/>
          </p:nvSpPr>
          <p:spPr bwMode="auto">
            <a:xfrm>
              <a:off x="5244" y="1127"/>
              <a:ext cx="608" cy="163"/>
            </a:xfrm>
            <a:custGeom>
              <a:avLst/>
              <a:gdLst>
                <a:gd name="T0" fmla="*/ 0 w 608"/>
                <a:gd name="T1" fmla="*/ 163 h 163"/>
                <a:gd name="T2" fmla="*/ 608 w 608"/>
                <a:gd name="T3" fmla="*/ 163 h 163"/>
                <a:gd name="T4" fmla="*/ 608 w 608"/>
                <a:gd name="T5" fmla="*/ 0 h 163"/>
                <a:gd name="T6" fmla="*/ 0 60000 65536"/>
                <a:gd name="T7" fmla="*/ 0 60000 65536"/>
                <a:gd name="T8" fmla="*/ 0 60000 65536"/>
                <a:gd name="T9" fmla="*/ 0 w 608"/>
                <a:gd name="T10" fmla="*/ 0 h 163"/>
                <a:gd name="T11" fmla="*/ 608 w 608"/>
                <a:gd name="T12" fmla="*/ 163 h 163"/>
              </a:gdLst>
              <a:ahLst/>
              <a:cxnLst>
                <a:cxn ang="T6">
                  <a:pos x="T0" y="T1"/>
                </a:cxn>
                <a:cxn ang="T7">
                  <a:pos x="T2" y="T3"/>
                </a:cxn>
                <a:cxn ang="T8">
                  <a:pos x="T4" y="T5"/>
                </a:cxn>
              </a:cxnLst>
              <a:rect l="T9" t="T10" r="T11" b="T12"/>
              <a:pathLst>
                <a:path w="608" h="163">
                  <a:moveTo>
                    <a:pt x="0" y="163"/>
                  </a:moveTo>
                  <a:lnTo>
                    <a:pt x="608" y="163"/>
                  </a:lnTo>
                  <a:lnTo>
                    <a:pt x="608" y="0"/>
                  </a:lnTo>
                </a:path>
              </a:pathLst>
            </a:custGeom>
            <a:noFill/>
            <a:ln w="825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be-BY"/>
            </a:p>
          </p:txBody>
        </p:sp>
        <p:sp>
          <p:nvSpPr>
            <p:cNvPr id="3142" name="Freeform 4"/>
            <p:cNvSpPr>
              <a:spLocks/>
            </p:cNvSpPr>
            <p:nvPr/>
          </p:nvSpPr>
          <p:spPr bwMode="auto">
            <a:xfrm>
              <a:off x="5794" y="1038"/>
              <a:ext cx="116" cy="115"/>
            </a:xfrm>
            <a:custGeom>
              <a:avLst/>
              <a:gdLst>
                <a:gd name="T0" fmla="*/ 40 w 139"/>
                <a:gd name="T1" fmla="*/ 0 h 138"/>
                <a:gd name="T2" fmla="*/ 81 w 139"/>
                <a:gd name="T3" fmla="*/ 80 h 138"/>
                <a:gd name="T4" fmla="*/ 0 w 139"/>
                <a:gd name="T5" fmla="*/ 80 h 138"/>
                <a:gd name="T6" fmla="*/ 40 w 139"/>
                <a:gd name="T7" fmla="*/ 0 h 138"/>
                <a:gd name="T8" fmla="*/ 0 60000 65536"/>
                <a:gd name="T9" fmla="*/ 0 60000 65536"/>
                <a:gd name="T10" fmla="*/ 0 60000 65536"/>
                <a:gd name="T11" fmla="*/ 0 60000 65536"/>
                <a:gd name="T12" fmla="*/ 0 w 139"/>
                <a:gd name="T13" fmla="*/ 0 h 138"/>
                <a:gd name="T14" fmla="*/ 139 w 139"/>
                <a:gd name="T15" fmla="*/ 138 h 138"/>
              </a:gdLst>
              <a:ahLst/>
              <a:cxnLst>
                <a:cxn ang="T8">
                  <a:pos x="T0" y="T1"/>
                </a:cxn>
                <a:cxn ang="T9">
                  <a:pos x="T2" y="T3"/>
                </a:cxn>
                <a:cxn ang="T10">
                  <a:pos x="T4" y="T5"/>
                </a:cxn>
                <a:cxn ang="T11">
                  <a:pos x="T6" y="T7"/>
                </a:cxn>
              </a:cxnLst>
              <a:rect l="T12" t="T13" r="T14" b="T15"/>
              <a:pathLst>
                <a:path w="139" h="138">
                  <a:moveTo>
                    <a:pt x="69" y="0"/>
                  </a:moveTo>
                  <a:cubicBezTo>
                    <a:pt x="73" y="53"/>
                    <a:pt x="98" y="103"/>
                    <a:pt x="139" y="138"/>
                  </a:cubicBezTo>
                  <a:cubicBezTo>
                    <a:pt x="95" y="116"/>
                    <a:pt x="44" y="116"/>
                    <a:pt x="0" y="138"/>
                  </a:cubicBezTo>
                  <a:cubicBezTo>
                    <a:pt x="41" y="103"/>
                    <a:pt x="66" y="53"/>
                    <a:pt x="69" y="0"/>
                  </a:cubicBezTo>
                </a:path>
              </a:pathLst>
            </a:custGeom>
            <a:solidFill>
              <a:srgbClr val="000000"/>
            </a:solidFill>
            <a:ln w="0">
              <a:solidFill>
                <a:srgbClr val="000000"/>
              </a:solidFill>
              <a:round/>
              <a:headEnd/>
              <a:tailEnd/>
            </a:ln>
          </p:spPr>
          <p:txBody>
            <a:bodyPr/>
            <a:lstStyle/>
            <a:p>
              <a:endParaRPr lang="be-BY"/>
            </a:p>
          </p:txBody>
        </p:sp>
        <p:sp>
          <p:nvSpPr>
            <p:cNvPr id="3143" name="Freeform 3"/>
            <p:cNvSpPr>
              <a:spLocks/>
            </p:cNvSpPr>
            <p:nvPr/>
          </p:nvSpPr>
          <p:spPr bwMode="auto">
            <a:xfrm>
              <a:off x="5852" y="1127"/>
              <a:ext cx="2786" cy="163"/>
            </a:xfrm>
            <a:custGeom>
              <a:avLst/>
              <a:gdLst>
                <a:gd name="T0" fmla="*/ 0 w 2786"/>
                <a:gd name="T1" fmla="*/ 163 h 163"/>
                <a:gd name="T2" fmla="*/ 2786 w 2786"/>
                <a:gd name="T3" fmla="*/ 163 h 163"/>
                <a:gd name="T4" fmla="*/ 2786 w 2786"/>
                <a:gd name="T5" fmla="*/ 0 h 163"/>
                <a:gd name="T6" fmla="*/ 0 60000 65536"/>
                <a:gd name="T7" fmla="*/ 0 60000 65536"/>
                <a:gd name="T8" fmla="*/ 0 60000 65536"/>
                <a:gd name="T9" fmla="*/ 0 w 2786"/>
                <a:gd name="T10" fmla="*/ 0 h 163"/>
                <a:gd name="T11" fmla="*/ 2786 w 2786"/>
                <a:gd name="T12" fmla="*/ 163 h 163"/>
              </a:gdLst>
              <a:ahLst/>
              <a:cxnLst>
                <a:cxn ang="T6">
                  <a:pos x="T0" y="T1"/>
                </a:cxn>
                <a:cxn ang="T7">
                  <a:pos x="T2" y="T3"/>
                </a:cxn>
                <a:cxn ang="T8">
                  <a:pos x="T4" y="T5"/>
                </a:cxn>
              </a:cxnLst>
              <a:rect l="T9" t="T10" r="T11" b="T12"/>
              <a:pathLst>
                <a:path w="2786" h="163">
                  <a:moveTo>
                    <a:pt x="0" y="163"/>
                  </a:moveTo>
                  <a:lnTo>
                    <a:pt x="2786" y="163"/>
                  </a:lnTo>
                  <a:lnTo>
                    <a:pt x="2786" y="0"/>
                  </a:lnTo>
                </a:path>
              </a:pathLst>
            </a:custGeom>
            <a:noFill/>
            <a:ln w="825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be-BY"/>
            </a:p>
          </p:txBody>
        </p:sp>
        <p:sp>
          <p:nvSpPr>
            <p:cNvPr id="3144" name="Freeform 2"/>
            <p:cNvSpPr>
              <a:spLocks/>
            </p:cNvSpPr>
            <p:nvPr/>
          </p:nvSpPr>
          <p:spPr bwMode="auto">
            <a:xfrm>
              <a:off x="8580" y="1038"/>
              <a:ext cx="116" cy="115"/>
            </a:xfrm>
            <a:custGeom>
              <a:avLst/>
              <a:gdLst>
                <a:gd name="T0" fmla="*/ 40 w 139"/>
                <a:gd name="T1" fmla="*/ 0 h 138"/>
                <a:gd name="T2" fmla="*/ 81 w 139"/>
                <a:gd name="T3" fmla="*/ 80 h 138"/>
                <a:gd name="T4" fmla="*/ 0 w 139"/>
                <a:gd name="T5" fmla="*/ 80 h 138"/>
                <a:gd name="T6" fmla="*/ 40 w 139"/>
                <a:gd name="T7" fmla="*/ 0 h 138"/>
                <a:gd name="T8" fmla="*/ 0 60000 65536"/>
                <a:gd name="T9" fmla="*/ 0 60000 65536"/>
                <a:gd name="T10" fmla="*/ 0 60000 65536"/>
                <a:gd name="T11" fmla="*/ 0 60000 65536"/>
                <a:gd name="T12" fmla="*/ 0 w 139"/>
                <a:gd name="T13" fmla="*/ 0 h 138"/>
                <a:gd name="T14" fmla="*/ 139 w 139"/>
                <a:gd name="T15" fmla="*/ 138 h 138"/>
              </a:gdLst>
              <a:ahLst/>
              <a:cxnLst>
                <a:cxn ang="T8">
                  <a:pos x="T0" y="T1"/>
                </a:cxn>
                <a:cxn ang="T9">
                  <a:pos x="T2" y="T3"/>
                </a:cxn>
                <a:cxn ang="T10">
                  <a:pos x="T4" y="T5"/>
                </a:cxn>
                <a:cxn ang="T11">
                  <a:pos x="T6" y="T7"/>
                </a:cxn>
              </a:cxnLst>
              <a:rect l="T12" t="T13" r="T14" b="T15"/>
              <a:pathLst>
                <a:path w="139" h="138">
                  <a:moveTo>
                    <a:pt x="69" y="0"/>
                  </a:moveTo>
                  <a:cubicBezTo>
                    <a:pt x="73" y="53"/>
                    <a:pt x="98" y="103"/>
                    <a:pt x="139" y="138"/>
                  </a:cubicBezTo>
                  <a:cubicBezTo>
                    <a:pt x="95" y="116"/>
                    <a:pt x="44" y="116"/>
                    <a:pt x="0" y="138"/>
                  </a:cubicBezTo>
                  <a:cubicBezTo>
                    <a:pt x="41" y="103"/>
                    <a:pt x="66" y="53"/>
                    <a:pt x="69" y="0"/>
                  </a:cubicBezTo>
                </a:path>
              </a:pathLst>
            </a:custGeom>
            <a:solidFill>
              <a:srgbClr val="000000"/>
            </a:solidFill>
            <a:ln w="0">
              <a:solidFill>
                <a:srgbClr val="000000"/>
              </a:solidFill>
              <a:round/>
              <a:headEnd/>
              <a:tailEnd/>
            </a:ln>
          </p:spPr>
          <p:txBody>
            <a:bodyPr/>
            <a:lstStyle/>
            <a:p>
              <a:endParaRPr lang="be-BY"/>
            </a:p>
          </p:txBody>
        </p:sp>
      </p:grpSp>
      <p:sp>
        <p:nvSpPr>
          <p:cNvPr id="3079" name="Rectangle 76"/>
          <p:cNvSpPr>
            <a:spLocks noChangeArrowheads="1"/>
          </p:cNvSpPr>
          <p:nvPr/>
        </p:nvSpPr>
        <p:spPr bwMode="auto">
          <a:xfrm>
            <a:off x="1295400" y="2971800"/>
            <a:ext cx="1981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be-BY" sz="1400" dirty="0">
                <a:solidFill>
                  <a:schemeClr val="bg1"/>
                </a:solidFill>
                <a:latin typeface="Courier New" pitchFamily="49" charset="0"/>
                <a:ea typeface="Calibri" pitchFamily="34" charset="0"/>
                <a:cs typeface="Courier New" pitchFamily="49" charset="0"/>
              </a:rPr>
              <a:t>double b = 3.25;</a:t>
            </a:r>
            <a:endParaRPr lang="be-BY" sz="1400" dirty="0">
              <a:solidFill>
                <a:schemeClr val="bg1"/>
              </a:solidFill>
              <a:ea typeface="Calibri" pitchFamily="34" charset="0"/>
              <a:cs typeface="Courier New" pitchFamily="49" charset="0"/>
            </a:endParaRPr>
          </a:p>
          <a:p>
            <a:pPr eaLnBrk="0" hangingPunct="0"/>
            <a:r>
              <a:rPr lang="be-BY" sz="1400" dirty="0">
                <a:solidFill>
                  <a:schemeClr val="bg1"/>
                </a:solidFill>
                <a:latin typeface="Courier New" pitchFamily="49" charset="0"/>
                <a:ea typeface="Calibri" pitchFamily="34" charset="0"/>
                <a:cs typeface="Courier New" pitchFamily="49" charset="0"/>
              </a:rPr>
              <a:t>int a = (int)b;</a:t>
            </a:r>
            <a:endParaRPr lang="be-BY" sz="1400" dirty="0">
              <a:solidFill>
                <a:schemeClr val="bg1"/>
              </a:solidFill>
              <a:ea typeface="Calibri" pitchFamily="34" charset="0"/>
              <a:cs typeface="Courier New" pitchFamily="49" charset="0"/>
            </a:endParaRPr>
          </a:p>
        </p:txBody>
      </p:sp>
      <p:sp>
        <p:nvSpPr>
          <p:cNvPr id="3080" name="Rectangle 76"/>
          <p:cNvSpPr>
            <a:spLocks noChangeArrowheads="1"/>
          </p:cNvSpPr>
          <p:nvPr/>
        </p:nvSpPr>
        <p:spPr bwMode="auto">
          <a:xfrm>
            <a:off x="6248400" y="2971800"/>
            <a:ext cx="1676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be-BY" sz="1400" dirty="0">
                <a:solidFill>
                  <a:schemeClr val="bg1"/>
                </a:solidFill>
                <a:latin typeface="Courier New" pitchFamily="49" charset="0"/>
                <a:ea typeface="Calibri" pitchFamily="34" charset="0"/>
                <a:cs typeface="Courier New" pitchFamily="49" charset="0"/>
              </a:rPr>
              <a:t>int a = 10;</a:t>
            </a:r>
            <a:endParaRPr lang="be-BY" sz="1400" dirty="0">
              <a:solidFill>
                <a:schemeClr val="bg1"/>
              </a:solidFill>
              <a:ea typeface="Calibri" pitchFamily="34" charset="0"/>
              <a:cs typeface="Courier New" pitchFamily="49" charset="0"/>
            </a:endParaRPr>
          </a:p>
          <a:p>
            <a:pPr eaLnBrk="0" hangingPunct="0"/>
            <a:r>
              <a:rPr lang="be-BY" sz="1400" dirty="0">
                <a:solidFill>
                  <a:schemeClr val="bg1"/>
                </a:solidFill>
                <a:latin typeface="Courier New" pitchFamily="49" charset="0"/>
                <a:ea typeface="Calibri" pitchFamily="34" charset="0"/>
                <a:cs typeface="Courier New" pitchFamily="49" charset="0"/>
              </a:rPr>
              <a:t>double b = </a:t>
            </a:r>
            <a:r>
              <a:rPr lang="en-US" sz="1400" dirty="0">
                <a:solidFill>
                  <a:schemeClr val="bg1"/>
                </a:solidFill>
                <a:latin typeface="Courier New" pitchFamily="49" charset="0"/>
                <a:ea typeface="Calibri" pitchFamily="34" charset="0"/>
                <a:cs typeface="Courier New" pitchFamily="49" charset="0"/>
              </a:rPr>
              <a:t>a</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ea typeface="Calibri" pitchFamily="34" charset="0"/>
              <a:cs typeface="Courier New" pitchFamily="49" charset="0"/>
            </a:endParaRPr>
          </a:p>
        </p:txBody>
      </p:sp>
      <p:sp>
        <p:nvSpPr>
          <p:cNvPr id="3081" name="TextBox 6"/>
          <p:cNvSpPr txBox="1">
            <a:spLocks noChangeArrowheads="1"/>
          </p:cNvSpPr>
          <p:nvPr/>
        </p:nvSpPr>
        <p:spPr bwMode="auto">
          <a:xfrm>
            <a:off x="2438400" y="3733800"/>
            <a:ext cx="434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ru-RU" dirty="0"/>
              <a:t>Схема неявного преобразования</a:t>
            </a:r>
            <a:r>
              <a:rPr lang="en-US" dirty="0"/>
              <a:t>:</a:t>
            </a:r>
            <a:endParaRPr lang="en-US" sz="1400" dirty="0"/>
          </a:p>
        </p:txBody>
      </p:sp>
      <p:sp>
        <p:nvSpPr>
          <p:cNvPr id="3082" name="TextBox 6"/>
          <p:cNvSpPr txBox="1">
            <a:spLocks noChangeArrowheads="1"/>
          </p:cNvSpPr>
          <p:nvPr/>
        </p:nvSpPr>
        <p:spPr bwMode="auto">
          <a:xfrm>
            <a:off x="152400" y="5385395"/>
            <a:ext cx="88392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ru-RU" dirty="0" smtClean="0"/>
              <a:t>Очевидно во время </a:t>
            </a:r>
            <a:r>
              <a:rPr lang="ru-RU" dirty="0"/>
              <a:t>явного преобразования более точного типа к менее точному может произойти потеря данных. Также потеря данных может произойти при арифметических операциях с большими числами.</a:t>
            </a:r>
            <a:endParaRPr lang="en-US" sz="1400" dirty="0"/>
          </a:p>
        </p:txBody>
      </p:sp>
    </p:spTree>
    <p:extLst>
      <p:ext uri="{BB962C8B-B14F-4D97-AF65-F5344CB8AC3E}">
        <p14:creationId xmlns:p14="http://schemas.microsoft.com/office/powerpoint/2010/main" val="35622685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098" name="Rectangle 1"/>
          <p:cNvSpPr>
            <a:spLocks noChangeArrowheads="1"/>
          </p:cNvSpPr>
          <p:nvPr/>
        </p:nvSpPr>
        <p:spPr bwMode="auto">
          <a:xfrm>
            <a:off x="4572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a:cs typeface="Times New Roman" pitchFamily="18" charset="0"/>
              </a:rPr>
              <a:t>Преобразование типов.</a:t>
            </a:r>
            <a:endParaRPr lang="en-US" sz="2400">
              <a:cs typeface="Times New Roman" pitchFamily="18" charset="0"/>
            </a:endParaRPr>
          </a:p>
        </p:txBody>
      </p:sp>
      <p:sp>
        <p:nvSpPr>
          <p:cNvPr id="4099" name="Rectangle 6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be-BY"/>
          </a:p>
        </p:txBody>
      </p:sp>
      <p:sp>
        <p:nvSpPr>
          <p:cNvPr id="4100" name="TextBox 6"/>
          <p:cNvSpPr txBox="1">
            <a:spLocks noChangeArrowheads="1"/>
          </p:cNvSpPr>
          <p:nvPr/>
        </p:nvSpPr>
        <p:spPr bwMode="auto">
          <a:xfrm>
            <a:off x="0" y="533400"/>
            <a:ext cx="91440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	Очевидно, но во время явного преобразования более точного типа к менее точному может произойти потеря данных. Также потеря данных может произойти при арифметических операциях с большими числами. </a:t>
            </a:r>
          </a:p>
          <a:p>
            <a:pPr eaLnBrk="1" hangingPunct="1"/>
            <a:r>
              <a:rPr lang="ru-RU" sz="1600" dirty="0"/>
              <a:t>	Для более тонкого контроля во время приведении типов используется </a:t>
            </a:r>
            <a:r>
              <a:rPr lang="ru-RU" sz="1600" b="1" dirty="0"/>
              <a:t>контролируемый</a:t>
            </a:r>
            <a:r>
              <a:rPr lang="en-US" sz="1600" b="1" dirty="0"/>
              <a:t> </a:t>
            </a:r>
            <a:r>
              <a:rPr lang="ru-RU" sz="1600" b="1" dirty="0"/>
              <a:t>(</a:t>
            </a:r>
            <a:r>
              <a:rPr lang="en-US" sz="1600" b="1" dirty="0"/>
              <a:t>checked)</a:t>
            </a:r>
            <a:r>
              <a:rPr lang="ru-RU" sz="1600" b="1" dirty="0"/>
              <a:t> и неконтролируемый</a:t>
            </a:r>
            <a:r>
              <a:rPr lang="en-US" sz="1600" b="1" dirty="0"/>
              <a:t>(unchecked)</a:t>
            </a:r>
            <a:r>
              <a:rPr lang="ru-RU" sz="1600" b="1" dirty="0"/>
              <a:t> контекст</a:t>
            </a:r>
            <a:r>
              <a:rPr lang="en-US" sz="1600" b="1" dirty="0"/>
              <a:t>.</a:t>
            </a:r>
          </a:p>
        </p:txBody>
      </p:sp>
      <p:sp>
        <p:nvSpPr>
          <p:cNvPr id="4101" name="Rectangle 1"/>
          <p:cNvSpPr>
            <a:spLocks noChangeArrowheads="1"/>
          </p:cNvSpPr>
          <p:nvPr/>
        </p:nvSpPr>
        <p:spPr bwMode="auto">
          <a:xfrm>
            <a:off x="2895600" y="1981200"/>
            <a:ext cx="2971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int a = 1200000000;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int b = 1200000000;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int c = a * b;</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Console.WriteLine(c);   //-594542592</a:t>
            </a:r>
            <a:endParaRPr lang="be-BY" dirty="0">
              <a:solidFill>
                <a:schemeClr val="bg1"/>
              </a:solidFill>
              <a:ea typeface="Calibri" pitchFamily="34" charset="0"/>
              <a:cs typeface="Courier New" pitchFamily="49" charset="0"/>
            </a:endParaRPr>
          </a:p>
        </p:txBody>
      </p:sp>
      <p:sp>
        <p:nvSpPr>
          <p:cNvPr id="4102" name="Rectangle 2"/>
          <p:cNvSpPr>
            <a:spLocks noChangeArrowheads="1"/>
          </p:cNvSpPr>
          <p:nvPr/>
        </p:nvSpPr>
        <p:spPr bwMode="auto">
          <a:xfrm>
            <a:off x="152400" y="3330575"/>
            <a:ext cx="3505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int a = 1200000000;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int b = 1200000000;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int c = checked(a * b); //OverflowException</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Console.WriteLine(c);</a:t>
            </a:r>
            <a:endParaRPr lang="be-BY" dirty="0">
              <a:solidFill>
                <a:schemeClr val="bg1"/>
              </a:solidFill>
              <a:ea typeface="Calibri" pitchFamily="34" charset="0"/>
              <a:cs typeface="Courier New" pitchFamily="49" charset="0"/>
            </a:endParaRPr>
          </a:p>
        </p:txBody>
      </p:sp>
      <p:sp>
        <p:nvSpPr>
          <p:cNvPr id="4103" name="Rectangle 4"/>
          <p:cNvSpPr>
            <a:spLocks noChangeArrowheads="1"/>
          </p:cNvSpPr>
          <p:nvPr/>
        </p:nvSpPr>
        <p:spPr bwMode="auto">
          <a:xfrm>
            <a:off x="5867400" y="3352800"/>
            <a:ext cx="2895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int a = 1200000000;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int b = 1200000000;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int c = unchecked(a * b);</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Console.WriteLine(c);  //-594542592</a:t>
            </a:r>
            <a:endParaRPr lang="be-BY" dirty="0">
              <a:solidFill>
                <a:schemeClr val="bg1"/>
              </a:solidFill>
              <a:ea typeface="Calibri" pitchFamily="34" charset="0"/>
              <a:cs typeface="Courier New" pitchFamily="49" charset="0"/>
            </a:endParaRPr>
          </a:p>
        </p:txBody>
      </p:sp>
      <p:sp>
        <p:nvSpPr>
          <p:cNvPr id="4104" name="Прямоугольник 78"/>
          <p:cNvSpPr>
            <a:spLocks noChangeArrowheads="1"/>
          </p:cNvSpPr>
          <p:nvPr/>
        </p:nvSpPr>
        <p:spPr bwMode="auto">
          <a:xfrm>
            <a:off x="533400" y="2895600"/>
            <a:ext cx="1108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a:t>checked</a:t>
            </a:r>
            <a:endParaRPr lang="be-BY"/>
          </a:p>
        </p:txBody>
      </p:sp>
      <p:sp>
        <p:nvSpPr>
          <p:cNvPr id="4105" name="Прямоугольник 79"/>
          <p:cNvSpPr>
            <a:spLocks noChangeArrowheads="1"/>
          </p:cNvSpPr>
          <p:nvPr/>
        </p:nvSpPr>
        <p:spPr bwMode="auto">
          <a:xfrm>
            <a:off x="6076950" y="2895600"/>
            <a:ext cx="13906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a:t>unchecked</a:t>
            </a:r>
            <a:endParaRPr lang="be-BY"/>
          </a:p>
        </p:txBody>
      </p:sp>
      <p:sp>
        <p:nvSpPr>
          <p:cNvPr id="4106" name="TextBox 6"/>
          <p:cNvSpPr txBox="1">
            <a:spLocks noChangeArrowheads="1"/>
          </p:cNvSpPr>
          <p:nvPr/>
        </p:nvSpPr>
        <p:spPr bwMode="auto">
          <a:xfrm>
            <a:off x="304800" y="4902200"/>
            <a:ext cx="8610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	При преобразовании объекта потомка к объекту предку преобразование может происходить неявно. Обратное преобразование всегда </a:t>
            </a:r>
            <a:r>
              <a:rPr lang="ru-RU" sz="1600" b="1" dirty="0"/>
              <a:t>явное!</a:t>
            </a:r>
            <a:endParaRPr lang="en-US" sz="1600" b="1" dirty="0"/>
          </a:p>
        </p:txBody>
      </p:sp>
    </p:spTree>
    <p:extLst>
      <p:ext uri="{BB962C8B-B14F-4D97-AF65-F5344CB8AC3E}">
        <p14:creationId xmlns:p14="http://schemas.microsoft.com/office/powerpoint/2010/main" val="14255343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098" name="Rectangle 1"/>
          <p:cNvSpPr>
            <a:spLocks noChangeArrowheads="1"/>
          </p:cNvSpPr>
          <p:nvPr/>
        </p:nvSpPr>
        <p:spPr bwMode="auto">
          <a:xfrm>
            <a:off x="4572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dirty="0">
                <a:cs typeface="Times New Roman" pitchFamily="18" charset="0"/>
              </a:rPr>
              <a:t>Преобразование типов</a:t>
            </a:r>
            <a:r>
              <a:rPr lang="ru-RU" sz="2400" dirty="0" smtClean="0">
                <a:cs typeface="Times New Roman" pitchFamily="18" charset="0"/>
              </a:rPr>
              <a:t>. (</a:t>
            </a:r>
            <a:r>
              <a:rPr lang="en-US" sz="2400" dirty="0" smtClean="0">
                <a:cs typeface="Times New Roman" pitchFamily="18" charset="0"/>
              </a:rPr>
              <a:t>Parse/</a:t>
            </a:r>
            <a:r>
              <a:rPr lang="en-US" sz="2400" dirty="0" err="1" smtClean="0">
                <a:cs typeface="Times New Roman" pitchFamily="18" charset="0"/>
              </a:rPr>
              <a:t>TryParse</a:t>
            </a:r>
            <a:r>
              <a:rPr lang="en-US" sz="2400" dirty="0" smtClean="0">
                <a:cs typeface="Times New Roman" pitchFamily="18" charset="0"/>
              </a:rPr>
              <a:t>)</a:t>
            </a:r>
            <a:endParaRPr lang="en-US" sz="2400" dirty="0">
              <a:cs typeface="Times New Roman" pitchFamily="18" charset="0"/>
            </a:endParaRPr>
          </a:p>
        </p:txBody>
      </p:sp>
      <p:sp>
        <p:nvSpPr>
          <p:cNvPr id="4099" name="Rectangle 6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be-BY"/>
          </a:p>
        </p:txBody>
      </p:sp>
      <p:sp>
        <p:nvSpPr>
          <p:cNvPr id="4100" name="TextBox 6"/>
          <p:cNvSpPr txBox="1">
            <a:spLocks noChangeArrowheads="1"/>
          </p:cNvSpPr>
          <p:nvPr/>
        </p:nvSpPr>
        <p:spPr bwMode="auto">
          <a:xfrm>
            <a:off x="0" y="533400"/>
            <a:ext cx="9144000" cy="603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t>Многие стандартные типы предоставляют методы </a:t>
            </a:r>
            <a:r>
              <a:rPr lang="en-US" sz="1600" dirty="0" smtClean="0"/>
              <a:t>Parse/</a:t>
            </a:r>
            <a:r>
              <a:rPr lang="en-US" sz="1600" dirty="0" err="1" smtClean="0"/>
              <a:t>TryParse</a:t>
            </a:r>
            <a:r>
              <a:rPr lang="en-US" sz="1600" dirty="0" smtClean="0"/>
              <a:t> </a:t>
            </a:r>
            <a:r>
              <a:rPr lang="ru-RU" sz="1600" dirty="0" smtClean="0"/>
              <a:t>для преобразования строковых значений в свой тип.</a:t>
            </a:r>
            <a:r>
              <a:rPr lang="en-US" sz="1600" dirty="0" smtClean="0"/>
              <a:t> </a:t>
            </a:r>
            <a:r>
              <a:rPr lang="ru-RU" sz="1600" dirty="0" smtClean="0"/>
              <a:t>Если мы ожидаем что строка содержит неправильное значение и хотим избежать возбуждения исключительной ситуации, то можем использовать метод </a:t>
            </a:r>
            <a:r>
              <a:rPr lang="en-US" sz="1600" dirty="0" err="1" smtClean="0"/>
              <a:t>TryParse</a:t>
            </a:r>
            <a:r>
              <a:rPr lang="en-US" sz="1600" dirty="0" smtClean="0"/>
              <a:t>.</a:t>
            </a:r>
          </a:p>
          <a:p>
            <a:pPr eaLnBrk="1" hangingPunct="1"/>
            <a:endParaRPr lang="en-US" sz="1600" dirty="0"/>
          </a:p>
          <a:p>
            <a:pPr eaLnBrk="1" hangingPunct="1"/>
            <a:r>
              <a:rPr lang="en-US" sz="1400" dirty="0" smtClean="0">
                <a:latin typeface="Courier New" pitchFamily="49" charset="0"/>
                <a:cs typeface="Courier New" pitchFamily="49" charset="0"/>
              </a:rPr>
              <a:t>string </a:t>
            </a:r>
            <a:r>
              <a:rPr lang="en-US" sz="1400" dirty="0" err="1" smtClean="0">
                <a:latin typeface="Courier New" pitchFamily="49" charset="0"/>
                <a:cs typeface="Courier New" pitchFamily="49" charset="0"/>
              </a:rPr>
              <a:t>numStr</a:t>
            </a:r>
            <a:r>
              <a:rPr lang="en-US" sz="1400" dirty="0" smtClean="0">
                <a:latin typeface="Courier New" pitchFamily="49" charset="0"/>
                <a:cs typeface="Courier New" pitchFamily="49" charset="0"/>
              </a:rPr>
              <a:t> = "4567";</a:t>
            </a:r>
          </a:p>
          <a:p>
            <a:pPr eaLnBrk="1" hangingPunct="1"/>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num</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int.Parse</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numStr</a:t>
            </a:r>
            <a:r>
              <a:rPr lang="en-US" sz="1400" dirty="0" smtClean="0">
                <a:latin typeface="Courier New" pitchFamily="49" charset="0"/>
                <a:cs typeface="Courier New" pitchFamily="49" charset="0"/>
              </a:rPr>
              <a:t>);</a:t>
            </a:r>
          </a:p>
          <a:p>
            <a:pPr eaLnBrk="1" hangingPunct="1"/>
            <a:endParaRPr lang="en-US" sz="1400" dirty="0" smtClean="0">
              <a:latin typeface="Courier New" pitchFamily="49" charset="0"/>
              <a:cs typeface="Courier New" pitchFamily="49" charset="0"/>
            </a:endParaRPr>
          </a:p>
          <a:p>
            <a:pPr eaLnBrk="1" hangingPunct="1"/>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result; string </a:t>
            </a:r>
            <a:r>
              <a:rPr lang="en-US" sz="1400" dirty="0" err="1" smtClean="0">
                <a:latin typeface="Courier New" pitchFamily="49" charset="0"/>
                <a:cs typeface="Courier New" pitchFamily="49" charset="0"/>
              </a:rPr>
              <a:t>badStr</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fgfdfsd</a:t>
            </a:r>
            <a:r>
              <a:rPr lang="en-US" sz="1400" dirty="0" smtClean="0">
                <a:latin typeface="Courier New" pitchFamily="49" charset="0"/>
                <a:cs typeface="Courier New" pitchFamily="49" charset="0"/>
              </a:rPr>
              <a:t>":</a:t>
            </a:r>
          </a:p>
          <a:p>
            <a:pPr eaLnBrk="1" hangingPunct="1"/>
            <a:r>
              <a:rPr lang="en-US" sz="1400" dirty="0" smtClean="0">
                <a:latin typeface="Courier New" pitchFamily="49" charset="0"/>
                <a:cs typeface="Courier New" pitchFamily="49" charset="0"/>
              </a:rPr>
              <a:t>if (</a:t>
            </a:r>
            <a:r>
              <a:rPr lang="en-US" sz="1400" dirty="0" err="1" smtClean="0">
                <a:latin typeface="Courier New" pitchFamily="49" charset="0"/>
                <a:cs typeface="Courier New" pitchFamily="49" charset="0"/>
              </a:rPr>
              <a:t>int.TryParse</a:t>
            </a:r>
            <a:r>
              <a:rPr lang="en-US" sz="1400" dirty="0" smtClean="0">
                <a:latin typeface="Courier New" pitchFamily="49" charset="0"/>
                <a:cs typeface="Courier New" pitchFamily="49" charset="0"/>
              </a:rPr>
              <a:t>(</a:t>
            </a:r>
            <a:r>
              <a:rPr lang="en-US" sz="1400" dirty="0" err="1">
                <a:latin typeface="Courier New" pitchFamily="49" charset="0"/>
                <a:cs typeface="Courier New" pitchFamily="49" charset="0"/>
              </a:rPr>
              <a:t>badStr</a:t>
            </a:r>
            <a:r>
              <a:rPr lang="en-US" sz="1400" dirty="0" smtClean="0">
                <a:latin typeface="Courier New" pitchFamily="49" charset="0"/>
                <a:cs typeface="Courier New" pitchFamily="49" charset="0"/>
              </a:rPr>
              <a:t>, out</a:t>
            </a:r>
            <a:r>
              <a:rPr lang="en-US" sz="1400" dirty="0">
                <a:latin typeface="Courier New" pitchFamily="49" charset="0"/>
                <a:cs typeface="Courier New" pitchFamily="49" charset="0"/>
              </a:rPr>
              <a:t> result</a:t>
            </a:r>
            <a:r>
              <a:rPr lang="en-US" sz="1400" dirty="0" smtClean="0">
                <a:latin typeface="Courier New" pitchFamily="49" charset="0"/>
                <a:cs typeface="Courier New" pitchFamily="49" charset="0"/>
              </a:rPr>
              <a:t>)) {</a:t>
            </a:r>
          </a:p>
          <a:p>
            <a:pPr eaLnBrk="1" hangingPunct="1"/>
            <a:r>
              <a:rPr lang="en-US" sz="1400" dirty="0" smtClean="0">
                <a:latin typeface="Courier New" pitchFamily="49" charset="0"/>
                <a:cs typeface="Courier New" pitchFamily="49" charset="0"/>
              </a:rPr>
              <a:t>    // </a:t>
            </a:r>
            <a:r>
              <a:rPr lang="ru-RU" sz="1400" dirty="0" smtClean="0">
                <a:latin typeface="Courier New" pitchFamily="49" charset="0"/>
                <a:cs typeface="Courier New" pitchFamily="49" charset="0"/>
              </a:rPr>
              <a:t>Строка успешно преобразована в число</a:t>
            </a:r>
            <a:endParaRPr lang="en-US" sz="1400" dirty="0" smtClean="0">
              <a:latin typeface="Courier New" pitchFamily="49" charset="0"/>
              <a:cs typeface="Courier New" pitchFamily="49" charset="0"/>
            </a:endParaRPr>
          </a:p>
          <a:p>
            <a:pPr eaLnBrk="1" hangingPunct="1"/>
            <a:r>
              <a:rPr lang="en-US" sz="1400" dirty="0">
                <a:latin typeface="Courier New" pitchFamily="49" charset="0"/>
                <a:cs typeface="Courier New" pitchFamily="49" charset="0"/>
              </a:rPr>
              <a:t>}</a:t>
            </a:r>
            <a:endParaRPr lang="en-US" sz="1400" dirty="0" smtClean="0">
              <a:latin typeface="Courier New" pitchFamily="49" charset="0"/>
              <a:cs typeface="Courier New" pitchFamily="49" charset="0"/>
            </a:endParaRPr>
          </a:p>
          <a:p>
            <a:pPr eaLnBrk="1" hangingPunct="1"/>
            <a:endParaRPr lang="en-US" sz="1600" dirty="0"/>
          </a:p>
          <a:p>
            <a:pPr eaLnBrk="1" hangingPunct="1"/>
            <a:r>
              <a:rPr lang="ru-RU" sz="1600" dirty="0" smtClean="0"/>
              <a:t>Методы </a:t>
            </a:r>
            <a:r>
              <a:rPr lang="en-US" sz="1600" dirty="0" smtClean="0"/>
              <a:t>Parse/</a:t>
            </a:r>
            <a:r>
              <a:rPr lang="en-US" sz="1600" dirty="0" err="1" smtClean="0"/>
              <a:t>TryParse</a:t>
            </a:r>
            <a:r>
              <a:rPr lang="en-US" sz="1600" dirty="0" smtClean="0"/>
              <a:t> </a:t>
            </a:r>
            <a:r>
              <a:rPr lang="ru-RU" sz="1600" dirty="0" smtClean="0"/>
              <a:t>обычно дают возможность указать дополнительные параметры преобразования.</a:t>
            </a:r>
          </a:p>
          <a:p>
            <a:pPr eaLnBrk="1" hangingPunct="1"/>
            <a:endParaRPr lang="ru-RU" sz="1600" dirty="0"/>
          </a:p>
          <a:p>
            <a:pPr eaLnBrk="1" hangingPunct="1"/>
            <a:r>
              <a:rPr lang="en-US" sz="1400" dirty="0" smtClean="0">
                <a:latin typeface="Courier New" pitchFamily="49" charset="0"/>
                <a:cs typeface="Courier New" pitchFamily="49" charset="0"/>
              </a:rPr>
              <a:t>string </a:t>
            </a:r>
            <a:r>
              <a:rPr lang="en-US" sz="1400" dirty="0" err="1" smtClean="0">
                <a:latin typeface="Courier New" pitchFamily="49" charset="0"/>
                <a:cs typeface="Courier New" pitchFamily="49" charset="0"/>
              </a:rPr>
              <a:t>hexStr</a:t>
            </a:r>
            <a:r>
              <a:rPr lang="en-US" sz="1400" dirty="0" smtClean="0">
                <a:latin typeface="Courier New" pitchFamily="49" charset="0"/>
                <a:cs typeface="Courier New" pitchFamily="49" charset="0"/>
              </a:rPr>
              <a:t> = "12FA";</a:t>
            </a:r>
          </a:p>
          <a:p>
            <a:pPr eaLnBrk="1" hangingPunct="1"/>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someNumber</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int.Parse</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hexStr</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NumberStyles.HexNumber</a:t>
            </a:r>
            <a:r>
              <a:rPr lang="en-US" sz="1400" dirty="0">
                <a:latin typeface="Courier New" pitchFamily="49" charset="0"/>
                <a:cs typeface="Courier New" pitchFamily="49" charset="0"/>
              </a:rPr>
              <a:t>);</a:t>
            </a:r>
            <a:r>
              <a:rPr lang="en-US" sz="1400" dirty="0" smtClean="0">
                <a:latin typeface="Courier New" pitchFamily="49" charset="0"/>
                <a:cs typeface="Courier New" pitchFamily="49" charset="0"/>
              </a:rPr>
              <a:t> // </a:t>
            </a:r>
            <a:r>
              <a:rPr lang="en-US" sz="1400" dirty="0">
                <a:latin typeface="Courier New" pitchFamily="49" charset="0"/>
                <a:cs typeface="Courier New" pitchFamily="49" charset="0"/>
              </a:rPr>
              <a:t>4858</a:t>
            </a:r>
          </a:p>
          <a:p>
            <a:pPr eaLnBrk="1" hangingPunct="1"/>
            <a:endParaRPr lang="en-US" sz="1600" b="1" dirty="0" smtClean="0"/>
          </a:p>
          <a:p>
            <a:pPr eaLnBrk="1" hangingPunct="1"/>
            <a:r>
              <a:rPr lang="ru-RU" sz="1600" dirty="0" smtClean="0"/>
              <a:t>В случае когда мы имеем дело с данными вид которых меняется от локализации нужно явно указывать необходимую культуру. Примерами таких данных являются числа с плавающей точкой и дата/время.</a:t>
            </a:r>
          </a:p>
          <a:p>
            <a:pPr eaLnBrk="1" hangingPunct="1"/>
            <a:endParaRPr lang="ru-RU" sz="1600" dirty="0"/>
          </a:p>
          <a:p>
            <a:r>
              <a:rPr lang="en-US" sz="1400" dirty="0">
                <a:latin typeface="Courier New" pitchFamily="49" charset="0"/>
                <a:cs typeface="Courier New" pitchFamily="49" charset="0"/>
              </a:rPr>
              <a:t>string </a:t>
            </a:r>
            <a:r>
              <a:rPr lang="en-US" sz="1400" dirty="0" err="1">
                <a:latin typeface="Courier New" pitchFamily="49" charset="0"/>
                <a:cs typeface="Courier New" pitchFamily="49" charset="0"/>
              </a:rPr>
              <a:t>doubleStr</a:t>
            </a:r>
            <a:r>
              <a:rPr lang="en-US" sz="1400" dirty="0">
                <a:latin typeface="Courier New" pitchFamily="49" charset="0"/>
                <a:cs typeface="Courier New" pitchFamily="49" charset="0"/>
              </a:rPr>
              <a:t> = "45,56";</a:t>
            </a:r>
          </a:p>
          <a:p>
            <a:r>
              <a:rPr lang="fr-FR" sz="1400" dirty="0">
                <a:latin typeface="Courier New" pitchFamily="49" charset="0"/>
                <a:cs typeface="Courier New" pitchFamily="49" charset="0"/>
              </a:rPr>
              <a:t>double d = </a:t>
            </a:r>
            <a:r>
              <a:rPr lang="fr-FR" sz="1400" dirty="0" err="1">
                <a:latin typeface="Courier New" pitchFamily="49" charset="0"/>
                <a:cs typeface="Courier New" pitchFamily="49" charset="0"/>
              </a:rPr>
              <a:t>double.Parse</a:t>
            </a:r>
            <a:r>
              <a:rPr lang="fr-FR" sz="1400" dirty="0">
                <a:latin typeface="Courier New" pitchFamily="49" charset="0"/>
                <a:cs typeface="Courier New" pitchFamily="49" charset="0"/>
              </a:rPr>
              <a:t>(</a:t>
            </a:r>
            <a:r>
              <a:rPr lang="fr-FR" sz="1400" dirty="0" err="1">
                <a:latin typeface="Courier New" pitchFamily="49" charset="0"/>
                <a:cs typeface="Courier New" pitchFamily="49" charset="0"/>
              </a:rPr>
              <a:t>doubleStr</a:t>
            </a:r>
            <a:r>
              <a:rPr lang="fr-FR" sz="1400" dirty="0">
                <a:latin typeface="Courier New" pitchFamily="49" charset="0"/>
                <a:cs typeface="Courier New" pitchFamily="49" charset="0"/>
              </a:rPr>
              <a:t>, new </a:t>
            </a:r>
            <a:r>
              <a:rPr lang="fr-FR" sz="1400" dirty="0" err="1">
                <a:latin typeface="Courier New" pitchFamily="49" charset="0"/>
                <a:cs typeface="Courier New" pitchFamily="49" charset="0"/>
              </a:rPr>
              <a:t>CultureInfo</a:t>
            </a:r>
            <a:r>
              <a:rPr lang="fr-FR" sz="1400" dirty="0">
                <a:latin typeface="Courier New" pitchFamily="49" charset="0"/>
                <a:cs typeface="Courier New" pitchFamily="49" charset="0"/>
              </a:rPr>
              <a:t>("ru-RU"));</a:t>
            </a:r>
            <a:endParaRPr lang="en-US" sz="1400" dirty="0">
              <a:latin typeface="Courier New" pitchFamily="49" charset="0"/>
              <a:cs typeface="Courier New" pitchFamily="49" charset="0"/>
            </a:endParaRPr>
          </a:p>
        </p:txBody>
      </p:sp>
    </p:spTree>
    <p:extLst>
      <p:ext uri="{BB962C8B-B14F-4D97-AF65-F5344CB8AC3E}">
        <p14:creationId xmlns:p14="http://schemas.microsoft.com/office/powerpoint/2010/main" val="20190260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098" name="Rectangle 1"/>
          <p:cNvSpPr>
            <a:spLocks noChangeArrowheads="1"/>
          </p:cNvSpPr>
          <p:nvPr/>
        </p:nvSpPr>
        <p:spPr bwMode="auto">
          <a:xfrm>
            <a:off x="4572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dirty="0" smtClean="0">
                <a:cs typeface="Times New Roman" pitchFamily="18" charset="0"/>
              </a:rPr>
              <a:t>Методы </a:t>
            </a:r>
            <a:r>
              <a:rPr lang="en-US" sz="2400" dirty="0" smtClean="0">
                <a:cs typeface="Times New Roman" pitchFamily="18" charset="0"/>
              </a:rPr>
              <a:t>Parse/</a:t>
            </a:r>
            <a:r>
              <a:rPr lang="en-US" sz="2400" dirty="0" err="1" smtClean="0">
                <a:cs typeface="Times New Roman" pitchFamily="18" charset="0"/>
              </a:rPr>
              <a:t>ParseExact</a:t>
            </a:r>
            <a:r>
              <a:rPr lang="en-US" sz="2400" dirty="0" smtClean="0">
                <a:cs typeface="Times New Roman" pitchFamily="18" charset="0"/>
              </a:rPr>
              <a:t>/</a:t>
            </a:r>
            <a:r>
              <a:rPr lang="en-US" sz="2400" dirty="0" err="1" smtClean="0">
                <a:cs typeface="Times New Roman" pitchFamily="18" charset="0"/>
              </a:rPr>
              <a:t>TryParse</a:t>
            </a:r>
            <a:endParaRPr lang="en-US" sz="2400" dirty="0">
              <a:cs typeface="Times New Roman" pitchFamily="18" charset="0"/>
            </a:endParaRPr>
          </a:p>
        </p:txBody>
      </p:sp>
      <p:sp>
        <p:nvSpPr>
          <p:cNvPr id="4099" name="Rectangle 6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be-BY"/>
          </a:p>
        </p:txBody>
      </p:sp>
      <p:graphicFrame>
        <p:nvGraphicFramePr>
          <p:cNvPr id="2" name="Table 1"/>
          <p:cNvGraphicFramePr>
            <a:graphicFrameLocks noGrp="1"/>
          </p:cNvGraphicFramePr>
          <p:nvPr>
            <p:extLst>
              <p:ext uri="{D42A27DB-BD31-4B8C-83A1-F6EECF244321}">
                <p14:modId xmlns:p14="http://schemas.microsoft.com/office/powerpoint/2010/main" val="4247634587"/>
              </p:ext>
            </p:extLst>
          </p:nvPr>
        </p:nvGraphicFramePr>
        <p:xfrm>
          <a:off x="604292" y="620688"/>
          <a:ext cx="7935416" cy="6019800"/>
        </p:xfrm>
        <a:graphic>
          <a:graphicData uri="http://schemas.openxmlformats.org/drawingml/2006/table">
            <a:tbl>
              <a:tblPr>
                <a:tableStyleId>{5C22544A-7EE6-4342-B048-85BDC9FD1C3A}</a:tableStyleId>
              </a:tblPr>
              <a:tblGrid>
                <a:gridCol w="3384376">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008112">
                  <a:extLst>
                    <a:ext uri="{9D8B030D-6E8A-4147-A177-3AD203B41FA5}">
                      <a16:colId xmlns:a16="http://schemas.microsoft.com/office/drawing/2014/main" val="20003"/>
                    </a:ext>
                  </a:extLst>
                </a:gridCol>
                <a:gridCol w="1454696">
                  <a:extLst>
                    <a:ext uri="{9D8B030D-6E8A-4147-A177-3AD203B41FA5}">
                      <a16:colId xmlns:a16="http://schemas.microsoft.com/office/drawing/2014/main" val="20004"/>
                    </a:ext>
                  </a:extLst>
                </a:gridCol>
              </a:tblGrid>
              <a:tr h="190500">
                <a:tc>
                  <a:txBody>
                    <a:bodyPr/>
                    <a:lstStyle/>
                    <a:p>
                      <a:pPr algn="l" fontAlgn="b"/>
                      <a:r>
                        <a:rPr lang="ru-RU" sz="1100" b="1" u="none" strike="noStrike" dirty="0">
                          <a:solidFill>
                            <a:schemeClr val="bg1"/>
                          </a:solidFill>
                          <a:effectLst/>
                        </a:rPr>
                        <a:t>Название типа</a:t>
                      </a:r>
                      <a:endParaRPr lang="ru-RU" sz="1100" b="1" i="0" u="none" strike="noStrike" dirty="0">
                        <a:solidFill>
                          <a:schemeClr val="bg1"/>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002060"/>
                    </a:solidFill>
                  </a:tcPr>
                </a:tc>
                <a:tc>
                  <a:txBody>
                    <a:bodyPr/>
                    <a:lstStyle/>
                    <a:p>
                      <a:pPr algn="l" fontAlgn="b"/>
                      <a:endParaRPr lang="en-US" sz="1100" b="1" i="0" u="none" strike="noStrike" dirty="0">
                        <a:solidFill>
                          <a:schemeClr val="bg1"/>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002060"/>
                    </a:solidFill>
                  </a:tcPr>
                </a:tc>
                <a:tc>
                  <a:txBody>
                    <a:bodyPr/>
                    <a:lstStyle/>
                    <a:p>
                      <a:pPr algn="ctr" fontAlgn="b"/>
                      <a:r>
                        <a:rPr lang="en-US" sz="1100" b="1" u="none" strike="noStrike" dirty="0">
                          <a:solidFill>
                            <a:schemeClr val="bg1"/>
                          </a:solidFill>
                          <a:effectLst/>
                        </a:rPr>
                        <a:t>Parse</a:t>
                      </a:r>
                      <a:endParaRPr lang="en-US" sz="1100" b="1" i="0" u="none" strike="noStrike" dirty="0">
                        <a:solidFill>
                          <a:schemeClr val="bg1"/>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002060"/>
                    </a:solidFill>
                  </a:tcPr>
                </a:tc>
                <a:tc>
                  <a:txBody>
                    <a:bodyPr/>
                    <a:lstStyle/>
                    <a:p>
                      <a:pPr algn="ctr" fontAlgn="b"/>
                      <a:r>
                        <a:rPr lang="en-US" sz="1100" b="1" u="none" strike="noStrike" dirty="0" err="1">
                          <a:solidFill>
                            <a:schemeClr val="bg1"/>
                          </a:solidFill>
                          <a:effectLst/>
                        </a:rPr>
                        <a:t>TryParse</a:t>
                      </a:r>
                      <a:endParaRPr lang="en-US" sz="1100" b="1" i="0" u="none" strike="noStrike" dirty="0">
                        <a:solidFill>
                          <a:schemeClr val="bg1"/>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002060"/>
                    </a:solidFill>
                  </a:tcPr>
                </a:tc>
                <a:tc>
                  <a:txBody>
                    <a:bodyPr/>
                    <a:lstStyle/>
                    <a:p>
                      <a:pPr algn="ctr" fontAlgn="b"/>
                      <a:r>
                        <a:rPr lang="en-US" sz="1100" b="1" u="none" strike="noStrike" dirty="0" err="1">
                          <a:solidFill>
                            <a:schemeClr val="bg1"/>
                          </a:solidFill>
                          <a:effectLst/>
                        </a:rPr>
                        <a:t>ParseExact</a:t>
                      </a:r>
                      <a:endParaRPr lang="en-US" sz="1100" b="1" i="0" u="none" strike="noStrike" dirty="0">
                        <a:solidFill>
                          <a:schemeClr val="bg1"/>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002060"/>
                    </a:solidFill>
                  </a:tcPr>
                </a:tc>
                <a:extLst>
                  <a:ext uri="{0D108BD9-81ED-4DB2-BD59-A6C34878D82A}">
                    <a16:rowId xmlns:a16="http://schemas.microsoft.com/office/drawing/2014/main" val="10000"/>
                  </a:ext>
                </a:extLst>
              </a:tr>
              <a:tr h="190500">
                <a:tc>
                  <a:txBody>
                    <a:bodyPr/>
                    <a:lstStyle/>
                    <a:p>
                      <a:pPr algn="l" fontAlgn="b"/>
                      <a:r>
                        <a:rPr lang="en-US" sz="1100" u="none" strike="noStrike" dirty="0" err="1">
                          <a:solidFill>
                            <a:srgbClr val="002060"/>
                          </a:solidFill>
                          <a:effectLst/>
                        </a:rPr>
                        <a:t>System.DateTime</a:t>
                      </a:r>
                      <a:endParaRPr lang="en-US" sz="1100" b="0" i="0" u="none" strike="noStrike" dirty="0">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b="0" i="0" u="none" strike="noStrike" dirty="0" smtClean="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smtClean="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smtClean="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90500">
                <a:tc>
                  <a:txBody>
                    <a:bodyPr/>
                    <a:lstStyle/>
                    <a:p>
                      <a:pPr algn="l" fontAlgn="b"/>
                      <a:r>
                        <a:rPr lang="en-US" sz="1100" u="none" strike="noStrike">
                          <a:solidFill>
                            <a:srgbClr val="002060"/>
                          </a:solidFill>
                          <a:effectLst/>
                        </a:rPr>
                        <a:t>System.DateTimeOffset</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smtClean="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smtClean="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smtClean="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90500">
                <a:tc>
                  <a:txBody>
                    <a:bodyPr/>
                    <a:lstStyle/>
                    <a:p>
                      <a:pPr algn="l" fontAlgn="b"/>
                      <a:r>
                        <a:rPr lang="en-US" sz="1100" u="none" strike="noStrike">
                          <a:solidFill>
                            <a:srgbClr val="002060"/>
                          </a:solidFill>
                          <a:effectLst/>
                        </a:rPr>
                        <a:t>System.Boolean</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en-US" sz="1100" u="none" strike="noStrike">
                          <a:solidFill>
                            <a:srgbClr val="002060"/>
                          </a:solidFill>
                          <a:effectLst/>
                        </a:rPr>
                        <a:t>bool</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smtClean="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smtClean="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b="0" i="0" u="none" strike="noStrike" dirty="0" smtClean="0">
                          <a:solidFill>
                            <a:srgbClr val="FF0000"/>
                          </a:solidFill>
                          <a:effectLst/>
                          <a:latin typeface="+mn-lt"/>
                        </a:rPr>
                        <a:t>✖</a:t>
                      </a:r>
                      <a:endParaRPr lang="en-US" sz="1200" b="0" i="0" u="none" strike="noStrike" dirty="0">
                        <a:solidFill>
                          <a:srgbClr val="00206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90500">
                <a:tc>
                  <a:txBody>
                    <a:bodyPr/>
                    <a:lstStyle/>
                    <a:p>
                      <a:pPr algn="l" fontAlgn="b"/>
                      <a:r>
                        <a:rPr lang="en-US" sz="1100" u="none" strike="noStrike" dirty="0" err="1">
                          <a:solidFill>
                            <a:srgbClr val="002060"/>
                          </a:solidFill>
                          <a:effectLst/>
                        </a:rPr>
                        <a:t>System.Byte</a:t>
                      </a:r>
                      <a:endParaRPr lang="en-US" sz="1100" b="0" i="0" u="none" strike="noStrike" dirty="0">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en-US" sz="1100" u="none" strike="noStrike">
                          <a:solidFill>
                            <a:srgbClr val="002060"/>
                          </a:solidFill>
                          <a:effectLst/>
                        </a:rPr>
                        <a:t>byte</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smtClean="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smtClean="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b="0" i="0" u="none" strike="noStrike" dirty="0" smtClean="0">
                          <a:solidFill>
                            <a:srgbClr val="FF0000"/>
                          </a:solidFill>
                          <a:effectLst/>
                          <a:latin typeface="+mn-lt"/>
                        </a:rPr>
                        <a:t>✖</a:t>
                      </a:r>
                      <a:endParaRPr lang="en-US" sz="1200" b="0" i="0" u="none" strike="noStrike" dirty="0">
                        <a:solidFill>
                          <a:srgbClr val="00206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90500">
                <a:tc>
                  <a:txBody>
                    <a:bodyPr/>
                    <a:lstStyle/>
                    <a:p>
                      <a:pPr algn="l" fontAlgn="b"/>
                      <a:r>
                        <a:rPr lang="en-US" sz="1100" u="none" strike="noStrike">
                          <a:solidFill>
                            <a:srgbClr val="002060"/>
                          </a:solidFill>
                          <a:effectLst/>
                        </a:rPr>
                        <a:t>System.Char</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en-US" sz="1100" u="none" strike="noStrike">
                          <a:solidFill>
                            <a:srgbClr val="002060"/>
                          </a:solidFill>
                          <a:effectLst/>
                        </a:rPr>
                        <a:t>char</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smtClean="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smtClean="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b="0" i="0" u="none" strike="noStrike" dirty="0" smtClean="0">
                          <a:solidFill>
                            <a:srgbClr val="FF0000"/>
                          </a:solidFill>
                          <a:effectLst/>
                          <a:latin typeface="+mn-lt"/>
                        </a:rPr>
                        <a:t>✖</a:t>
                      </a:r>
                      <a:endParaRPr lang="en-US" sz="1200" b="0" i="0" u="none" strike="noStrike" dirty="0">
                        <a:solidFill>
                          <a:srgbClr val="00206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90500">
                <a:tc>
                  <a:txBody>
                    <a:bodyPr/>
                    <a:lstStyle/>
                    <a:p>
                      <a:pPr algn="l" fontAlgn="b"/>
                      <a:r>
                        <a:rPr lang="en-US" sz="1100" u="none" strike="noStrike" dirty="0" err="1">
                          <a:solidFill>
                            <a:srgbClr val="002060"/>
                          </a:solidFill>
                          <a:effectLst/>
                        </a:rPr>
                        <a:t>System.Decimal</a:t>
                      </a:r>
                      <a:endParaRPr lang="en-US" sz="1100" b="0" i="0" u="none" strike="noStrike" dirty="0">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en-US" sz="1100" u="none" strike="noStrike">
                          <a:solidFill>
                            <a:srgbClr val="002060"/>
                          </a:solidFill>
                          <a:effectLst/>
                        </a:rPr>
                        <a:t>decimal</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smtClean="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smtClean="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b="0" i="0" u="none" strike="noStrike" dirty="0" smtClean="0">
                          <a:solidFill>
                            <a:srgbClr val="FF0000"/>
                          </a:solidFill>
                          <a:effectLst/>
                          <a:latin typeface="+mn-lt"/>
                        </a:rPr>
                        <a:t>✖</a:t>
                      </a:r>
                      <a:endParaRPr lang="en-US" sz="1200" b="0" i="0" u="none" strike="noStrike" dirty="0">
                        <a:solidFill>
                          <a:srgbClr val="00206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90500">
                <a:tc>
                  <a:txBody>
                    <a:bodyPr/>
                    <a:lstStyle/>
                    <a:p>
                      <a:pPr algn="l" fontAlgn="b"/>
                      <a:r>
                        <a:rPr lang="en-US" sz="1100" u="none" strike="noStrike" dirty="0" err="1">
                          <a:solidFill>
                            <a:srgbClr val="002060"/>
                          </a:solidFill>
                          <a:effectLst/>
                        </a:rPr>
                        <a:t>System.Double</a:t>
                      </a:r>
                      <a:endParaRPr lang="en-US" sz="1100" b="0" i="0" u="none" strike="noStrike" dirty="0">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en-US" sz="1100" u="none" strike="noStrike">
                          <a:solidFill>
                            <a:srgbClr val="002060"/>
                          </a:solidFill>
                          <a:effectLst/>
                        </a:rPr>
                        <a:t>double</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smtClean="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smtClean="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b="0" i="0" u="none" strike="noStrike" dirty="0" smtClean="0">
                          <a:solidFill>
                            <a:srgbClr val="FF0000"/>
                          </a:solidFill>
                          <a:effectLst/>
                          <a:latin typeface="+mn-lt"/>
                        </a:rPr>
                        <a:t>✖</a:t>
                      </a:r>
                      <a:endParaRPr lang="en-US" sz="1200" b="0" i="0" u="none" strike="noStrike" dirty="0">
                        <a:solidFill>
                          <a:srgbClr val="00206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90500">
                <a:tc>
                  <a:txBody>
                    <a:bodyPr/>
                    <a:lstStyle/>
                    <a:p>
                      <a:pPr algn="l" fontAlgn="b"/>
                      <a:r>
                        <a:rPr lang="en-US" sz="1100" u="none" strike="noStrike">
                          <a:solidFill>
                            <a:srgbClr val="002060"/>
                          </a:solidFill>
                          <a:effectLst/>
                        </a:rPr>
                        <a:t>System.Enum</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endParaRPr lang="en-US" sz="1100" b="0" i="0" u="none" strike="noStrike" dirty="0">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smtClean="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smtClean="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b="0" i="0" u="none" strike="noStrike" dirty="0" smtClean="0">
                          <a:solidFill>
                            <a:srgbClr val="FF0000"/>
                          </a:solidFill>
                          <a:effectLst/>
                          <a:latin typeface="+mn-lt"/>
                        </a:rPr>
                        <a:t>✖</a:t>
                      </a:r>
                      <a:endParaRPr lang="en-US" sz="1200" b="0" i="0" u="none" strike="noStrike" dirty="0">
                        <a:solidFill>
                          <a:srgbClr val="00206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90500">
                <a:tc>
                  <a:txBody>
                    <a:bodyPr/>
                    <a:lstStyle/>
                    <a:p>
                      <a:pPr algn="l" fontAlgn="b"/>
                      <a:r>
                        <a:rPr lang="en-US" sz="1100" u="none" strike="noStrike">
                          <a:solidFill>
                            <a:srgbClr val="002060"/>
                          </a:solidFill>
                          <a:effectLst/>
                        </a:rPr>
                        <a:t>System.Guid</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smtClean="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smtClean="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smtClean="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90500">
                <a:tc>
                  <a:txBody>
                    <a:bodyPr/>
                    <a:lstStyle/>
                    <a:p>
                      <a:pPr algn="l" fontAlgn="b"/>
                      <a:r>
                        <a:rPr lang="en-US" sz="1100" u="none" strike="noStrike">
                          <a:solidFill>
                            <a:srgbClr val="002060"/>
                          </a:solidFill>
                          <a:effectLst/>
                        </a:rPr>
                        <a:t>System.Int16</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en-US" sz="1100" u="none" strike="noStrike">
                          <a:solidFill>
                            <a:srgbClr val="002060"/>
                          </a:solidFill>
                          <a:effectLst/>
                        </a:rPr>
                        <a:t>short</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smtClean="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smtClean="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b="0" i="0" u="none" strike="noStrike" dirty="0" smtClean="0">
                          <a:solidFill>
                            <a:srgbClr val="FF0000"/>
                          </a:solidFill>
                          <a:effectLst/>
                          <a:latin typeface="+mn-lt"/>
                        </a:rPr>
                        <a:t>✖</a:t>
                      </a:r>
                      <a:endParaRPr lang="en-US" sz="1200" b="0" i="0" u="none" strike="noStrike" dirty="0">
                        <a:solidFill>
                          <a:srgbClr val="00206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190500">
                <a:tc>
                  <a:txBody>
                    <a:bodyPr/>
                    <a:lstStyle/>
                    <a:p>
                      <a:pPr algn="l" fontAlgn="b"/>
                      <a:r>
                        <a:rPr lang="en-US" sz="1100" u="none" strike="noStrike">
                          <a:solidFill>
                            <a:srgbClr val="002060"/>
                          </a:solidFill>
                          <a:effectLst/>
                        </a:rPr>
                        <a:t>System.Int32</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en-US" sz="1100" u="none" strike="noStrike">
                          <a:solidFill>
                            <a:srgbClr val="002060"/>
                          </a:solidFill>
                          <a:effectLst/>
                        </a:rPr>
                        <a:t>int</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smtClean="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smtClean="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b="0" i="0" u="none" strike="noStrike" dirty="0" smtClean="0">
                          <a:solidFill>
                            <a:srgbClr val="FF0000"/>
                          </a:solidFill>
                          <a:effectLst/>
                          <a:latin typeface="+mn-lt"/>
                        </a:rPr>
                        <a:t>✖</a:t>
                      </a:r>
                      <a:endParaRPr lang="en-US" sz="1200" b="0" i="0" u="none" strike="noStrike" dirty="0">
                        <a:solidFill>
                          <a:srgbClr val="00206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190500">
                <a:tc>
                  <a:txBody>
                    <a:bodyPr/>
                    <a:lstStyle/>
                    <a:p>
                      <a:pPr algn="l" fontAlgn="b"/>
                      <a:r>
                        <a:rPr lang="en-US" sz="1100" u="none" strike="noStrike" dirty="0">
                          <a:solidFill>
                            <a:srgbClr val="002060"/>
                          </a:solidFill>
                          <a:effectLst/>
                        </a:rPr>
                        <a:t>System.Int64</a:t>
                      </a:r>
                      <a:endParaRPr lang="en-US" sz="1100" b="0" i="0" u="none" strike="noStrike" dirty="0">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en-US" sz="1100" u="none" strike="noStrike">
                          <a:solidFill>
                            <a:srgbClr val="002060"/>
                          </a:solidFill>
                          <a:effectLst/>
                        </a:rPr>
                        <a:t>long</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smtClean="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smtClean="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b="0" i="0" u="none" strike="noStrike" dirty="0" smtClean="0">
                          <a:solidFill>
                            <a:srgbClr val="FF0000"/>
                          </a:solidFill>
                          <a:effectLst/>
                          <a:latin typeface="+mn-lt"/>
                        </a:rPr>
                        <a:t>✖</a:t>
                      </a:r>
                      <a:endParaRPr lang="en-US" sz="1200" b="0" i="0" u="none" strike="noStrike" dirty="0">
                        <a:solidFill>
                          <a:srgbClr val="00206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190500">
                <a:tc>
                  <a:txBody>
                    <a:bodyPr/>
                    <a:lstStyle/>
                    <a:p>
                      <a:pPr algn="l" fontAlgn="b"/>
                      <a:r>
                        <a:rPr lang="en-US" sz="1100" u="none" strike="noStrike">
                          <a:solidFill>
                            <a:srgbClr val="002060"/>
                          </a:solidFill>
                          <a:effectLst/>
                        </a:rPr>
                        <a:t>System.SByte</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en-US" sz="1100" u="none" strike="noStrike">
                          <a:solidFill>
                            <a:srgbClr val="002060"/>
                          </a:solidFill>
                          <a:effectLst/>
                        </a:rPr>
                        <a:t>sbyte</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smtClean="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smtClean="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b="0" i="0" u="none" strike="noStrike" dirty="0" smtClean="0">
                          <a:solidFill>
                            <a:srgbClr val="FF0000"/>
                          </a:solidFill>
                          <a:effectLst/>
                          <a:latin typeface="+mn-lt"/>
                        </a:rPr>
                        <a:t>✖</a:t>
                      </a:r>
                      <a:endParaRPr lang="en-US" sz="1200" b="0" i="0" u="none" strike="noStrike" dirty="0">
                        <a:solidFill>
                          <a:srgbClr val="00206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13"/>
                  </a:ext>
                </a:extLst>
              </a:tr>
              <a:tr h="190500">
                <a:tc>
                  <a:txBody>
                    <a:bodyPr/>
                    <a:lstStyle/>
                    <a:p>
                      <a:pPr algn="l" fontAlgn="b"/>
                      <a:r>
                        <a:rPr lang="en-US" sz="1100" u="none" strike="noStrike">
                          <a:solidFill>
                            <a:srgbClr val="002060"/>
                          </a:solidFill>
                          <a:effectLst/>
                        </a:rPr>
                        <a:t>System.Single</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en-US" sz="1100" u="none" strike="noStrike">
                          <a:solidFill>
                            <a:srgbClr val="002060"/>
                          </a:solidFill>
                          <a:effectLst/>
                        </a:rPr>
                        <a:t>float</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smtClean="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smtClean="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b="0" i="0" u="none" strike="noStrike" dirty="0" smtClean="0">
                          <a:solidFill>
                            <a:srgbClr val="FF0000"/>
                          </a:solidFill>
                          <a:effectLst/>
                          <a:latin typeface="+mn-lt"/>
                        </a:rPr>
                        <a:t>✖</a:t>
                      </a:r>
                      <a:endParaRPr lang="en-US" sz="1200" b="0" i="0" u="none" strike="noStrike" dirty="0">
                        <a:solidFill>
                          <a:srgbClr val="00206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r h="190500">
                <a:tc>
                  <a:txBody>
                    <a:bodyPr/>
                    <a:lstStyle/>
                    <a:p>
                      <a:pPr algn="l" fontAlgn="b"/>
                      <a:r>
                        <a:rPr lang="en-US" sz="1100" u="none" strike="noStrike">
                          <a:solidFill>
                            <a:srgbClr val="002060"/>
                          </a:solidFill>
                          <a:effectLst/>
                        </a:rPr>
                        <a:t>System.TimeSpan</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smtClean="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smtClean="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smtClean="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r h="190500">
                <a:tc>
                  <a:txBody>
                    <a:bodyPr/>
                    <a:lstStyle/>
                    <a:p>
                      <a:pPr algn="l" fontAlgn="b"/>
                      <a:r>
                        <a:rPr lang="en-US" sz="1100" u="none" strike="noStrike">
                          <a:solidFill>
                            <a:srgbClr val="002060"/>
                          </a:solidFill>
                          <a:effectLst/>
                        </a:rPr>
                        <a:t>System.UInt16</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en-US" sz="1100" u="none" strike="noStrike">
                          <a:solidFill>
                            <a:srgbClr val="002060"/>
                          </a:solidFill>
                          <a:effectLst/>
                        </a:rPr>
                        <a:t>ushort</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smtClean="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smtClean="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b="0" i="0" u="none" strike="noStrike" dirty="0" smtClean="0">
                          <a:solidFill>
                            <a:srgbClr val="FF0000"/>
                          </a:solidFill>
                          <a:effectLst/>
                          <a:latin typeface="+mn-lt"/>
                        </a:rPr>
                        <a:t>✖</a:t>
                      </a:r>
                      <a:endParaRPr lang="en-US" sz="1200" b="0" i="0" u="none" strike="noStrike" dirty="0">
                        <a:solidFill>
                          <a:srgbClr val="00206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16"/>
                  </a:ext>
                </a:extLst>
              </a:tr>
              <a:tr h="190500">
                <a:tc>
                  <a:txBody>
                    <a:bodyPr/>
                    <a:lstStyle/>
                    <a:p>
                      <a:pPr algn="l" fontAlgn="b"/>
                      <a:r>
                        <a:rPr lang="en-US" sz="1100" u="none" strike="noStrike">
                          <a:solidFill>
                            <a:srgbClr val="002060"/>
                          </a:solidFill>
                          <a:effectLst/>
                        </a:rPr>
                        <a:t>System.UInt32</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en-US" sz="1100" u="none" strike="noStrike">
                          <a:solidFill>
                            <a:srgbClr val="002060"/>
                          </a:solidFill>
                          <a:effectLst/>
                        </a:rPr>
                        <a:t>uint</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smtClean="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smtClean="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b="0" i="0" u="none" strike="noStrike" dirty="0" smtClean="0">
                          <a:solidFill>
                            <a:srgbClr val="FF0000"/>
                          </a:solidFill>
                          <a:effectLst/>
                          <a:latin typeface="+mn-lt"/>
                        </a:rPr>
                        <a:t>✖</a:t>
                      </a:r>
                      <a:endParaRPr lang="en-US" sz="1200" b="0" i="0" u="none" strike="noStrike" dirty="0">
                        <a:solidFill>
                          <a:srgbClr val="00206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17"/>
                  </a:ext>
                </a:extLst>
              </a:tr>
              <a:tr h="190500">
                <a:tc>
                  <a:txBody>
                    <a:bodyPr/>
                    <a:lstStyle/>
                    <a:p>
                      <a:pPr algn="l" fontAlgn="b"/>
                      <a:r>
                        <a:rPr lang="en-US" sz="1100" u="none" strike="noStrike">
                          <a:solidFill>
                            <a:srgbClr val="002060"/>
                          </a:solidFill>
                          <a:effectLst/>
                        </a:rPr>
                        <a:t>System.UInt64</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en-US" sz="1100" u="none" strike="noStrike">
                          <a:solidFill>
                            <a:srgbClr val="002060"/>
                          </a:solidFill>
                          <a:effectLst/>
                        </a:rPr>
                        <a:t>ulong</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smtClean="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smtClean="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b="0" i="0" u="none" strike="noStrike" dirty="0" smtClean="0">
                          <a:solidFill>
                            <a:srgbClr val="FF0000"/>
                          </a:solidFill>
                          <a:effectLst/>
                          <a:latin typeface="+mn-lt"/>
                        </a:rPr>
                        <a:t>✖</a:t>
                      </a:r>
                      <a:endParaRPr lang="en-US" sz="1200" b="0" i="0" u="none" strike="noStrike" dirty="0">
                        <a:solidFill>
                          <a:srgbClr val="00206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18"/>
                  </a:ext>
                </a:extLst>
              </a:tr>
              <a:tr h="190500">
                <a:tc>
                  <a:txBody>
                    <a:bodyPr/>
                    <a:lstStyle/>
                    <a:p>
                      <a:pPr algn="l" fontAlgn="b"/>
                      <a:r>
                        <a:rPr lang="en-US" sz="1100" u="none" strike="noStrike">
                          <a:solidFill>
                            <a:srgbClr val="002060"/>
                          </a:solidFill>
                          <a:effectLst/>
                        </a:rPr>
                        <a:t>System.Version</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smtClean="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smtClean="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b="0" i="0" u="none" strike="noStrike" dirty="0" smtClean="0">
                          <a:solidFill>
                            <a:srgbClr val="FF0000"/>
                          </a:solidFill>
                          <a:effectLst/>
                          <a:latin typeface="+mn-lt"/>
                        </a:rPr>
                        <a:t>✖</a:t>
                      </a:r>
                      <a:endParaRPr lang="en-US" sz="1200" b="0" i="0" u="none" strike="noStrike" dirty="0">
                        <a:solidFill>
                          <a:srgbClr val="00206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19"/>
                  </a:ext>
                </a:extLst>
              </a:tr>
              <a:tr h="190500">
                <a:tc>
                  <a:txBody>
                    <a:bodyPr/>
                    <a:lstStyle/>
                    <a:p>
                      <a:pPr algn="l" fontAlgn="b"/>
                      <a:r>
                        <a:rPr lang="en-US" sz="1100" u="none" strike="noStrike">
                          <a:solidFill>
                            <a:srgbClr val="002060"/>
                          </a:solidFill>
                          <a:effectLst/>
                        </a:rPr>
                        <a:t>System.Net.IPAddress</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smtClean="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smtClean="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b="0" i="0" u="none" strike="noStrike" dirty="0" smtClean="0">
                          <a:solidFill>
                            <a:srgbClr val="FF0000"/>
                          </a:solidFill>
                          <a:effectLst/>
                          <a:latin typeface="+mn-lt"/>
                        </a:rPr>
                        <a:t>✖</a:t>
                      </a:r>
                      <a:endParaRPr lang="en-US" sz="1200" b="0" i="0" u="none" strike="noStrike" dirty="0">
                        <a:solidFill>
                          <a:srgbClr val="00206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20"/>
                  </a:ext>
                </a:extLst>
              </a:tr>
              <a:tr h="190500">
                <a:tc>
                  <a:txBody>
                    <a:bodyPr/>
                    <a:lstStyle/>
                    <a:p>
                      <a:pPr algn="l" fontAlgn="b"/>
                      <a:r>
                        <a:rPr lang="en-US" sz="1100" u="none" strike="noStrike">
                          <a:solidFill>
                            <a:srgbClr val="002060"/>
                          </a:solidFill>
                          <a:effectLst/>
                        </a:rPr>
                        <a:t>System.Net.NetworkInformation.PhysicalAddress</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endParaRPr lang="en-US" sz="1100" b="0" i="0" u="none" strike="noStrike" dirty="0">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smtClean="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b="0" i="0" u="none" strike="noStrike" dirty="0" smtClean="0">
                          <a:solidFill>
                            <a:srgbClr val="FF0000"/>
                          </a:solidFill>
                          <a:effectLst/>
                          <a:latin typeface="+mn-lt"/>
                        </a:rPr>
                        <a:t>✖</a:t>
                      </a:r>
                      <a:endParaRPr lang="en-US" sz="1200" b="0" i="0" u="none" strike="noStrike" dirty="0">
                        <a:solidFill>
                          <a:srgbClr val="FF000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b="0" i="0" u="none" strike="noStrike" dirty="0" smtClean="0">
                          <a:solidFill>
                            <a:srgbClr val="FF0000"/>
                          </a:solidFill>
                          <a:effectLst/>
                          <a:latin typeface="+mn-lt"/>
                        </a:rPr>
                        <a:t>✖</a:t>
                      </a:r>
                      <a:endParaRPr lang="en-US" sz="1200" b="0" i="0" u="none" strike="noStrike" dirty="0">
                        <a:solidFill>
                          <a:srgbClr val="00206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21"/>
                  </a:ext>
                </a:extLst>
              </a:tr>
            </a:tbl>
          </a:graphicData>
        </a:graphic>
      </p:graphicFrame>
    </p:spTree>
    <p:extLst>
      <p:ext uri="{BB962C8B-B14F-4D97-AF65-F5344CB8AC3E}">
        <p14:creationId xmlns:p14="http://schemas.microsoft.com/office/powerpoint/2010/main" val="28657088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098" name="Rectangle 1"/>
          <p:cNvSpPr>
            <a:spLocks noChangeArrowheads="1"/>
          </p:cNvSpPr>
          <p:nvPr/>
        </p:nvSpPr>
        <p:spPr bwMode="auto">
          <a:xfrm>
            <a:off x="4572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dirty="0">
                <a:cs typeface="Times New Roman" pitchFamily="18" charset="0"/>
              </a:rPr>
              <a:t>Преобразование типов</a:t>
            </a:r>
            <a:r>
              <a:rPr lang="ru-RU" sz="2400" dirty="0" smtClean="0">
                <a:cs typeface="Times New Roman" pitchFamily="18" charset="0"/>
              </a:rPr>
              <a:t>. (класс </a:t>
            </a:r>
            <a:r>
              <a:rPr lang="en-US" sz="2400" dirty="0" err="1" smtClean="0">
                <a:cs typeface="Times New Roman" pitchFamily="18" charset="0"/>
              </a:rPr>
              <a:t>System.Convert</a:t>
            </a:r>
            <a:r>
              <a:rPr lang="en-US" sz="2400" dirty="0" smtClean="0">
                <a:cs typeface="Times New Roman" pitchFamily="18" charset="0"/>
              </a:rPr>
              <a:t>)</a:t>
            </a:r>
            <a:endParaRPr lang="en-US" sz="2400" dirty="0">
              <a:cs typeface="Times New Roman" pitchFamily="18" charset="0"/>
            </a:endParaRPr>
          </a:p>
        </p:txBody>
      </p:sp>
      <p:sp>
        <p:nvSpPr>
          <p:cNvPr id="4099" name="Rectangle 6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be-BY"/>
          </a:p>
        </p:txBody>
      </p:sp>
      <p:sp>
        <p:nvSpPr>
          <p:cNvPr id="4100" name="TextBox 6"/>
          <p:cNvSpPr txBox="1">
            <a:spLocks noChangeArrowheads="1"/>
          </p:cNvSpPr>
          <p:nvPr/>
        </p:nvSpPr>
        <p:spPr bwMode="auto">
          <a:xfrm>
            <a:off x="0" y="533400"/>
            <a:ext cx="91440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latin typeface="Arial" pitchFamily="34" charset="0"/>
                <a:cs typeface="Arial" pitchFamily="34" charset="0"/>
              </a:rPr>
              <a:t>Класс </a:t>
            </a:r>
            <a:r>
              <a:rPr lang="en-US" sz="1600" dirty="0" err="1" smtClean="0">
                <a:latin typeface="Arial" pitchFamily="34" charset="0"/>
                <a:cs typeface="Arial" pitchFamily="34" charset="0"/>
              </a:rPr>
              <a:t>System.Convert</a:t>
            </a:r>
            <a:r>
              <a:rPr lang="en-US" sz="1600" dirty="0" smtClean="0">
                <a:latin typeface="Arial" pitchFamily="34" charset="0"/>
                <a:cs typeface="Arial" pitchFamily="34" charset="0"/>
              </a:rPr>
              <a:t>() </a:t>
            </a:r>
            <a:r>
              <a:rPr lang="ru-RU" sz="1600" dirty="0" smtClean="0">
                <a:latin typeface="Arial" pitchFamily="34" charset="0"/>
                <a:cs typeface="Arial" pitchFamily="34" charset="0"/>
              </a:rPr>
              <a:t>содержит ряд методов для преобразования одних типов в другие. </a:t>
            </a:r>
          </a:p>
          <a:p>
            <a:pPr eaLnBrk="1" hangingPunct="1"/>
            <a:endParaRPr lang="ru-RU" sz="1600" dirty="0">
              <a:latin typeface="Arial" pitchFamily="34" charset="0"/>
              <a:cs typeface="Arial" pitchFamily="34" charset="0"/>
            </a:endParaRPr>
          </a:p>
          <a:p>
            <a:pPr eaLnBrk="1" hangingPunct="1"/>
            <a:r>
              <a:rPr lang="en-US" sz="1600" dirty="0">
                <a:latin typeface="Courier New" pitchFamily="49" charset="0"/>
                <a:cs typeface="Courier New" pitchFamily="49" charset="0"/>
              </a:rPr>
              <a:t>string </a:t>
            </a:r>
            <a:r>
              <a:rPr lang="en-US" sz="1600" dirty="0" err="1">
                <a:latin typeface="Courier New" pitchFamily="49" charset="0"/>
                <a:cs typeface="Courier New" pitchFamily="49" charset="0"/>
              </a:rPr>
              <a:t>numStr</a:t>
            </a:r>
            <a:r>
              <a:rPr lang="en-US" sz="1600" dirty="0">
                <a:latin typeface="Courier New" pitchFamily="49" charset="0"/>
                <a:cs typeface="Courier New" pitchFamily="49" charset="0"/>
              </a:rPr>
              <a:t> = "4567";</a:t>
            </a:r>
          </a:p>
          <a:p>
            <a:pPr eaLnBrk="1" hangingPunct="1"/>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num</a:t>
            </a:r>
            <a:r>
              <a:rPr lang="en-US" sz="1600" dirty="0">
                <a:latin typeface="Courier New" pitchFamily="49" charset="0"/>
                <a:cs typeface="Courier New" pitchFamily="49" charset="0"/>
              </a:rPr>
              <a:t> = </a:t>
            </a:r>
            <a:r>
              <a:rPr lang="en-US" sz="1600" dirty="0" smtClean="0">
                <a:latin typeface="Courier New" pitchFamily="49" charset="0"/>
                <a:cs typeface="Courier New" pitchFamily="49" charset="0"/>
              </a:rPr>
              <a:t>Convert.ToInt32(</a:t>
            </a:r>
            <a:r>
              <a:rPr lang="en-US" sz="1600" dirty="0" err="1" smtClean="0">
                <a:latin typeface="Courier New" pitchFamily="49" charset="0"/>
                <a:cs typeface="Courier New" pitchFamily="49" charset="0"/>
              </a:rPr>
              <a:t>numStr</a:t>
            </a:r>
            <a:r>
              <a:rPr lang="en-US" sz="1600" dirty="0">
                <a:latin typeface="Courier New" pitchFamily="49" charset="0"/>
                <a:cs typeface="Courier New" pitchFamily="49" charset="0"/>
              </a:rPr>
              <a:t>);</a:t>
            </a:r>
            <a:endParaRPr lang="en-US" sz="1600" dirty="0">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395288105"/>
              </p:ext>
            </p:extLst>
          </p:nvPr>
        </p:nvGraphicFramePr>
        <p:xfrm>
          <a:off x="575556" y="1740416"/>
          <a:ext cx="7740860" cy="2199640"/>
        </p:xfrm>
        <a:graphic>
          <a:graphicData uri="http://schemas.openxmlformats.org/drawingml/2006/table">
            <a:tbl>
              <a:tblPr firstRow="1" bandRow="1">
                <a:tableStyleId>{5C22544A-7EE6-4342-B048-85BDC9FD1C3A}</a:tableStyleId>
              </a:tblPr>
              <a:tblGrid>
                <a:gridCol w="3870430">
                  <a:extLst>
                    <a:ext uri="{9D8B030D-6E8A-4147-A177-3AD203B41FA5}">
                      <a16:colId xmlns:a16="http://schemas.microsoft.com/office/drawing/2014/main" val="20000"/>
                    </a:ext>
                  </a:extLst>
                </a:gridCol>
                <a:gridCol w="3870430">
                  <a:extLst>
                    <a:ext uri="{9D8B030D-6E8A-4147-A177-3AD203B41FA5}">
                      <a16:colId xmlns:a16="http://schemas.microsoft.com/office/drawing/2014/main" val="20001"/>
                    </a:ext>
                  </a:extLst>
                </a:gridCol>
              </a:tblGrid>
              <a:tr h="370840">
                <a:tc>
                  <a:txBody>
                    <a:bodyPr/>
                    <a:lstStyle/>
                    <a:p>
                      <a:r>
                        <a:rPr lang="en-US" dirty="0" smtClean="0"/>
                        <a:t>Parse/</a:t>
                      </a:r>
                      <a:r>
                        <a:rPr lang="en-US" dirty="0" err="1" smtClean="0"/>
                        <a:t>TryParse</a:t>
                      </a:r>
                      <a:endParaRPr lang="en-US" dirty="0"/>
                    </a:p>
                  </a:txBody>
                  <a:tcPr/>
                </a:tc>
                <a:tc>
                  <a:txBody>
                    <a:bodyPr/>
                    <a:lstStyle/>
                    <a:p>
                      <a:r>
                        <a:rPr lang="en-US" dirty="0" err="1" smtClean="0"/>
                        <a:t>Convert.ToXXX</a:t>
                      </a:r>
                      <a:r>
                        <a:rPr lang="en-US" dirty="0" smtClean="0"/>
                        <a:t>()</a:t>
                      </a:r>
                      <a:endParaRPr lang="en-US" dirty="0"/>
                    </a:p>
                  </a:txBody>
                  <a:tcPr/>
                </a:tc>
                <a:extLst>
                  <a:ext uri="{0D108BD9-81ED-4DB2-BD59-A6C34878D82A}">
                    <a16:rowId xmlns:a16="http://schemas.microsoft.com/office/drawing/2014/main" val="10000"/>
                  </a:ext>
                </a:extLst>
              </a:tr>
              <a:tr h="370840">
                <a:tc>
                  <a:txBody>
                    <a:bodyPr/>
                    <a:lstStyle/>
                    <a:p>
                      <a:r>
                        <a:rPr lang="ru-RU" dirty="0" smtClean="0">
                          <a:solidFill>
                            <a:srgbClr val="002060"/>
                          </a:solidFill>
                        </a:rPr>
                        <a:t>Есть возможность указать дополнительные параметры</a:t>
                      </a:r>
                      <a:r>
                        <a:rPr lang="ru-RU" baseline="0" dirty="0" smtClean="0">
                          <a:solidFill>
                            <a:srgbClr val="002060"/>
                          </a:solidFill>
                        </a:rPr>
                        <a:t> преобразования</a:t>
                      </a:r>
                      <a:endParaRPr lang="en-US" dirty="0">
                        <a:solidFill>
                          <a:srgbClr val="002060"/>
                        </a:solidFill>
                      </a:endParaRPr>
                    </a:p>
                  </a:txBody>
                  <a:tcPr/>
                </a:tc>
                <a:tc>
                  <a:txBody>
                    <a:bodyPr/>
                    <a:lstStyle/>
                    <a:p>
                      <a:r>
                        <a:rPr lang="ru-RU" dirty="0" smtClean="0">
                          <a:solidFill>
                            <a:srgbClr val="002060"/>
                          </a:solidFill>
                        </a:rPr>
                        <a:t>Нет возможности указать дополнительные параметры</a:t>
                      </a:r>
                      <a:r>
                        <a:rPr lang="ru-RU" baseline="0" dirty="0" smtClean="0">
                          <a:solidFill>
                            <a:srgbClr val="002060"/>
                          </a:solidFill>
                        </a:rPr>
                        <a:t> преобразования</a:t>
                      </a:r>
                      <a:endParaRPr lang="en-US" dirty="0">
                        <a:solidFill>
                          <a:srgbClr val="002060"/>
                        </a:solidFill>
                      </a:endParaRPr>
                    </a:p>
                  </a:txBody>
                  <a:tcPr/>
                </a:tc>
                <a:extLst>
                  <a:ext uri="{0D108BD9-81ED-4DB2-BD59-A6C34878D82A}">
                    <a16:rowId xmlns:a16="http://schemas.microsoft.com/office/drawing/2014/main" val="10001"/>
                  </a:ext>
                </a:extLst>
              </a:tr>
              <a:tr h="370840">
                <a:tc>
                  <a:txBody>
                    <a:bodyPr/>
                    <a:lstStyle/>
                    <a:p>
                      <a:r>
                        <a:rPr lang="ru-RU" dirty="0" smtClean="0">
                          <a:solidFill>
                            <a:srgbClr val="002060"/>
                          </a:solidFill>
                        </a:rPr>
                        <a:t>Есть возможность выполнить преобразование без</a:t>
                      </a:r>
                      <a:r>
                        <a:rPr lang="ru-RU" baseline="0" dirty="0" smtClean="0">
                          <a:solidFill>
                            <a:srgbClr val="002060"/>
                          </a:solidFill>
                        </a:rPr>
                        <a:t> генерации исключения (</a:t>
                      </a:r>
                      <a:r>
                        <a:rPr lang="en-US" baseline="0" dirty="0" err="1" smtClean="0">
                          <a:solidFill>
                            <a:srgbClr val="002060"/>
                          </a:solidFill>
                        </a:rPr>
                        <a:t>TryParse</a:t>
                      </a:r>
                      <a:r>
                        <a:rPr lang="en-US" baseline="0" dirty="0" smtClean="0">
                          <a:solidFill>
                            <a:srgbClr val="002060"/>
                          </a:solidFill>
                        </a:rPr>
                        <a:t>)</a:t>
                      </a:r>
                      <a:endParaRPr lang="en-US" dirty="0">
                        <a:solidFill>
                          <a:srgbClr val="002060"/>
                        </a:solidFill>
                      </a:endParaRPr>
                    </a:p>
                  </a:txBody>
                  <a:tcPr/>
                </a:tc>
                <a:tc>
                  <a:txBody>
                    <a:bodyPr/>
                    <a:lstStyle/>
                    <a:p>
                      <a:r>
                        <a:rPr lang="ru-RU" dirty="0" smtClean="0">
                          <a:solidFill>
                            <a:srgbClr val="002060"/>
                          </a:solidFill>
                        </a:rPr>
                        <a:t>Нет возможности выполнить преобразование без</a:t>
                      </a:r>
                      <a:r>
                        <a:rPr lang="ru-RU" baseline="0" dirty="0" smtClean="0">
                          <a:solidFill>
                            <a:srgbClr val="002060"/>
                          </a:solidFill>
                        </a:rPr>
                        <a:t> генерации исключения (</a:t>
                      </a:r>
                      <a:r>
                        <a:rPr lang="en-US" baseline="0" dirty="0" err="1" smtClean="0">
                          <a:solidFill>
                            <a:srgbClr val="002060"/>
                          </a:solidFill>
                        </a:rPr>
                        <a:t>TryParse</a:t>
                      </a:r>
                      <a:r>
                        <a:rPr lang="en-US" baseline="0" dirty="0" smtClean="0">
                          <a:solidFill>
                            <a:srgbClr val="002060"/>
                          </a:solidFill>
                        </a:rPr>
                        <a:t>)</a:t>
                      </a:r>
                      <a:endParaRPr lang="en-US" dirty="0">
                        <a:solidFill>
                          <a:srgbClr val="002060"/>
                        </a:solidFill>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5375831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4572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a:cs typeface="Times New Roman" pitchFamily="18" charset="0"/>
              </a:rPr>
              <a:t>Тип </a:t>
            </a:r>
            <a:r>
              <a:rPr lang="en-US" sz="2400">
                <a:cs typeface="Times New Roman" pitchFamily="18" charset="0"/>
              </a:rPr>
              <a:t>Char</a:t>
            </a:r>
            <a:r>
              <a:rPr lang="ru-RU" sz="2400">
                <a:cs typeface="Times New Roman" pitchFamily="18" charset="0"/>
              </a:rPr>
              <a:t>.</a:t>
            </a:r>
            <a:endParaRPr lang="en-US" sz="2400">
              <a:cs typeface="Times New Roman" pitchFamily="18" charset="0"/>
            </a:endParaRPr>
          </a:p>
        </p:txBody>
      </p:sp>
      <p:sp>
        <p:nvSpPr>
          <p:cNvPr id="5123" name="Rectangle 6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be-BY"/>
          </a:p>
        </p:txBody>
      </p:sp>
      <p:sp>
        <p:nvSpPr>
          <p:cNvPr id="5124" name="TextBox 6"/>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	Тип представлен двухбайтным символом в кодировке </a:t>
            </a:r>
            <a:r>
              <a:rPr lang="en-US" sz="1600" dirty="0"/>
              <a:t>Unicode.</a:t>
            </a:r>
            <a:r>
              <a:rPr lang="ru-RU" sz="1600" dirty="0"/>
              <a:t> </a:t>
            </a:r>
          </a:p>
          <a:p>
            <a:pPr eaLnBrk="1" hangingPunct="1"/>
            <a:r>
              <a:rPr lang="en-US" sz="1600" dirty="0"/>
              <a:t>	</a:t>
            </a:r>
            <a:r>
              <a:rPr lang="ru-RU" sz="1600" dirty="0"/>
              <a:t>Большинство статических методов типа </a:t>
            </a:r>
            <a:r>
              <a:rPr lang="en-US" sz="1600" dirty="0"/>
              <a:t>Char </a:t>
            </a:r>
            <a:r>
              <a:rPr lang="ru-RU" sz="1600" dirty="0"/>
              <a:t>предназначены для определения пртнадлежноисти символа к одной из категорий</a:t>
            </a:r>
            <a:r>
              <a:rPr lang="en-US" sz="1600" dirty="0"/>
              <a:t>:</a:t>
            </a:r>
            <a:endParaRPr lang="ru-RU" sz="1600" b="1" dirty="0"/>
          </a:p>
        </p:txBody>
      </p:sp>
      <p:graphicFrame>
        <p:nvGraphicFramePr>
          <p:cNvPr id="11" name="Таблица 10"/>
          <p:cNvGraphicFramePr>
            <a:graphicFrameLocks noGrp="1"/>
          </p:cNvGraphicFramePr>
          <p:nvPr/>
        </p:nvGraphicFramePr>
        <p:xfrm>
          <a:off x="152400" y="1397000"/>
          <a:ext cx="8839200" cy="5339396"/>
        </p:xfrm>
        <a:graphic>
          <a:graphicData uri="http://schemas.openxmlformats.org/drawingml/2006/table">
            <a:tbl>
              <a:tblPr>
                <a:tableStyleId>{5940675A-B579-460E-94D1-54222C63F5DA}</a:tableStyleId>
              </a:tblPr>
              <a:tblGrid>
                <a:gridCol w="1981200">
                  <a:extLst>
                    <a:ext uri="{9D8B030D-6E8A-4147-A177-3AD203B41FA5}">
                      <a16:colId xmlns:a16="http://schemas.microsoft.com/office/drawing/2014/main" val="20000"/>
                    </a:ext>
                  </a:extLst>
                </a:gridCol>
                <a:gridCol w="6858000">
                  <a:extLst>
                    <a:ext uri="{9D8B030D-6E8A-4147-A177-3AD203B41FA5}">
                      <a16:colId xmlns:a16="http://schemas.microsoft.com/office/drawing/2014/main" val="20001"/>
                    </a:ext>
                  </a:extLst>
                </a:gridCol>
              </a:tblGrid>
              <a:tr h="213330">
                <a:tc>
                  <a:txBody>
                    <a:bodyPr/>
                    <a:lstStyle/>
                    <a:p>
                      <a:pPr algn="ctr">
                        <a:spcAft>
                          <a:spcPts val="0"/>
                        </a:spcAft>
                      </a:pPr>
                      <a:r>
                        <a:rPr lang="ru-RU" sz="1400" dirty="0"/>
                        <a:t>Имя метода</a:t>
                      </a:r>
                      <a:endParaRPr lang="be-BY" sz="1400" dirty="0">
                        <a:latin typeface="Times New Roman"/>
                        <a:ea typeface="Times New Roman"/>
                        <a:cs typeface="Times New Roman"/>
                      </a:endParaRPr>
                    </a:p>
                  </a:txBody>
                  <a:tcPr marL="7809" marR="7809" marT="0" marB="0"/>
                </a:tc>
                <a:tc>
                  <a:txBody>
                    <a:bodyPr/>
                    <a:lstStyle/>
                    <a:p>
                      <a:pPr algn="ctr">
                        <a:spcAft>
                          <a:spcPts val="0"/>
                        </a:spcAft>
                      </a:pPr>
                      <a:r>
                        <a:rPr lang="ru-RU" sz="1400"/>
                        <a:t>Описание</a:t>
                      </a:r>
                      <a:endParaRPr lang="be-BY" sz="1400">
                        <a:latin typeface="Times New Roman"/>
                        <a:ea typeface="Times New Roman"/>
                        <a:cs typeface="Times New Roman"/>
                      </a:endParaRPr>
                    </a:p>
                  </a:txBody>
                  <a:tcPr marL="7809" marR="7809" marT="0" marB="0"/>
                </a:tc>
                <a:extLst>
                  <a:ext uri="{0D108BD9-81ED-4DB2-BD59-A6C34878D82A}">
                    <a16:rowId xmlns:a16="http://schemas.microsoft.com/office/drawing/2014/main" val="10000"/>
                  </a:ext>
                </a:extLst>
              </a:tr>
              <a:tr h="426660">
                <a:tc>
                  <a:txBody>
                    <a:bodyPr/>
                    <a:lstStyle/>
                    <a:p>
                      <a:pPr algn="l">
                        <a:spcAft>
                          <a:spcPts val="0"/>
                        </a:spcAft>
                      </a:pPr>
                      <a:r>
                        <a:rPr lang="ru-RU" sz="1400"/>
                        <a:t>GetNumericValue()</a:t>
                      </a:r>
                      <a:endParaRPr lang="be-BY" sz="1400">
                        <a:latin typeface="Times New Roman"/>
                        <a:ea typeface="Times New Roman"/>
                        <a:cs typeface="Times New Roman"/>
                      </a:endParaRPr>
                    </a:p>
                  </a:txBody>
                  <a:tcPr marL="7809" marR="7809" marT="0" marB="0" anchor="ctr"/>
                </a:tc>
                <a:tc>
                  <a:txBody>
                    <a:bodyPr/>
                    <a:lstStyle/>
                    <a:p>
                      <a:pPr algn="just">
                        <a:spcAft>
                          <a:spcPts val="0"/>
                        </a:spcAft>
                      </a:pPr>
                      <a:r>
                        <a:rPr lang="ru-RU" sz="1400" dirty="0"/>
                        <a:t>Возвращает численное значение символа, если он является цифрой, и -1.0 в противном случае</a:t>
                      </a:r>
                      <a:endParaRPr lang="be-BY" sz="1400" dirty="0">
                        <a:latin typeface="Times New Roman"/>
                        <a:ea typeface="Times New Roman"/>
                        <a:cs typeface="Times New Roman"/>
                      </a:endParaRPr>
                    </a:p>
                  </a:txBody>
                  <a:tcPr marL="7809" marR="7809" marT="0" marB="0" anchor="ctr"/>
                </a:tc>
                <a:extLst>
                  <a:ext uri="{0D108BD9-81ED-4DB2-BD59-A6C34878D82A}">
                    <a16:rowId xmlns:a16="http://schemas.microsoft.com/office/drawing/2014/main" val="10001"/>
                  </a:ext>
                </a:extLst>
              </a:tr>
              <a:tr h="426660">
                <a:tc>
                  <a:txBody>
                    <a:bodyPr/>
                    <a:lstStyle/>
                    <a:p>
                      <a:pPr algn="l">
                        <a:spcAft>
                          <a:spcPts val="0"/>
                        </a:spcAft>
                      </a:pPr>
                      <a:r>
                        <a:rPr lang="ru-RU" sz="1400"/>
                        <a:t>GetUnicodeCategory()</a:t>
                      </a:r>
                      <a:endParaRPr lang="be-BY" sz="1400">
                        <a:latin typeface="Times New Roman"/>
                        <a:ea typeface="Times New Roman"/>
                        <a:cs typeface="Times New Roman"/>
                      </a:endParaRPr>
                    </a:p>
                  </a:txBody>
                  <a:tcPr marL="7809" marR="7809" marT="0" marB="0" anchor="ctr"/>
                </a:tc>
                <a:tc>
                  <a:txBody>
                    <a:bodyPr/>
                    <a:lstStyle/>
                    <a:p>
                      <a:pPr algn="just">
                        <a:spcAft>
                          <a:spcPts val="0"/>
                        </a:spcAft>
                      </a:pPr>
                      <a:r>
                        <a:rPr lang="ru-RU" sz="1400"/>
                        <a:t>Метод возвращает элементы перечисления UnicodeCategory, описывающего категорию символа</a:t>
                      </a:r>
                      <a:endParaRPr lang="be-BY" sz="1400">
                        <a:latin typeface="Times New Roman"/>
                        <a:ea typeface="Times New Roman"/>
                        <a:cs typeface="Times New Roman"/>
                      </a:endParaRPr>
                    </a:p>
                  </a:txBody>
                  <a:tcPr marL="7809" marR="7809" marT="0" marB="0" anchor="ctr"/>
                </a:tc>
                <a:extLst>
                  <a:ext uri="{0D108BD9-81ED-4DB2-BD59-A6C34878D82A}">
                    <a16:rowId xmlns:a16="http://schemas.microsoft.com/office/drawing/2014/main" val="10002"/>
                  </a:ext>
                </a:extLst>
              </a:tr>
              <a:tr h="213330">
                <a:tc>
                  <a:txBody>
                    <a:bodyPr/>
                    <a:lstStyle/>
                    <a:p>
                      <a:pPr algn="l">
                        <a:spcAft>
                          <a:spcPts val="0"/>
                        </a:spcAft>
                      </a:pPr>
                      <a:r>
                        <a:rPr lang="ru-RU" sz="1400"/>
                        <a:t>IsControl()</a:t>
                      </a:r>
                      <a:endParaRPr lang="be-BY" sz="1400">
                        <a:latin typeface="Times New Roman"/>
                        <a:ea typeface="Times New Roman"/>
                        <a:cs typeface="Times New Roman"/>
                      </a:endParaRPr>
                    </a:p>
                  </a:txBody>
                  <a:tcPr marL="7809" marR="7809" marT="0" marB="0" anchor="ctr"/>
                </a:tc>
                <a:tc>
                  <a:txBody>
                    <a:bodyPr/>
                    <a:lstStyle/>
                    <a:p>
                      <a:pPr algn="just">
                        <a:spcAft>
                          <a:spcPts val="0"/>
                        </a:spcAft>
                      </a:pPr>
                      <a:r>
                        <a:rPr lang="ru-RU" sz="1400" dirty="0"/>
                        <a:t>Возвращает </a:t>
                      </a:r>
                      <a:r>
                        <a:rPr lang="ru-RU" sz="1400" dirty="0" err="1"/>
                        <a:t>true</a:t>
                      </a:r>
                      <a:r>
                        <a:rPr lang="ru-RU" sz="1400" dirty="0"/>
                        <a:t>, если символ является управляющим</a:t>
                      </a:r>
                      <a:endParaRPr lang="be-BY" sz="1400" dirty="0">
                        <a:latin typeface="Times New Roman"/>
                        <a:ea typeface="Times New Roman"/>
                        <a:cs typeface="Times New Roman"/>
                      </a:endParaRPr>
                    </a:p>
                  </a:txBody>
                  <a:tcPr marL="7809" marR="7809" marT="0" marB="0" anchor="ctr"/>
                </a:tc>
                <a:extLst>
                  <a:ext uri="{0D108BD9-81ED-4DB2-BD59-A6C34878D82A}">
                    <a16:rowId xmlns:a16="http://schemas.microsoft.com/office/drawing/2014/main" val="10003"/>
                  </a:ext>
                </a:extLst>
              </a:tr>
              <a:tr h="213330">
                <a:tc>
                  <a:txBody>
                    <a:bodyPr/>
                    <a:lstStyle/>
                    <a:p>
                      <a:pPr algn="l">
                        <a:spcAft>
                          <a:spcPts val="0"/>
                        </a:spcAft>
                      </a:pPr>
                      <a:r>
                        <a:rPr lang="ru-RU" sz="1400"/>
                        <a:t>IsDigit()</a:t>
                      </a:r>
                      <a:endParaRPr lang="be-BY" sz="1400">
                        <a:latin typeface="Times New Roman"/>
                        <a:ea typeface="Times New Roman"/>
                        <a:cs typeface="Times New Roman"/>
                      </a:endParaRPr>
                    </a:p>
                  </a:txBody>
                  <a:tcPr marL="7809" marR="7809" marT="0" marB="0" anchor="ctr"/>
                </a:tc>
                <a:tc>
                  <a:txBody>
                    <a:bodyPr/>
                    <a:lstStyle/>
                    <a:p>
                      <a:pPr algn="just">
                        <a:spcAft>
                          <a:spcPts val="0"/>
                        </a:spcAft>
                      </a:pPr>
                      <a:r>
                        <a:rPr lang="ru-RU" sz="1400"/>
                        <a:t>Возвращает true, если символ является десятичной цифрой</a:t>
                      </a:r>
                      <a:endParaRPr lang="be-BY" sz="1400">
                        <a:latin typeface="Times New Roman"/>
                        <a:ea typeface="Times New Roman"/>
                        <a:cs typeface="Times New Roman"/>
                      </a:endParaRPr>
                    </a:p>
                  </a:txBody>
                  <a:tcPr marL="7809" marR="7809" marT="0" marB="0" anchor="ctr"/>
                </a:tc>
                <a:extLst>
                  <a:ext uri="{0D108BD9-81ED-4DB2-BD59-A6C34878D82A}">
                    <a16:rowId xmlns:a16="http://schemas.microsoft.com/office/drawing/2014/main" val="10004"/>
                  </a:ext>
                </a:extLst>
              </a:tr>
              <a:tr h="213330">
                <a:tc>
                  <a:txBody>
                    <a:bodyPr/>
                    <a:lstStyle/>
                    <a:p>
                      <a:pPr algn="l">
                        <a:spcAft>
                          <a:spcPts val="0"/>
                        </a:spcAft>
                      </a:pPr>
                      <a:r>
                        <a:rPr lang="ru-RU" sz="1400"/>
                        <a:t>IsLetter()</a:t>
                      </a:r>
                      <a:endParaRPr lang="be-BY" sz="1400">
                        <a:latin typeface="Times New Roman"/>
                        <a:ea typeface="Times New Roman"/>
                        <a:cs typeface="Times New Roman"/>
                      </a:endParaRPr>
                    </a:p>
                  </a:txBody>
                  <a:tcPr marL="7809" marR="7809" marT="0" marB="0" anchor="ctr"/>
                </a:tc>
                <a:tc>
                  <a:txBody>
                    <a:bodyPr/>
                    <a:lstStyle/>
                    <a:p>
                      <a:pPr algn="just">
                        <a:spcAft>
                          <a:spcPts val="0"/>
                        </a:spcAft>
                      </a:pPr>
                      <a:r>
                        <a:rPr lang="ru-RU" sz="1400" dirty="0"/>
                        <a:t>Возвращает </a:t>
                      </a:r>
                      <a:r>
                        <a:rPr lang="ru-RU" sz="1400" dirty="0" err="1"/>
                        <a:t>true</a:t>
                      </a:r>
                      <a:r>
                        <a:rPr lang="ru-RU" sz="1400" dirty="0"/>
                        <a:t>, если символ является буквой</a:t>
                      </a:r>
                      <a:endParaRPr lang="be-BY" sz="1400" dirty="0">
                        <a:latin typeface="Times New Roman"/>
                        <a:ea typeface="Times New Roman"/>
                        <a:cs typeface="Times New Roman"/>
                      </a:endParaRPr>
                    </a:p>
                  </a:txBody>
                  <a:tcPr marL="7809" marR="7809" marT="0" marB="0" anchor="ctr"/>
                </a:tc>
                <a:extLst>
                  <a:ext uri="{0D108BD9-81ED-4DB2-BD59-A6C34878D82A}">
                    <a16:rowId xmlns:a16="http://schemas.microsoft.com/office/drawing/2014/main" val="10005"/>
                  </a:ext>
                </a:extLst>
              </a:tr>
              <a:tr h="324449">
                <a:tc>
                  <a:txBody>
                    <a:bodyPr/>
                    <a:lstStyle/>
                    <a:p>
                      <a:pPr algn="l">
                        <a:spcAft>
                          <a:spcPts val="0"/>
                        </a:spcAft>
                      </a:pPr>
                      <a:r>
                        <a:rPr lang="ru-RU" sz="1400"/>
                        <a:t>IsLetterOrDigit()</a:t>
                      </a:r>
                      <a:endParaRPr lang="be-BY" sz="1400">
                        <a:latin typeface="Times New Roman"/>
                        <a:ea typeface="Times New Roman"/>
                        <a:cs typeface="Times New Roman"/>
                      </a:endParaRPr>
                    </a:p>
                  </a:txBody>
                  <a:tcPr marL="7809" marR="7809" marT="0" marB="0" anchor="ctr"/>
                </a:tc>
                <a:tc>
                  <a:txBody>
                    <a:bodyPr/>
                    <a:lstStyle/>
                    <a:p>
                      <a:pPr algn="just">
                        <a:spcAft>
                          <a:spcPts val="0"/>
                        </a:spcAft>
                      </a:pPr>
                      <a:r>
                        <a:rPr lang="ru-RU" sz="1400"/>
                        <a:t>Возвращает true, если символ является буквой или цифрой</a:t>
                      </a:r>
                      <a:endParaRPr lang="be-BY" sz="1400">
                        <a:latin typeface="Times New Roman"/>
                        <a:ea typeface="Times New Roman"/>
                        <a:cs typeface="Times New Roman"/>
                      </a:endParaRPr>
                    </a:p>
                  </a:txBody>
                  <a:tcPr marL="7809" marR="7809" marT="0" marB="0" anchor="ctr"/>
                </a:tc>
                <a:extLst>
                  <a:ext uri="{0D108BD9-81ED-4DB2-BD59-A6C34878D82A}">
                    <a16:rowId xmlns:a16="http://schemas.microsoft.com/office/drawing/2014/main" val="10006"/>
                  </a:ext>
                </a:extLst>
              </a:tr>
              <a:tr h="213330">
                <a:tc>
                  <a:txBody>
                    <a:bodyPr/>
                    <a:lstStyle/>
                    <a:p>
                      <a:pPr algn="l">
                        <a:spcAft>
                          <a:spcPts val="0"/>
                        </a:spcAft>
                      </a:pPr>
                      <a:r>
                        <a:rPr lang="ru-RU" sz="1400"/>
                        <a:t>IsLower()</a:t>
                      </a:r>
                      <a:endParaRPr lang="be-BY" sz="1400">
                        <a:latin typeface="Times New Roman"/>
                        <a:ea typeface="Times New Roman"/>
                        <a:cs typeface="Times New Roman"/>
                      </a:endParaRPr>
                    </a:p>
                  </a:txBody>
                  <a:tcPr marL="7809" marR="7809" marT="0" marB="0" anchor="ctr"/>
                </a:tc>
                <a:tc>
                  <a:txBody>
                    <a:bodyPr/>
                    <a:lstStyle/>
                    <a:p>
                      <a:pPr algn="just">
                        <a:spcAft>
                          <a:spcPts val="0"/>
                        </a:spcAft>
                      </a:pPr>
                      <a:r>
                        <a:rPr lang="ru-RU" sz="1400"/>
                        <a:t>Возвращает true, если символ – это буква в нижнем регистре</a:t>
                      </a:r>
                      <a:endParaRPr lang="be-BY" sz="1400">
                        <a:latin typeface="Times New Roman"/>
                        <a:ea typeface="Times New Roman"/>
                        <a:cs typeface="Times New Roman"/>
                      </a:endParaRPr>
                    </a:p>
                  </a:txBody>
                  <a:tcPr marL="7809" marR="7809" marT="0" marB="0" anchor="ctr"/>
                </a:tc>
                <a:extLst>
                  <a:ext uri="{0D108BD9-81ED-4DB2-BD59-A6C34878D82A}">
                    <a16:rowId xmlns:a16="http://schemas.microsoft.com/office/drawing/2014/main" val="10007"/>
                  </a:ext>
                </a:extLst>
              </a:tr>
              <a:tr h="213330">
                <a:tc>
                  <a:txBody>
                    <a:bodyPr/>
                    <a:lstStyle/>
                    <a:p>
                      <a:pPr algn="l">
                        <a:spcAft>
                          <a:spcPts val="0"/>
                        </a:spcAft>
                      </a:pPr>
                      <a:r>
                        <a:rPr lang="ru-RU" sz="1400"/>
                        <a:t>IsNumber()</a:t>
                      </a:r>
                      <a:endParaRPr lang="be-BY" sz="1400">
                        <a:latin typeface="Times New Roman"/>
                        <a:ea typeface="Times New Roman"/>
                        <a:cs typeface="Times New Roman"/>
                      </a:endParaRPr>
                    </a:p>
                  </a:txBody>
                  <a:tcPr marL="7809" marR="7809" marT="0" marB="0" anchor="ctr"/>
                </a:tc>
                <a:tc>
                  <a:txBody>
                    <a:bodyPr/>
                    <a:lstStyle/>
                    <a:p>
                      <a:pPr algn="just">
                        <a:spcAft>
                          <a:spcPts val="0"/>
                        </a:spcAft>
                      </a:pPr>
                      <a:r>
                        <a:rPr lang="ru-RU" sz="1400"/>
                        <a:t>Возвращает true, если символ является десятичной или шестнадцатеричной цифрой</a:t>
                      </a:r>
                      <a:endParaRPr lang="be-BY" sz="1400">
                        <a:latin typeface="Times New Roman"/>
                        <a:ea typeface="Times New Roman"/>
                        <a:cs typeface="Times New Roman"/>
                      </a:endParaRPr>
                    </a:p>
                  </a:txBody>
                  <a:tcPr marL="7809" marR="7809" marT="0" marB="0" anchor="ctr"/>
                </a:tc>
                <a:extLst>
                  <a:ext uri="{0D108BD9-81ED-4DB2-BD59-A6C34878D82A}">
                    <a16:rowId xmlns:a16="http://schemas.microsoft.com/office/drawing/2014/main" val="10008"/>
                  </a:ext>
                </a:extLst>
              </a:tr>
              <a:tr h="286279">
                <a:tc>
                  <a:txBody>
                    <a:bodyPr/>
                    <a:lstStyle/>
                    <a:p>
                      <a:pPr algn="l">
                        <a:spcAft>
                          <a:spcPts val="0"/>
                        </a:spcAft>
                      </a:pPr>
                      <a:r>
                        <a:rPr lang="ru-RU" sz="1400" dirty="0" err="1"/>
                        <a:t>IsPunctuation</a:t>
                      </a:r>
                      <a:r>
                        <a:rPr lang="ru-RU" sz="1400" dirty="0"/>
                        <a:t>()</a:t>
                      </a:r>
                      <a:endParaRPr lang="be-BY" sz="1400" dirty="0">
                        <a:latin typeface="Times New Roman"/>
                        <a:ea typeface="Times New Roman"/>
                        <a:cs typeface="Times New Roman"/>
                      </a:endParaRPr>
                    </a:p>
                  </a:txBody>
                  <a:tcPr marL="7809" marR="7809" marT="0" marB="0" anchor="ctr"/>
                </a:tc>
                <a:tc>
                  <a:txBody>
                    <a:bodyPr/>
                    <a:lstStyle/>
                    <a:p>
                      <a:pPr algn="just">
                        <a:spcAft>
                          <a:spcPts val="0"/>
                        </a:spcAft>
                      </a:pPr>
                      <a:r>
                        <a:rPr lang="ru-RU" sz="1400" dirty="0"/>
                        <a:t>Возвращает </a:t>
                      </a:r>
                      <a:r>
                        <a:rPr lang="ru-RU" sz="1400" dirty="0" err="1"/>
                        <a:t>true</a:t>
                      </a:r>
                      <a:r>
                        <a:rPr lang="ru-RU" sz="1400" dirty="0"/>
                        <a:t>, если символ является знаком препинания</a:t>
                      </a:r>
                      <a:endParaRPr lang="be-BY" sz="1400" dirty="0">
                        <a:latin typeface="Times New Roman"/>
                        <a:ea typeface="Times New Roman"/>
                        <a:cs typeface="Times New Roman"/>
                      </a:endParaRPr>
                    </a:p>
                  </a:txBody>
                  <a:tcPr marL="7809" marR="7809" marT="0" marB="0" anchor="ctr"/>
                </a:tc>
                <a:extLst>
                  <a:ext uri="{0D108BD9-81ED-4DB2-BD59-A6C34878D82A}">
                    <a16:rowId xmlns:a16="http://schemas.microsoft.com/office/drawing/2014/main" val="10009"/>
                  </a:ext>
                </a:extLst>
              </a:tr>
              <a:tr h="248108">
                <a:tc>
                  <a:txBody>
                    <a:bodyPr/>
                    <a:lstStyle/>
                    <a:p>
                      <a:pPr algn="l">
                        <a:spcAft>
                          <a:spcPts val="0"/>
                        </a:spcAft>
                      </a:pPr>
                      <a:r>
                        <a:rPr lang="ru-RU" sz="1400"/>
                        <a:t>IsSeparator()</a:t>
                      </a:r>
                      <a:endParaRPr lang="be-BY" sz="1400">
                        <a:latin typeface="Times New Roman"/>
                        <a:ea typeface="Times New Roman"/>
                        <a:cs typeface="Times New Roman"/>
                      </a:endParaRPr>
                    </a:p>
                  </a:txBody>
                  <a:tcPr marL="7809" marR="7809" marT="0" marB="0" anchor="ctr"/>
                </a:tc>
                <a:tc>
                  <a:txBody>
                    <a:bodyPr/>
                    <a:lstStyle/>
                    <a:p>
                      <a:pPr algn="just">
                        <a:spcAft>
                          <a:spcPts val="0"/>
                        </a:spcAft>
                      </a:pPr>
                      <a:r>
                        <a:rPr lang="ru-RU" sz="1400"/>
                        <a:t>Возвращает true, если символ является разделителем</a:t>
                      </a:r>
                      <a:endParaRPr lang="be-BY" sz="1400">
                        <a:latin typeface="Times New Roman"/>
                        <a:ea typeface="Times New Roman"/>
                        <a:cs typeface="Times New Roman"/>
                      </a:endParaRPr>
                    </a:p>
                  </a:txBody>
                  <a:tcPr marL="7809" marR="7809" marT="0" marB="0" anchor="ctr"/>
                </a:tc>
                <a:extLst>
                  <a:ext uri="{0D108BD9-81ED-4DB2-BD59-A6C34878D82A}">
                    <a16:rowId xmlns:a16="http://schemas.microsoft.com/office/drawing/2014/main" val="10010"/>
                  </a:ext>
                </a:extLst>
              </a:tr>
              <a:tr h="426660">
                <a:tc>
                  <a:txBody>
                    <a:bodyPr/>
                    <a:lstStyle/>
                    <a:p>
                      <a:pPr algn="l">
                        <a:spcAft>
                          <a:spcPts val="0"/>
                        </a:spcAft>
                      </a:pPr>
                      <a:r>
                        <a:rPr lang="ru-RU" sz="1400"/>
                        <a:t>IsSurrogate()</a:t>
                      </a:r>
                      <a:endParaRPr lang="be-BY" sz="1400">
                        <a:latin typeface="Times New Roman"/>
                        <a:ea typeface="Times New Roman"/>
                        <a:cs typeface="Times New Roman"/>
                      </a:endParaRPr>
                    </a:p>
                  </a:txBody>
                  <a:tcPr marL="7809" marR="7809" marT="0" marB="0" anchor="ctr"/>
                </a:tc>
                <a:tc>
                  <a:txBody>
                    <a:bodyPr/>
                    <a:lstStyle/>
                    <a:p>
                      <a:pPr algn="just">
                        <a:spcAft>
                          <a:spcPts val="0"/>
                        </a:spcAft>
                      </a:pPr>
                      <a:r>
                        <a:rPr lang="ru-RU" sz="1400"/>
                        <a:t>Некоторые символы Unicode представляются двумя 16-битными «суррогатными» символами. Метод возвращает true, если символ является суррогатным</a:t>
                      </a:r>
                      <a:endParaRPr lang="be-BY" sz="1400">
                        <a:latin typeface="Times New Roman"/>
                        <a:ea typeface="Times New Roman"/>
                        <a:cs typeface="Times New Roman"/>
                      </a:endParaRPr>
                    </a:p>
                  </a:txBody>
                  <a:tcPr marL="7809" marR="7809" marT="0" marB="0"/>
                </a:tc>
                <a:extLst>
                  <a:ext uri="{0D108BD9-81ED-4DB2-BD59-A6C34878D82A}">
                    <a16:rowId xmlns:a16="http://schemas.microsoft.com/office/drawing/2014/main" val="10011"/>
                  </a:ext>
                </a:extLst>
              </a:tr>
              <a:tr h="213330">
                <a:tc>
                  <a:txBody>
                    <a:bodyPr/>
                    <a:lstStyle/>
                    <a:p>
                      <a:pPr algn="l">
                        <a:spcAft>
                          <a:spcPts val="0"/>
                        </a:spcAft>
                      </a:pPr>
                      <a:r>
                        <a:rPr lang="ru-RU" sz="1400"/>
                        <a:t>IsUpper()</a:t>
                      </a:r>
                      <a:endParaRPr lang="be-BY" sz="1400">
                        <a:latin typeface="Times New Roman"/>
                        <a:ea typeface="Times New Roman"/>
                        <a:cs typeface="Times New Roman"/>
                      </a:endParaRPr>
                    </a:p>
                  </a:txBody>
                  <a:tcPr marL="7809" marR="7809" marT="0" marB="0" anchor="ctr"/>
                </a:tc>
                <a:tc>
                  <a:txBody>
                    <a:bodyPr/>
                    <a:lstStyle/>
                    <a:p>
                      <a:pPr algn="just">
                        <a:spcAft>
                          <a:spcPts val="0"/>
                        </a:spcAft>
                      </a:pPr>
                      <a:r>
                        <a:rPr lang="ru-RU" sz="1400" dirty="0"/>
                        <a:t>Возвращает </a:t>
                      </a:r>
                      <a:r>
                        <a:rPr lang="ru-RU" sz="1400" dirty="0" err="1"/>
                        <a:t>true</a:t>
                      </a:r>
                      <a:r>
                        <a:rPr lang="ru-RU" sz="1400" dirty="0"/>
                        <a:t>, если символ – это буква в верхнем регистре</a:t>
                      </a:r>
                      <a:endParaRPr lang="be-BY" sz="1400" dirty="0">
                        <a:latin typeface="Times New Roman"/>
                        <a:ea typeface="Times New Roman"/>
                        <a:cs typeface="Times New Roman"/>
                      </a:endParaRPr>
                    </a:p>
                  </a:txBody>
                  <a:tcPr marL="7809" marR="7809" marT="0" marB="0" anchor="ctr"/>
                </a:tc>
                <a:extLst>
                  <a:ext uri="{0D108BD9-81ED-4DB2-BD59-A6C34878D82A}">
                    <a16:rowId xmlns:a16="http://schemas.microsoft.com/office/drawing/2014/main" val="10012"/>
                  </a:ext>
                </a:extLst>
              </a:tr>
              <a:tr h="639990">
                <a:tc>
                  <a:txBody>
                    <a:bodyPr/>
                    <a:lstStyle/>
                    <a:p>
                      <a:pPr algn="l">
                        <a:spcAft>
                          <a:spcPts val="0"/>
                        </a:spcAft>
                      </a:pPr>
                      <a:r>
                        <a:rPr lang="ru-RU" sz="1400" dirty="0" err="1"/>
                        <a:t>IsWhiteSpace</a:t>
                      </a:r>
                      <a:r>
                        <a:rPr lang="ru-RU" sz="1400" dirty="0"/>
                        <a:t>()</a:t>
                      </a:r>
                      <a:endParaRPr lang="be-BY" sz="1400" dirty="0">
                        <a:latin typeface="Times New Roman"/>
                        <a:ea typeface="Times New Roman"/>
                        <a:cs typeface="Times New Roman"/>
                      </a:endParaRPr>
                    </a:p>
                  </a:txBody>
                  <a:tcPr marL="7809" marR="7809" marT="0" marB="0" anchor="ctr"/>
                </a:tc>
                <a:tc>
                  <a:txBody>
                    <a:bodyPr/>
                    <a:lstStyle/>
                    <a:p>
                      <a:pPr algn="just">
                        <a:spcAft>
                          <a:spcPts val="0"/>
                        </a:spcAft>
                      </a:pPr>
                      <a:r>
                        <a:rPr lang="ru-RU" sz="1400" dirty="0"/>
                        <a:t>Возвращает </a:t>
                      </a:r>
                      <a:r>
                        <a:rPr lang="ru-RU" sz="1400" dirty="0" err="1"/>
                        <a:t>true</a:t>
                      </a:r>
                      <a:r>
                        <a:rPr lang="ru-RU" sz="1400" dirty="0"/>
                        <a:t>, если символ является «белым пробелом». К белым пробелам, помимо пробела, относятся и другие символы, например, символ конца строки и символ перевода каретки</a:t>
                      </a:r>
                      <a:endParaRPr lang="be-BY" sz="1400" dirty="0">
                        <a:latin typeface="Times New Roman"/>
                        <a:ea typeface="Times New Roman"/>
                        <a:cs typeface="Times New Roman"/>
                      </a:endParaRPr>
                    </a:p>
                  </a:txBody>
                  <a:tcPr marL="7809" marR="7809" marT="0" marB="0"/>
                </a:tc>
                <a:extLst>
                  <a:ext uri="{0D108BD9-81ED-4DB2-BD59-A6C34878D82A}">
                    <a16:rowId xmlns:a16="http://schemas.microsoft.com/office/drawing/2014/main" val="10013"/>
                  </a:ext>
                </a:extLst>
              </a:tr>
              <a:tr h="426660">
                <a:tc>
                  <a:txBody>
                    <a:bodyPr/>
                    <a:lstStyle/>
                    <a:p>
                      <a:pPr algn="l">
                        <a:spcAft>
                          <a:spcPts val="0"/>
                        </a:spcAft>
                      </a:pPr>
                      <a:r>
                        <a:rPr lang="ru-RU" sz="1400"/>
                        <a:t>Parse()</a:t>
                      </a:r>
                      <a:endParaRPr lang="be-BY" sz="1400">
                        <a:latin typeface="Times New Roman"/>
                        <a:ea typeface="Times New Roman"/>
                        <a:cs typeface="Times New Roman"/>
                      </a:endParaRPr>
                    </a:p>
                  </a:txBody>
                  <a:tcPr marL="7809" marR="7809" marT="0" marB="0" anchor="ctr"/>
                </a:tc>
                <a:tc>
                  <a:txBody>
                    <a:bodyPr/>
                    <a:lstStyle/>
                    <a:p>
                      <a:pPr algn="just">
                        <a:spcAft>
                          <a:spcPts val="0"/>
                        </a:spcAft>
                      </a:pPr>
                      <a:r>
                        <a:rPr lang="ru-RU" sz="1400" dirty="0"/>
                        <a:t>Преобразует строку в символ. Строка должна состоять из одного символа, иначе возникнет ошибка</a:t>
                      </a:r>
                      <a:endParaRPr lang="be-BY" sz="1400" dirty="0">
                        <a:latin typeface="Times New Roman"/>
                        <a:ea typeface="Times New Roman"/>
                        <a:cs typeface="Times New Roman"/>
                      </a:endParaRPr>
                    </a:p>
                  </a:txBody>
                  <a:tcPr marL="7809" marR="7809" marT="0" marB="0"/>
                </a:tc>
                <a:extLst>
                  <a:ext uri="{0D108BD9-81ED-4DB2-BD59-A6C34878D82A}">
                    <a16:rowId xmlns:a16="http://schemas.microsoft.com/office/drawing/2014/main" val="10014"/>
                  </a:ext>
                </a:extLst>
              </a:tr>
              <a:tr h="213330">
                <a:tc>
                  <a:txBody>
                    <a:bodyPr/>
                    <a:lstStyle/>
                    <a:p>
                      <a:pPr algn="l">
                        <a:spcAft>
                          <a:spcPts val="0"/>
                        </a:spcAft>
                      </a:pPr>
                      <a:r>
                        <a:rPr lang="ru-RU" sz="1400"/>
                        <a:t>ToLower()</a:t>
                      </a:r>
                      <a:endParaRPr lang="be-BY" sz="1400">
                        <a:latin typeface="Times New Roman"/>
                        <a:ea typeface="Times New Roman"/>
                        <a:cs typeface="Times New Roman"/>
                      </a:endParaRPr>
                    </a:p>
                  </a:txBody>
                  <a:tcPr marL="7809" marR="7809" marT="0" marB="0" anchor="ctr"/>
                </a:tc>
                <a:tc>
                  <a:txBody>
                    <a:bodyPr/>
                    <a:lstStyle/>
                    <a:p>
                      <a:pPr algn="just">
                        <a:spcAft>
                          <a:spcPts val="0"/>
                        </a:spcAft>
                      </a:pPr>
                      <a:r>
                        <a:rPr lang="ru-RU" sz="1400" dirty="0"/>
                        <a:t>Приводит символ к нижнему регистру</a:t>
                      </a:r>
                      <a:endParaRPr lang="be-BY" sz="1400" dirty="0">
                        <a:latin typeface="Times New Roman"/>
                        <a:ea typeface="Times New Roman"/>
                        <a:cs typeface="Times New Roman"/>
                      </a:endParaRPr>
                    </a:p>
                  </a:txBody>
                  <a:tcPr marL="7809" marR="7809" marT="0" marB="0"/>
                </a:tc>
                <a:extLst>
                  <a:ext uri="{0D108BD9-81ED-4DB2-BD59-A6C34878D82A}">
                    <a16:rowId xmlns:a16="http://schemas.microsoft.com/office/drawing/2014/main" val="10015"/>
                  </a:ext>
                </a:extLst>
              </a:tr>
              <a:tr h="213330">
                <a:tc>
                  <a:txBody>
                    <a:bodyPr/>
                    <a:lstStyle/>
                    <a:p>
                      <a:pPr algn="l">
                        <a:spcAft>
                          <a:spcPts val="0"/>
                        </a:spcAft>
                      </a:pPr>
                      <a:r>
                        <a:rPr lang="ru-RU" sz="1400"/>
                        <a:t>ToUpper()</a:t>
                      </a:r>
                      <a:endParaRPr lang="be-BY" sz="1400">
                        <a:latin typeface="Times New Roman"/>
                        <a:ea typeface="Times New Roman"/>
                        <a:cs typeface="Times New Roman"/>
                      </a:endParaRPr>
                    </a:p>
                  </a:txBody>
                  <a:tcPr marL="7809" marR="7809" marT="0" marB="0" anchor="ctr"/>
                </a:tc>
                <a:tc>
                  <a:txBody>
                    <a:bodyPr/>
                    <a:lstStyle/>
                    <a:p>
                      <a:pPr algn="just">
                        <a:spcAft>
                          <a:spcPts val="0"/>
                        </a:spcAft>
                      </a:pPr>
                      <a:r>
                        <a:rPr lang="ru-RU" sz="1400"/>
                        <a:t>Приводит символ к верхнему регистру</a:t>
                      </a:r>
                      <a:endParaRPr lang="be-BY" sz="1400">
                        <a:latin typeface="Times New Roman"/>
                        <a:ea typeface="Times New Roman"/>
                        <a:cs typeface="Times New Roman"/>
                      </a:endParaRPr>
                    </a:p>
                  </a:txBody>
                  <a:tcPr marL="7809" marR="7809" marT="0" marB="0"/>
                </a:tc>
                <a:extLst>
                  <a:ext uri="{0D108BD9-81ED-4DB2-BD59-A6C34878D82A}">
                    <a16:rowId xmlns:a16="http://schemas.microsoft.com/office/drawing/2014/main" val="10016"/>
                  </a:ext>
                </a:extLst>
              </a:tr>
              <a:tr h="213330">
                <a:tc>
                  <a:txBody>
                    <a:bodyPr/>
                    <a:lstStyle/>
                    <a:p>
                      <a:pPr algn="l">
                        <a:spcAft>
                          <a:spcPts val="0"/>
                        </a:spcAft>
                      </a:pPr>
                      <a:r>
                        <a:rPr lang="ru-RU" sz="1400"/>
                        <a:t>TryParse()</a:t>
                      </a:r>
                      <a:endParaRPr lang="be-BY" sz="1400">
                        <a:latin typeface="Times New Roman"/>
                        <a:ea typeface="Times New Roman"/>
                        <a:cs typeface="Times New Roman"/>
                      </a:endParaRPr>
                    </a:p>
                  </a:txBody>
                  <a:tcPr marL="7809" marR="7809" marT="0" marB="0" anchor="ctr"/>
                </a:tc>
                <a:tc>
                  <a:txBody>
                    <a:bodyPr/>
                    <a:lstStyle/>
                    <a:p>
                      <a:pPr algn="just">
                        <a:spcAft>
                          <a:spcPts val="0"/>
                        </a:spcAft>
                      </a:pPr>
                      <a:r>
                        <a:rPr lang="ru-RU" sz="1400" dirty="0"/>
                        <a:t>Пытается преобразовать строку в символ</a:t>
                      </a:r>
                      <a:endParaRPr lang="be-BY" sz="1400" dirty="0">
                        <a:latin typeface="Times New Roman"/>
                        <a:ea typeface="Times New Roman"/>
                        <a:cs typeface="Times New Roman"/>
                      </a:endParaRPr>
                    </a:p>
                  </a:txBody>
                  <a:tcPr marL="7809" marR="7809" marT="0" marB="0"/>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18833489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4572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a:cs typeface="Times New Roman" pitchFamily="18" charset="0"/>
              </a:rPr>
              <a:t>Тип </a:t>
            </a:r>
            <a:r>
              <a:rPr lang="en-US" sz="2400">
                <a:cs typeface="Times New Roman" pitchFamily="18" charset="0"/>
              </a:rPr>
              <a:t>String</a:t>
            </a:r>
            <a:r>
              <a:rPr lang="ru-RU" sz="2400">
                <a:cs typeface="Times New Roman" pitchFamily="18" charset="0"/>
              </a:rPr>
              <a:t>.</a:t>
            </a:r>
            <a:endParaRPr lang="en-US" sz="2400">
              <a:cs typeface="Times New Roman" pitchFamily="18" charset="0"/>
            </a:endParaRPr>
          </a:p>
        </p:txBody>
      </p:sp>
      <p:sp>
        <p:nvSpPr>
          <p:cNvPr id="6147" name="Rectangle 6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be-BY"/>
          </a:p>
        </p:txBody>
      </p:sp>
      <p:sp>
        <p:nvSpPr>
          <p:cNvPr id="6148" name="TextBox 6"/>
          <p:cNvSpPr txBox="1">
            <a:spLocks noChangeArrowheads="1"/>
          </p:cNvSpPr>
          <p:nvPr/>
        </p:nvSpPr>
        <p:spPr bwMode="auto">
          <a:xfrm>
            <a:off x="152400" y="4572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	Данный тип является основным для работы со строками.</a:t>
            </a:r>
            <a:endParaRPr lang="ru-RU" sz="1600" b="1" dirty="0"/>
          </a:p>
          <a:p>
            <a:pPr eaLnBrk="1" hangingPunct="1"/>
            <a:r>
              <a:rPr lang="ru-RU" sz="1600" dirty="0"/>
              <a:t>Над строками можно проводить следующие операции</a:t>
            </a:r>
            <a:r>
              <a:rPr lang="en-US" sz="1600" dirty="0"/>
              <a:t>: =</a:t>
            </a:r>
            <a:r>
              <a:rPr lang="ru-RU" sz="1600" dirty="0"/>
              <a:t>, </a:t>
            </a:r>
            <a:r>
              <a:rPr lang="en-US" sz="1600" dirty="0"/>
              <a:t>+ , [], ==, !=</a:t>
            </a:r>
            <a:endParaRPr lang="ru-RU" sz="1600" dirty="0"/>
          </a:p>
        </p:txBody>
      </p:sp>
      <p:graphicFrame>
        <p:nvGraphicFramePr>
          <p:cNvPr id="7" name="Таблица 6"/>
          <p:cNvGraphicFramePr>
            <a:graphicFrameLocks noGrp="1"/>
          </p:cNvGraphicFramePr>
          <p:nvPr>
            <p:extLst>
              <p:ext uri="{D42A27DB-BD31-4B8C-83A1-F6EECF244321}">
                <p14:modId xmlns:p14="http://schemas.microsoft.com/office/powerpoint/2010/main" val="2828230106"/>
              </p:ext>
            </p:extLst>
          </p:nvPr>
        </p:nvGraphicFramePr>
        <p:xfrm>
          <a:off x="152400" y="1371600"/>
          <a:ext cx="8839200" cy="4883555"/>
        </p:xfrm>
        <a:graphic>
          <a:graphicData uri="http://schemas.openxmlformats.org/drawingml/2006/table">
            <a:tbl>
              <a:tblPr/>
              <a:tblGrid>
                <a:gridCol w="1981200">
                  <a:extLst>
                    <a:ext uri="{9D8B030D-6E8A-4147-A177-3AD203B41FA5}">
                      <a16:colId xmlns:a16="http://schemas.microsoft.com/office/drawing/2014/main" val="20000"/>
                    </a:ext>
                  </a:extLst>
                </a:gridCol>
                <a:gridCol w="6858000">
                  <a:extLst>
                    <a:ext uri="{9D8B030D-6E8A-4147-A177-3AD203B41FA5}">
                      <a16:colId xmlns:a16="http://schemas.microsoft.com/office/drawing/2014/main" val="20001"/>
                    </a:ext>
                  </a:extLst>
                </a:gridCol>
              </a:tblGrid>
              <a:tr h="18285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200" b="1" i="0" u="none" strike="noStrike" cap="none" normalizeH="0" baseline="0" dirty="0" smtClean="0">
                          <a:ln>
                            <a:noFill/>
                          </a:ln>
                          <a:solidFill>
                            <a:schemeClr val="bg1"/>
                          </a:solidFill>
                          <a:effectLst/>
                          <a:latin typeface="+mn-lt"/>
                          <a:cs typeface="Times New Roman" pitchFamily="18" charset="0"/>
                        </a:rPr>
                        <a:t>Имя метода</a:t>
                      </a:r>
                      <a:endParaRPr kumimoji="0" lang="be-BY" sz="1200" b="0" i="0" u="none" strike="noStrike" cap="none" normalizeH="0" baseline="0" dirty="0" smtClean="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200" b="1" i="0" u="none" strike="noStrike" cap="none" normalizeH="0" baseline="0" dirty="0" smtClean="0">
                          <a:ln>
                            <a:noFill/>
                          </a:ln>
                          <a:solidFill>
                            <a:schemeClr val="bg1"/>
                          </a:solidFill>
                          <a:effectLst/>
                          <a:latin typeface="+mn-lt"/>
                          <a:cs typeface="Times New Roman" pitchFamily="18" charset="0"/>
                        </a:rPr>
                        <a:t>Описание</a:t>
                      </a:r>
                      <a:endParaRPr kumimoji="0" lang="be-BY" sz="1200" b="0" i="0" u="none" strike="noStrike" cap="none" normalizeH="0" baseline="0" dirty="0" smtClean="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2856">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bg1"/>
                          </a:solidFill>
                          <a:effectLst/>
                          <a:latin typeface="+mn-lt"/>
                          <a:cs typeface="Times New Roman" pitchFamily="18" charset="0"/>
                        </a:rPr>
                        <a:t>CompareTo</a:t>
                      </a:r>
                      <a:r>
                        <a:rPr kumimoji="0" lang="ru-RU" sz="1200" b="0" i="0" u="none" strike="noStrike" cap="none" normalizeH="0" baseline="0" dirty="0" smtClean="0">
                          <a:ln>
                            <a:noFill/>
                          </a:ln>
                          <a:solidFill>
                            <a:schemeClr val="bg1"/>
                          </a:solidFill>
                          <a:effectLst/>
                          <a:latin typeface="+mn-lt"/>
                          <a:cs typeface="Times New Roman" pitchFamily="18" charset="0"/>
                        </a:rPr>
                        <a:t>()</a:t>
                      </a:r>
                      <a:endParaRPr kumimoji="0" lang="be-BY" sz="1200" b="0" i="0" u="none" strike="noStrike" cap="none" normalizeH="0" baseline="0" dirty="0" smtClean="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smtClean="0">
                          <a:ln>
                            <a:noFill/>
                          </a:ln>
                          <a:solidFill>
                            <a:schemeClr val="bg1"/>
                          </a:solidFill>
                          <a:effectLst/>
                          <a:latin typeface="+mn-lt"/>
                          <a:cs typeface="Times New Roman" pitchFamily="18" charset="0"/>
                        </a:rPr>
                        <a:t>Сравнивает строки для выяснения порядка</a:t>
                      </a:r>
                      <a:endParaRPr kumimoji="0" lang="be-BY" sz="1200" b="0" i="0" u="none" strike="noStrike" cap="none" normalizeH="0" baseline="0" smtClean="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2856">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bg1"/>
                          </a:solidFill>
                          <a:effectLst/>
                          <a:latin typeface="+mn-lt"/>
                          <a:cs typeface="Times New Roman" pitchFamily="18" charset="0"/>
                        </a:rPr>
                        <a:t>Insert()</a:t>
                      </a:r>
                      <a:endParaRPr kumimoji="0" lang="be-BY" sz="1200" b="0" i="0" u="none" strike="noStrike" cap="none" normalizeH="0" baseline="0" dirty="0" smtClean="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bg1"/>
                          </a:solidFill>
                          <a:effectLst/>
                          <a:latin typeface="+mn-lt"/>
                          <a:cs typeface="Times New Roman" pitchFamily="18" charset="0"/>
                        </a:rPr>
                        <a:t>Вставляет подстроку в заданную позицию</a:t>
                      </a:r>
                      <a:endParaRPr kumimoji="0" lang="be-BY" sz="1200" b="0" i="0" u="none" strike="noStrike" cap="none" normalizeH="0" baseline="0" dirty="0" smtClean="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82856">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bg1"/>
                          </a:solidFill>
                          <a:effectLst/>
                          <a:latin typeface="+mn-lt"/>
                          <a:cs typeface="Times New Roman" pitchFamily="18" charset="0"/>
                        </a:rPr>
                        <a:t>Remove()</a:t>
                      </a:r>
                      <a:endParaRPr kumimoji="0" lang="be-BY" sz="1200" b="0" i="0" u="none" strike="noStrike" cap="none" normalizeH="0" baseline="0" dirty="0" smtClean="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smtClean="0">
                          <a:ln>
                            <a:noFill/>
                          </a:ln>
                          <a:solidFill>
                            <a:schemeClr val="bg1"/>
                          </a:solidFill>
                          <a:effectLst/>
                          <a:latin typeface="+mn-lt"/>
                          <a:cs typeface="Times New Roman" pitchFamily="18" charset="0"/>
                        </a:rPr>
                        <a:t>Удаляет подстроку в заданной позиции</a:t>
                      </a:r>
                      <a:endParaRPr kumimoji="0" lang="be-BY" sz="1200" b="0" i="0" u="none" strike="noStrike" cap="none" normalizeH="0" baseline="0" smtClean="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2856">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bg1"/>
                          </a:solidFill>
                          <a:effectLst/>
                          <a:latin typeface="+mn-lt"/>
                          <a:cs typeface="Times New Roman" pitchFamily="18" charset="0"/>
                        </a:rPr>
                        <a:t>Replace()</a:t>
                      </a:r>
                      <a:endParaRPr kumimoji="0" lang="be-BY" sz="1200" b="0" i="0" u="none" strike="noStrike" cap="none" normalizeH="0" baseline="0" dirty="0" smtClean="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bg1"/>
                          </a:solidFill>
                          <a:effectLst/>
                          <a:latin typeface="+mn-lt"/>
                          <a:cs typeface="Times New Roman" pitchFamily="18" charset="0"/>
                        </a:rPr>
                        <a:t>Заменяет подстроку в заданной позиции на новую подстроку</a:t>
                      </a:r>
                      <a:endParaRPr kumimoji="0" lang="be-BY" sz="1200" b="0" i="0" u="none" strike="noStrike" cap="none" normalizeH="0" baseline="0" dirty="0" smtClean="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712">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bg1"/>
                          </a:solidFill>
                          <a:effectLst/>
                          <a:latin typeface="+mn-lt"/>
                          <a:cs typeface="Times New Roman" pitchFamily="18" charset="0"/>
                        </a:rPr>
                        <a:t>S</a:t>
                      </a:r>
                      <a:r>
                        <a:rPr kumimoji="0" lang="en-US" sz="1200" b="0" i="0" u="none" strike="noStrike" cap="none" normalizeH="0" baseline="0" dirty="0" err="1" smtClean="0">
                          <a:ln>
                            <a:noFill/>
                          </a:ln>
                          <a:solidFill>
                            <a:schemeClr val="bg1"/>
                          </a:solidFill>
                          <a:effectLst/>
                          <a:latin typeface="+mn-lt"/>
                          <a:cs typeface="Times New Roman" pitchFamily="18" charset="0"/>
                        </a:rPr>
                        <a:t>plit</a:t>
                      </a:r>
                      <a:r>
                        <a:rPr kumimoji="0" lang="ru-RU" sz="1200" b="0" i="0" u="none" strike="noStrike" cap="none" normalizeH="0" baseline="0" dirty="0" smtClean="0">
                          <a:ln>
                            <a:noFill/>
                          </a:ln>
                          <a:solidFill>
                            <a:schemeClr val="bg1"/>
                          </a:solidFill>
                          <a:effectLst/>
                          <a:latin typeface="+mn-lt"/>
                          <a:cs typeface="Times New Roman" pitchFamily="18" charset="0"/>
                        </a:rPr>
                        <a:t>()</a:t>
                      </a:r>
                      <a:endParaRPr kumimoji="0" lang="be-BY" sz="1200" b="0" i="0" u="none" strike="noStrike" cap="none" normalizeH="0" baseline="0" dirty="0" smtClean="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bg1"/>
                          </a:solidFill>
                          <a:effectLst/>
                          <a:latin typeface="+mn-lt"/>
                          <a:cs typeface="Times New Roman" pitchFamily="18" charset="0"/>
                        </a:rPr>
                        <a:t>Разбивает строку на массив слов. Допускает указание разделителя слов (по умолчанию – пробел), а также опции для удаления пустых слов из итогового массива</a:t>
                      </a:r>
                      <a:endParaRPr kumimoji="0" lang="be-BY" sz="1200" b="0" i="0" u="none" strike="noStrike" cap="none" normalizeH="0" baseline="0" dirty="0" smtClean="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82856">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bg1"/>
                          </a:solidFill>
                          <a:effectLst/>
                          <a:latin typeface="+mn-lt"/>
                          <a:cs typeface="Times New Roman" pitchFamily="18" charset="0"/>
                        </a:rPr>
                        <a:t>Substring()</a:t>
                      </a:r>
                      <a:endParaRPr kumimoji="0" lang="be-BY" sz="1200" b="0" i="0" u="none" strike="noStrike" cap="none" normalizeH="0" baseline="0" dirty="0" smtClean="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bg1"/>
                          </a:solidFill>
                          <a:effectLst/>
                          <a:latin typeface="+mn-lt"/>
                          <a:cs typeface="Times New Roman" pitchFamily="18" charset="0"/>
                        </a:rPr>
                        <a:t>Выделяет подстроку в заданной позиции</a:t>
                      </a:r>
                      <a:endParaRPr kumimoji="0" lang="be-BY" sz="1200" b="0" i="0" u="none" strike="noStrike" cap="none" normalizeH="0" baseline="0" dirty="0" smtClean="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82856">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bg1"/>
                          </a:solidFill>
                          <a:effectLst/>
                          <a:latin typeface="+mn-lt"/>
                          <a:cs typeface="Times New Roman" pitchFamily="18" charset="0"/>
                        </a:rPr>
                        <a:t>CopyTo()</a:t>
                      </a:r>
                      <a:endParaRPr kumimoji="0" lang="be-BY" sz="1200" b="0" i="0" u="none" strike="noStrike" cap="none" normalizeH="0" baseline="0" dirty="0" smtClean="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bg1"/>
                          </a:solidFill>
                          <a:effectLst/>
                          <a:latin typeface="+mn-lt"/>
                          <a:cs typeface="Times New Roman" pitchFamily="18" charset="0"/>
                        </a:rPr>
                        <a:t>Копирует указанный фрагмент строки в массив символов</a:t>
                      </a:r>
                      <a:endParaRPr kumimoji="0" lang="be-BY" sz="1200" b="0" i="0" u="none" strike="noStrike" cap="none" normalizeH="0" baseline="0" dirty="0" smtClean="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182856">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smtClean="0">
                          <a:ln>
                            <a:noFill/>
                          </a:ln>
                          <a:solidFill>
                            <a:schemeClr val="bg1"/>
                          </a:solidFill>
                          <a:effectLst/>
                          <a:latin typeface="+mn-lt"/>
                          <a:cs typeface="Times New Roman" pitchFamily="18" charset="0"/>
                        </a:rPr>
                        <a:t>Conat</a:t>
                      </a:r>
                      <a:r>
                        <a:rPr kumimoji="0" lang="en-US" sz="1200" b="0" i="0" u="none" strike="noStrike" cap="none" normalizeH="0" baseline="0" smtClean="0">
                          <a:ln>
                            <a:noFill/>
                          </a:ln>
                          <a:solidFill>
                            <a:schemeClr val="bg1"/>
                          </a:solidFill>
                          <a:effectLst/>
                          <a:latin typeface="+mn-lt"/>
                          <a:cs typeface="Times New Roman" pitchFamily="18" charset="0"/>
                        </a:rPr>
                        <a:t>a</a:t>
                      </a:r>
                      <a:r>
                        <a:rPr kumimoji="0" lang="ru-RU" sz="1200" b="0" i="0" u="none" strike="noStrike" cap="none" normalizeH="0" baseline="0" smtClean="0">
                          <a:ln>
                            <a:noFill/>
                          </a:ln>
                          <a:solidFill>
                            <a:schemeClr val="bg1"/>
                          </a:solidFill>
                          <a:effectLst/>
                          <a:latin typeface="+mn-lt"/>
                          <a:cs typeface="Times New Roman" pitchFamily="18" charset="0"/>
                        </a:rPr>
                        <a:t>ins()</a:t>
                      </a:r>
                      <a:endParaRPr kumimoji="0" lang="be-BY" sz="1200" b="0" i="0" u="none" strike="noStrike" cap="none" normalizeH="0" baseline="0" smtClean="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bg1"/>
                          </a:solidFill>
                          <a:effectLst/>
                          <a:latin typeface="+mn-lt"/>
                          <a:cs typeface="Times New Roman" pitchFamily="18" charset="0"/>
                        </a:rPr>
                        <a:t>Определяет вхождение заданной подстроки</a:t>
                      </a:r>
                      <a:endParaRPr kumimoji="0" lang="be-BY" sz="1200" b="0" i="0" u="none" strike="noStrike" cap="none" normalizeH="0" baseline="0" dirty="0" smtClean="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78412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smtClean="0">
                          <a:ln>
                            <a:noFill/>
                          </a:ln>
                          <a:solidFill>
                            <a:schemeClr val="bg1"/>
                          </a:solidFill>
                          <a:effectLst/>
                          <a:latin typeface="+mn-lt"/>
                          <a:cs typeface="Times New Roman" pitchFamily="18" charset="0"/>
                        </a:rPr>
                        <a:t>IndexOf(),</a:t>
                      </a:r>
                      <a:endParaRPr kumimoji="0" lang="be-BY" sz="1200" b="0" i="0" u="none" strike="noStrike" cap="none" normalizeH="0" baseline="0" smtClean="0">
                        <a:ln>
                          <a:noFill/>
                        </a:ln>
                        <a:solidFill>
                          <a:schemeClr val="bg1"/>
                        </a:solidFill>
                        <a:effectLst/>
                        <a:latin typeface="+mn-lt"/>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smtClean="0">
                          <a:ln>
                            <a:noFill/>
                          </a:ln>
                          <a:solidFill>
                            <a:schemeClr val="bg1"/>
                          </a:solidFill>
                          <a:effectLst/>
                          <a:latin typeface="+mn-lt"/>
                          <a:cs typeface="Times New Roman" pitchFamily="18" charset="0"/>
                        </a:rPr>
                        <a:t>IndexOfAny(),</a:t>
                      </a:r>
                      <a:endParaRPr kumimoji="0" lang="be-BY" sz="1200" b="0" i="0" u="none" strike="noStrike" cap="none" normalizeH="0" baseline="0" smtClean="0">
                        <a:ln>
                          <a:noFill/>
                        </a:ln>
                        <a:solidFill>
                          <a:schemeClr val="bg1"/>
                        </a:solidFill>
                        <a:effectLst/>
                        <a:latin typeface="+mn-lt"/>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smtClean="0">
                          <a:ln>
                            <a:noFill/>
                          </a:ln>
                          <a:solidFill>
                            <a:schemeClr val="bg1"/>
                          </a:solidFill>
                          <a:effectLst/>
                          <a:latin typeface="+mn-lt"/>
                          <a:cs typeface="Times New Roman" pitchFamily="18" charset="0"/>
                        </a:rPr>
                        <a:t>LastIndexOf(),</a:t>
                      </a:r>
                      <a:endParaRPr kumimoji="0" lang="be-BY" sz="1200" b="0" i="0" u="none" strike="noStrike" cap="none" normalizeH="0" baseline="0" smtClean="0">
                        <a:ln>
                          <a:noFill/>
                        </a:ln>
                        <a:solidFill>
                          <a:schemeClr val="bg1"/>
                        </a:solidFill>
                        <a:effectLst/>
                        <a:latin typeface="+mn-lt"/>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smtClean="0">
                          <a:ln>
                            <a:noFill/>
                          </a:ln>
                          <a:solidFill>
                            <a:schemeClr val="bg1"/>
                          </a:solidFill>
                          <a:effectLst/>
                          <a:latin typeface="+mn-lt"/>
                          <a:cs typeface="Times New Roman" pitchFamily="18" charset="0"/>
                        </a:rPr>
                        <a:t>LastIndexOfAny()</a:t>
                      </a:r>
                      <a:endParaRPr kumimoji="0" lang="be-BY" sz="1200" b="0" i="0" u="none" strike="noStrike" cap="none" normalizeH="0" baseline="0" smtClean="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bg1"/>
                          </a:solidFill>
                          <a:effectLst/>
                          <a:latin typeface="+mn-lt"/>
                          <a:cs typeface="Times New Roman" pitchFamily="18" charset="0"/>
                        </a:rPr>
                        <a:t>Определяются индексы первого и последнего вхождения заданной подстроки или любого символа из заданного набора</a:t>
                      </a:r>
                      <a:endParaRPr kumimoji="0" lang="be-BY" sz="1200" b="0" i="0" u="none" strike="noStrike" cap="none" normalizeH="0" baseline="0" dirty="0" smtClean="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65712">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smtClean="0">
                          <a:ln>
                            <a:noFill/>
                          </a:ln>
                          <a:solidFill>
                            <a:schemeClr val="bg1"/>
                          </a:solidFill>
                          <a:effectLst/>
                          <a:latin typeface="+mn-lt"/>
                          <a:cs typeface="Times New Roman" pitchFamily="18" charset="0"/>
                        </a:rPr>
                        <a:t>StartsWith(),</a:t>
                      </a:r>
                      <a:endParaRPr kumimoji="0" lang="be-BY" sz="1200" b="0" i="0" u="none" strike="noStrike" cap="none" normalizeH="0" baseline="0" smtClean="0">
                        <a:ln>
                          <a:noFill/>
                        </a:ln>
                        <a:solidFill>
                          <a:schemeClr val="bg1"/>
                        </a:solidFill>
                        <a:effectLst/>
                        <a:latin typeface="+mn-lt"/>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smtClean="0">
                          <a:ln>
                            <a:noFill/>
                          </a:ln>
                          <a:solidFill>
                            <a:schemeClr val="bg1"/>
                          </a:solidFill>
                          <a:effectLst/>
                          <a:latin typeface="+mn-lt"/>
                          <a:cs typeface="Times New Roman" pitchFamily="18" charset="0"/>
                        </a:rPr>
                        <a:t>EndsWith()</a:t>
                      </a:r>
                      <a:endParaRPr kumimoji="0" lang="be-BY" sz="1200" b="0" i="0" u="none" strike="noStrike" cap="none" normalizeH="0" baseline="0" smtClean="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bg1"/>
                          </a:solidFill>
                          <a:effectLst/>
                          <a:latin typeface="+mn-lt"/>
                          <a:cs typeface="Times New Roman" pitchFamily="18" charset="0"/>
                        </a:rPr>
                        <a:t>Возвращается true или false, в зависимости от того, начинается или заканчивается строка заданной подстрокой. При этом можно учитывать регистр и алфавит конкретного языка</a:t>
                      </a:r>
                      <a:endParaRPr kumimoji="0" lang="be-BY" sz="1200" b="0" i="0" u="none" strike="noStrike" cap="none" normalizeH="0" baseline="0" dirty="0" smtClean="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65712">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smtClean="0">
                          <a:ln>
                            <a:noFill/>
                          </a:ln>
                          <a:solidFill>
                            <a:schemeClr val="bg1"/>
                          </a:solidFill>
                          <a:effectLst/>
                          <a:latin typeface="+mn-lt"/>
                          <a:cs typeface="Times New Roman" pitchFamily="18" charset="0"/>
                        </a:rPr>
                        <a:t>PadLeft(),</a:t>
                      </a:r>
                      <a:endParaRPr kumimoji="0" lang="be-BY" sz="1200" b="0" i="0" u="none" strike="noStrike" cap="none" normalizeH="0" baseline="0" smtClean="0">
                        <a:ln>
                          <a:noFill/>
                        </a:ln>
                        <a:solidFill>
                          <a:schemeClr val="bg1"/>
                        </a:solidFill>
                        <a:effectLst/>
                        <a:latin typeface="+mn-lt"/>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smtClean="0">
                          <a:ln>
                            <a:noFill/>
                          </a:ln>
                          <a:solidFill>
                            <a:schemeClr val="bg1"/>
                          </a:solidFill>
                          <a:effectLst/>
                          <a:latin typeface="+mn-lt"/>
                          <a:cs typeface="Times New Roman" pitchFamily="18" charset="0"/>
                        </a:rPr>
                        <a:t>PadRight()</a:t>
                      </a:r>
                      <a:endParaRPr kumimoji="0" lang="be-BY" sz="1200" b="0" i="0" u="none" strike="noStrike" cap="none" normalizeH="0" baseline="0" smtClean="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bg1"/>
                          </a:solidFill>
                          <a:effectLst/>
                          <a:latin typeface="+mn-lt"/>
                          <a:cs typeface="Times New Roman" pitchFamily="18" charset="0"/>
                        </a:rPr>
                        <a:t>Выполняют «набивку» нужным числом пробелов в начале или в конце строки</a:t>
                      </a:r>
                      <a:endParaRPr kumimoji="0" lang="be-BY" sz="1200" b="0" i="0" u="none" strike="noStrike" cap="none" normalizeH="0" baseline="0" dirty="0" smtClean="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54856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smtClean="0">
                          <a:ln>
                            <a:noFill/>
                          </a:ln>
                          <a:solidFill>
                            <a:schemeClr val="bg1"/>
                          </a:solidFill>
                          <a:effectLst/>
                          <a:latin typeface="+mn-lt"/>
                          <a:cs typeface="Times New Roman" pitchFamily="18" charset="0"/>
                        </a:rPr>
                        <a:t>Trim(),</a:t>
                      </a:r>
                      <a:endParaRPr kumimoji="0" lang="be-BY" sz="1200" b="0" i="0" u="none" strike="noStrike" cap="none" normalizeH="0" baseline="0" smtClean="0">
                        <a:ln>
                          <a:noFill/>
                        </a:ln>
                        <a:solidFill>
                          <a:schemeClr val="bg1"/>
                        </a:solidFill>
                        <a:effectLst/>
                        <a:latin typeface="+mn-lt"/>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smtClean="0">
                          <a:ln>
                            <a:noFill/>
                          </a:ln>
                          <a:solidFill>
                            <a:schemeClr val="bg1"/>
                          </a:solidFill>
                          <a:effectLst/>
                          <a:latin typeface="+mn-lt"/>
                          <a:cs typeface="Times New Roman" pitchFamily="18" charset="0"/>
                        </a:rPr>
                        <a:t>TrimStart(),</a:t>
                      </a:r>
                      <a:endParaRPr kumimoji="0" lang="be-BY" sz="1200" b="0" i="0" u="none" strike="noStrike" cap="none" normalizeH="0" baseline="0" smtClean="0">
                        <a:ln>
                          <a:noFill/>
                        </a:ln>
                        <a:solidFill>
                          <a:schemeClr val="bg1"/>
                        </a:solidFill>
                        <a:effectLst/>
                        <a:latin typeface="+mn-lt"/>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smtClean="0">
                          <a:ln>
                            <a:noFill/>
                          </a:ln>
                          <a:solidFill>
                            <a:schemeClr val="bg1"/>
                          </a:solidFill>
                          <a:effectLst/>
                          <a:latin typeface="+mn-lt"/>
                          <a:cs typeface="Times New Roman" pitchFamily="18" charset="0"/>
                        </a:rPr>
                        <a:t>TrimEnd()</a:t>
                      </a:r>
                      <a:endParaRPr kumimoji="0" lang="be-BY" sz="1200" b="0" i="0" u="none" strike="noStrike" cap="none" normalizeH="0" baseline="0" smtClean="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bg1"/>
                          </a:solidFill>
                          <a:effectLst/>
                          <a:latin typeface="+mn-lt"/>
                          <a:cs typeface="Times New Roman" pitchFamily="18" charset="0"/>
                        </a:rPr>
                        <a:t>Удаляются пробелы в начале и в конце строки, или только с одного её конца</a:t>
                      </a:r>
                      <a:endParaRPr kumimoji="0" lang="be-BY" sz="1200" b="0" i="0" u="none" strike="noStrike" cap="none" normalizeH="0" baseline="0" dirty="0" smtClean="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1920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smtClean="0">
                          <a:ln>
                            <a:noFill/>
                          </a:ln>
                          <a:solidFill>
                            <a:schemeClr val="bg1"/>
                          </a:solidFill>
                          <a:effectLst/>
                          <a:latin typeface="+mn-lt"/>
                          <a:cs typeface="Times New Roman" pitchFamily="18" charset="0"/>
                        </a:rPr>
                        <a:t>ToCharArray()</a:t>
                      </a:r>
                      <a:endParaRPr kumimoji="0" lang="be-BY" sz="1200" b="0" i="0" u="none" strike="noStrike" cap="none" normalizeH="0" baseline="0" smtClean="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bg1"/>
                          </a:solidFill>
                          <a:effectLst/>
                          <a:latin typeface="+mn-lt"/>
                          <a:cs typeface="Times New Roman" pitchFamily="18" charset="0"/>
                        </a:rPr>
                        <a:t>Преобразование строки в массив символов</a:t>
                      </a:r>
                      <a:endParaRPr kumimoji="0" lang="be-BY" sz="1200" b="0" i="0" u="none" strike="noStrike" cap="none" normalizeH="0" baseline="0" dirty="0" smtClean="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79840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smtClean="0">
                          <a:ln>
                            <a:noFill/>
                          </a:ln>
                          <a:solidFill>
                            <a:schemeClr val="bg1"/>
                          </a:solidFill>
                          <a:effectLst/>
                          <a:latin typeface="+mn-lt"/>
                          <a:cs typeface="Times New Roman" pitchFamily="18" charset="0"/>
                        </a:rPr>
                        <a:t>ToLower()</a:t>
                      </a:r>
                      <a:endParaRPr kumimoji="0" lang="be-BY" sz="1200" b="0" i="0" u="none" strike="noStrike" cap="none" normalizeH="0" baseline="0" smtClean="0">
                        <a:ln>
                          <a:noFill/>
                        </a:ln>
                        <a:solidFill>
                          <a:schemeClr val="bg1"/>
                        </a:solidFill>
                        <a:effectLst/>
                        <a:latin typeface="+mn-lt"/>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smtClean="0">
                          <a:ln>
                            <a:noFill/>
                          </a:ln>
                          <a:solidFill>
                            <a:schemeClr val="bg1"/>
                          </a:solidFill>
                          <a:effectLst/>
                          <a:latin typeface="+mn-lt"/>
                          <a:cs typeface="Times New Roman" pitchFamily="18" charset="0"/>
                        </a:rPr>
                        <a:t>ToLowerInvariant()</a:t>
                      </a:r>
                      <a:endParaRPr kumimoji="0" lang="be-BY" sz="1200" b="0" i="0" u="none" strike="noStrike" cap="none" normalizeH="0" baseline="0" smtClean="0">
                        <a:ln>
                          <a:noFill/>
                        </a:ln>
                        <a:solidFill>
                          <a:schemeClr val="bg1"/>
                        </a:solidFill>
                        <a:effectLst/>
                        <a:latin typeface="+mn-lt"/>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smtClean="0">
                          <a:ln>
                            <a:noFill/>
                          </a:ln>
                          <a:solidFill>
                            <a:schemeClr val="bg1"/>
                          </a:solidFill>
                          <a:effectLst/>
                          <a:latin typeface="+mn-lt"/>
                          <a:cs typeface="Times New Roman" pitchFamily="18" charset="0"/>
                        </a:rPr>
                        <a:t>ToUpper()</a:t>
                      </a:r>
                      <a:endParaRPr kumimoji="0" lang="be-BY" sz="1200" b="0" i="0" u="none" strike="noStrike" cap="none" normalizeH="0" baseline="0" smtClean="0">
                        <a:ln>
                          <a:noFill/>
                        </a:ln>
                        <a:solidFill>
                          <a:schemeClr val="bg1"/>
                        </a:solidFill>
                        <a:effectLst/>
                        <a:latin typeface="+mn-lt"/>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smtClean="0">
                          <a:ln>
                            <a:noFill/>
                          </a:ln>
                          <a:solidFill>
                            <a:schemeClr val="bg1"/>
                          </a:solidFill>
                          <a:effectLst/>
                          <a:latin typeface="+mn-lt"/>
                          <a:cs typeface="Times New Roman" pitchFamily="18" charset="0"/>
                        </a:rPr>
                        <a:t>ToUpperInvariant()</a:t>
                      </a:r>
                      <a:endParaRPr kumimoji="0" lang="be-BY" sz="1200" b="0" i="0" u="none" strike="noStrike" cap="none" normalizeH="0" baseline="0" smtClean="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bg1"/>
                          </a:solidFill>
                          <a:effectLst/>
                          <a:latin typeface="+mn-lt"/>
                          <a:cs typeface="Times New Roman" pitchFamily="18" charset="0"/>
                        </a:rPr>
                        <a:t>Изменение</a:t>
                      </a:r>
                      <a:r>
                        <a:rPr kumimoji="0" lang="en-US" sz="1200" b="0" i="0" u="none" strike="noStrike" cap="none" normalizeH="0" baseline="0" dirty="0" smtClean="0">
                          <a:ln>
                            <a:noFill/>
                          </a:ln>
                          <a:solidFill>
                            <a:schemeClr val="bg1"/>
                          </a:solidFill>
                          <a:effectLst/>
                          <a:latin typeface="+mn-lt"/>
                          <a:cs typeface="Times New Roman" pitchFamily="18" charset="0"/>
                        </a:rPr>
                        <a:t> </a:t>
                      </a:r>
                      <a:r>
                        <a:rPr kumimoji="0" lang="en-US" sz="1200" b="0" i="0" u="none" strike="noStrike" cap="none" normalizeH="0" baseline="0" dirty="0" err="1" smtClean="0">
                          <a:ln>
                            <a:noFill/>
                          </a:ln>
                          <a:solidFill>
                            <a:schemeClr val="bg1"/>
                          </a:solidFill>
                          <a:effectLst/>
                          <a:latin typeface="+mn-lt"/>
                          <a:cs typeface="Times New Roman" pitchFamily="18" charset="0"/>
                        </a:rPr>
                        <a:t>регистра</a:t>
                      </a:r>
                      <a:r>
                        <a:rPr kumimoji="0" lang="en-US" sz="1200" b="0" i="0" u="none" strike="noStrike" cap="none" normalizeH="0" baseline="0" dirty="0" smtClean="0">
                          <a:ln>
                            <a:noFill/>
                          </a:ln>
                          <a:solidFill>
                            <a:schemeClr val="bg1"/>
                          </a:solidFill>
                          <a:effectLst/>
                          <a:latin typeface="+mn-lt"/>
                          <a:cs typeface="Times New Roman" pitchFamily="18" charset="0"/>
                        </a:rPr>
                        <a:t> </a:t>
                      </a:r>
                      <a:r>
                        <a:rPr kumimoji="0" lang="en-US" sz="1200" b="0" i="0" u="none" strike="noStrike" cap="none" normalizeH="0" baseline="0" dirty="0" err="1" smtClean="0">
                          <a:ln>
                            <a:noFill/>
                          </a:ln>
                          <a:solidFill>
                            <a:schemeClr val="bg1"/>
                          </a:solidFill>
                          <a:effectLst/>
                          <a:latin typeface="+mn-lt"/>
                          <a:cs typeface="Times New Roman" pitchFamily="18" charset="0"/>
                        </a:rPr>
                        <a:t>символов</a:t>
                      </a:r>
                      <a:r>
                        <a:rPr kumimoji="0" lang="en-US" sz="1200" b="0" i="0" u="none" strike="noStrike" cap="none" normalizeH="0" baseline="0" dirty="0" smtClean="0">
                          <a:ln>
                            <a:noFill/>
                          </a:ln>
                          <a:solidFill>
                            <a:schemeClr val="bg1"/>
                          </a:solidFill>
                          <a:effectLst/>
                          <a:latin typeface="+mn-lt"/>
                          <a:cs typeface="Times New Roman" pitchFamily="18" charset="0"/>
                        </a:rPr>
                        <a:t> </a:t>
                      </a:r>
                      <a:r>
                        <a:rPr kumimoji="0" lang="en-US" sz="1200" b="0" i="0" u="none" strike="noStrike" cap="none" normalizeH="0" baseline="0" dirty="0" err="1" smtClean="0">
                          <a:ln>
                            <a:noFill/>
                          </a:ln>
                          <a:solidFill>
                            <a:schemeClr val="bg1"/>
                          </a:solidFill>
                          <a:effectLst/>
                          <a:latin typeface="+mn-lt"/>
                          <a:cs typeface="Times New Roman" pitchFamily="18" charset="0"/>
                        </a:rPr>
                        <a:t>строки</a:t>
                      </a:r>
                      <a:endParaRPr kumimoji="0" lang="be-BY" sz="1200" b="0" i="0" u="none" strike="noStrike" cap="none" normalizeH="0" baseline="0" dirty="0" smtClean="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24181114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While On Navy">
      <a:dk1>
        <a:srgbClr val="FFFFFF"/>
      </a:dk1>
      <a:lt1>
        <a:srgbClr val="FFFFFF"/>
      </a:lt1>
      <a:dk2>
        <a:srgbClr val="366092"/>
      </a:dk2>
      <a:lt2>
        <a:srgbClr val="366092"/>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el-hard-training">
  <a:themeElements>
    <a:clrScheme name="White-On-Blue">
      <a:dk1>
        <a:srgbClr val="FFFFFF"/>
      </a:dk1>
      <a:lt1>
        <a:sysClr val="window" lastClr="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ctr">
          <a:defRPr sz="3200" dirty="0" smtClean="0"/>
        </a:defPPr>
      </a:lstStyle>
    </a:txDef>
  </a:objectDefaults>
  <a:extraClrSchemeLst/>
</a:theme>
</file>

<file path=ppt/theme/themeOverride1.xml><?xml version="1.0" encoding="utf-8"?>
<a:themeOverride xmlns:a="http://schemas.openxmlformats.org/drawingml/2006/main">
  <a:clrScheme name="While On Navy">
    <a:dk1>
      <a:srgbClr val="FFFFFF"/>
    </a:dk1>
    <a:lt1>
      <a:srgbClr val="FFFFFF"/>
    </a:lt1>
    <a:dk2>
      <a:srgbClr val="366092"/>
    </a:dk2>
    <a:lt2>
      <a:srgbClr val="366092"/>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themeOverride>
</file>

<file path=docProps/app.xml><?xml version="1.0" encoding="utf-8"?>
<Properties xmlns="http://schemas.openxmlformats.org/officeDocument/2006/extended-properties" xmlns:vt="http://schemas.openxmlformats.org/officeDocument/2006/docPropsVTypes">
  <Template/>
  <TotalTime>1470</TotalTime>
  <Words>2320</Words>
  <Application>Microsoft Office PowerPoint</Application>
  <PresentationFormat>On-screen Show (4:3)</PresentationFormat>
  <Paragraphs>483</Paragraphs>
  <Slides>21</Slides>
  <Notes>0</Notes>
  <HiddenSlides>1</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21</vt:i4>
      </vt:variant>
    </vt:vector>
  </HeadingPairs>
  <TitlesOfParts>
    <vt:vector size="29" baseType="lpstr">
      <vt:lpstr>Arial</vt:lpstr>
      <vt:lpstr>Calibri</vt:lpstr>
      <vt:lpstr>Consolas</vt:lpstr>
      <vt:lpstr>Courier New</vt:lpstr>
      <vt:lpstr>Times New Roman</vt:lpstr>
      <vt:lpstr>Verdana</vt:lpstr>
      <vt:lpstr>Office Theme</vt:lpstr>
      <vt:lpstr>bel-hard-training</vt:lpstr>
      <vt:lpstr>PowerPoint Presentation</vt:lpstr>
      <vt:lpstr>Материалы для обучения</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Кодировки текста</vt:lpstr>
      <vt:lpstr>Кодировки текста Полезные ссылки</vt:lpstr>
      <vt:lpstr>Кодировки текста</vt:lpstr>
      <vt:lpstr>PowerPoint Presentation</vt:lpstr>
      <vt:lpstr>PowerPoint Presentation</vt:lpstr>
      <vt:lpstr>Encoding.Default 🕱</vt:lpstr>
      <vt:lpstr>Получение списка ANSI кодировок</vt:lpstr>
      <vt:lpstr>Encoding.Default и best-fit преобразования</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Vasily Petruhin</dc:creator>
  <cp:lastModifiedBy>Dmitry Volkov</cp:lastModifiedBy>
  <cp:revision>54</cp:revision>
  <dcterms:created xsi:type="dcterms:W3CDTF">2012-08-15T13:16:02Z</dcterms:created>
  <dcterms:modified xsi:type="dcterms:W3CDTF">2018-02-13T14:15:49Z</dcterms:modified>
</cp:coreProperties>
</file>