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1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6" r:id="rId10"/>
    <p:sldId id="294" r:id="rId11"/>
    <p:sldId id="300" r:id="rId12"/>
    <p:sldId id="293" r:id="rId13"/>
    <p:sldId id="295" r:id="rId14"/>
    <p:sldId id="304" r:id="rId15"/>
    <p:sldId id="261" r:id="rId16"/>
    <p:sldId id="299" r:id="rId17"/>
    <p:sldId id="305" r:id="rId18"/>
    <p:sldId id="311" r:id="rId19"/>
    <p:sldId id="262" r:id="rId20"/>
    <p:sldId id="310" r:id="rId21"/>
    <p:sldId id="263" r:id="rId22"/>
    <p:sldId id="265" r:id="rId23"/>
    <p:sldId id="264" r:id="rId24"/>
    <p:sldId id="308" r:id="rId25"/>
    <p:sldId id="309" r:id="rId26"/>
    <p:sldId id="301" r:id="rId27"/>
    <p:sldId id="266" r:id="rId28"/>
    <p:sldId id="316" r:id="rId29"/>
    <p:sldId id="317" r:id="rId30"/>
    <p:sldId id="315" r:id="rId31"/>
    <p:sldId id="286" r:id="rId32"/>
    <p:sldId id="287" r:id="rId33"/>
    <p:sldId id="289" r:id="rId34"/>
    <p:sldId id="290" r:id="rId35"/>
    <p:sldId id="296" r:id="rId36"/>
    <p:sldId id="307" r:id="rId37"/>
    <p:sldId id="303" r:id="rId38"/>
    <p:sldId id="312" r:id="rId39"/>
    <p:sldId id="267" r:id="rId40"/>
    <p:sldId id="268" r:id="rId41"/>
    <p:sldId id="269" r:id="rId42"/>
    <p:sldId id="270" r:id="rId43"/>
    <p:sldId id="271" r:id="rId44"/>
    <p:sldId id="272" r:id="rId45"/>
    <p:sldId id="285" r:id="rId46"/>
    <p:sldId id="288" r:id="rId47"/>
    <p:sldId id="278" r:id="rId48"/>
    <p:sldId id="273" r:id="rId49"/>
    <p:sldId id="274" r:id="rId50"/>
    <p:sldId id="275" r:id="rId51"/>
    <p:sldId id="277" r:id="rId52"/>
    <p:sldId id="282" r:id="rId53"/>
    <p:sldId id="279" r:id="rId54"/>
    <p:sldId id="280" r:id="rId55"/>
    <p:sldId id="313" r:id="rId56"/>
    <p:sldId id="302" r:id="rId57"/>
    <p:sldId id="314" r:id="rId58"/>
    <p:sldId id="276" r:id="rId59"/>
    <p:sldId id="291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A55C9E-BCD3-4497-82AE-75BE54B89204}">
          <p14:sldIdLst>
            <p14:sldId id="256"/>
            <p14:sldId id="258"/>
            <p14:sldId id="283"/>
            <p14:sldId id="297"/>
          </p14:sldIdLst>
        </p14:section>
        <p14:section name="Процессы" id="{321EC497-0574-4798-9734-2D036338166B}">
          <p14:sldIdLst>
            <p14:sldId id="259"/>
            <p14:sldId id="292"/>
            <p14:sldId id="298"/>
            <p14:sldId id="306"/>
            <p14:sldId id="294"/>
            <p14:sldId id="300"/>
            <p14:sldId id="293"/>
            <p14:sldId id="295"/>
            <p14:sldId id="304"/>
          </p14:sldIdLst>
        </p14:section>
        <p14:section name="Потоки" id="{590B55CC-0506-4AAF-B544-1A7F8F027AC6}">
          <p14:sldIdLst>
            <p14:sldId id="261"/>
            <p14:sldId id="299"/>
            <p14:sldId id="305"/>
            <p14:sldId id="311"/>
            <p14:sldId id="262"/>
            <p14:sldId id="310"/>
            <p14:sldId id="263"/>
            <p14:sldId id="265"/>
            <p14:sldId id="264"/>
            <p14:sldId id="308"/>
            <p14:sldId id="309"/>
            <p14:sldId id="301"/>
            <p14:sldId id="266"/>
            <p14:sldId id="316"/>
            <p14:sldId id="317"/>
            <p14:sldId id="315"/>
            <p14:sldId id="286"/>
            <p14:sldId id="287"/>
            <p14:sldId id="289"/>
            <p14:sldId id="290"/>
            <p14:sldId id="296"/>
            <p14:sldId id="307"/>
            <p14:sldId id="303"/>
            <p14:sldId id="312"/>
            <p14:sldId id="267"/>
            <p14:sldId id="268"/>
            <p14:sldId id="269"/>
            <p14:sldId id="270"/>
            <p14:sldId id="271"/>
            <p14:sldId id="272"/>
            <p14:sldId id="285"/>
            <p14:sldId id="288"/>
            <p14:sldId id="278"/>
            <p14:sldId id="273"/>
            <p14:sldId id="274"/>
          </p14:sldIdLst>
        </p14:section>
        <p14:section name="Коллекции и потоки" id="{825E5A33-583E-4C88-A54B-F787E8D30E37}">
          <p14:sldIdLst>
            <p14:sldId id="275"/>
            <p14:sldId id="277"/>
            <p14:sldId id="282"/>
          </p14:sldIdLst>
        </p14:section>
        <p14:section name="TPL" id="{4CCA3321-C0A8-4A25-BB6C-171E86FB9171}">
          <p14:sldIdLst>
            <p14:sldId id="279"/>
            <p14:sldId id="280"/>
            <p14:sldId id="313"/>
            <p14:sldId id="302"/>
            <p14:sldId id="314"/>
          </p14:sldIdLst>
        </p14:section>
        <p14:section name="Другое" id="{11A32F97-2AC1-4050-A645-CA6F60D4716D}">
          <p14:sldIdLst>
            <p14:sldId id="276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10.02.2018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10.02.2018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2/10/2018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2/10/2018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2/10/2018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2/10/2018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2/10/2018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2/10/2018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2/10/2018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2/10/2018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2/10/2018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2/10/2018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2/10/2018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10.02.2018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2/10/2018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dn.ru/article/dotnet/CSThreading1.xml" TargetMode="External"/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rsdn.ru/article/dotnet/CSThreading2.x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bclteam/p/immutable/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, string </a:t>
            </a:r>
            <a:r>
              <a:rPr lang="en-US" dirty="0" err="1" smtClean="0"/>
              <a:t>machineName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</a:t>
            </a:r>
            <a:r>
              <a:rPr lang="en-US" dirty="0"/>
              <a:t>(string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GetProcessesByName</a:t>
            </a:r>
            <a:r>
              <a:rPr lang="en-US" dirty="0" smtClean="0"/>
              <a:t>(string name)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GetProcessesByName</a:t>
            </a:r>
            <a:r>
              <a:rPr lang="en-US" dirty="0"/>
              <a:t>(string name,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пользователе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  <a:endParaRPr lang="ru-RU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 smtClean="0"/>
              <a:t>Проверка что пользователь входит в группу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пользователем</a:t>
            </a:r>
            <a:endParaRPr lang="en-US" dirty="0" smtClean="0"/>
          </a:p>
          <a:p>
            <a:r>
              <a:rPr lang="ru-RU" dirty="0" smtClean="0"/>
              <a:t>Поток может сохранять «глобальные» переменные в </a:t>
            </a:r>
            <a:r>
              <a:rPr lang="en-US" dirty="0" smtClean="0"/>
              <a:t>Thread Local Storage (TLS)</a:t>
            </a:r>
            <a:endParaRPr lang="ru-RU" dirty="0" smtClean="0"/>
          </a:p>
          <a:p>
            <a:r>
              <a:rPr lang="ru-RU" dirty="0" smtClean="0"/>
              <a:t>У потока есть свой </a:t>
            </a:r>
            <a:r>
              <a:rPr lang="en-US" dirty="0" err="1" smtClean="0"/>
              <a:t>CultureInfo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Поддержка многопоточности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/>
          <a:lstStyle/>
          <a:p>
            <a:r>
              <a:rPr lang="en-US" dirty="0" smtClean="0"/>
              <a:t>.NET 1.0 </a:t>
            </a:r>
            <a:r>
              <a:rPr lang="ru-RU" dirty="0" smtClean="0"/>
              <a:t>и выше</a:t>
            </a:r>
            <a:endParaRPr lang="en-US" dirty="0" smtClean="0"/>
          </a:p>
          <a:p>
            <a:pPr lvl="1"/>
            <a:r>
              <a:rPr lang="en-US" dirty="0" smtClean="0"/>
              <a:t>Thread, </a:t>
            </a:r>
            <a:r>
              <a:rPr lang="en-US" dirty="0" err="1" smtClean="0"/>
              <a:t>ThreadPool</a:t>
            </a:r>
            <a:r>
              <a:rPr lang="en-US" dirty="0" smtClean="0"/>
              <a:t>, ....</a:t>
            </a:r>
          </a:p>
          <a:p>
            <a:r>
              <a:rPr lang="en-US" dirty="0" smtClean="0"/>
              <a:t>.NET 4</a:t>
            </a:r>
            <a:r>
              <a:rPr lang="ru-RU" dirty="0" smtClean="0"/>
              <a:t> и выше</a:t>
            </a:r>
            <a:endParaRPr lang="en-US" dirty="0" smtClean="0"/>
          </a:p>
          <a:p>
            <a:pPr lvl="1"/>
            <a:r>
              <a:rPr lang="en-US" dirty="0" smtClean="0"/>
              <a:t>Task Parallel Library (TPL): Task, </a:t>
            </a:r>
            <a:r>
              <a:rPr lang="en-US" dirty="0" err="1" smtClean="0"/>
              <a:t>TaskFactory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.NET 4.5 </a:t>
            </a:r>
            <a:r>
              <a:rPr lang="ru-RU" dirty="0" smtClean="0"/>
              <a:t>и выше + </a:t>
            </a:r>
            <a:r>
              <a:rPr lang="en-US" dirty="0" smtClean="0"/>
              <a:t>C# 5</a:t>
            </a:r>
          </a:p>
          <a:p>
            <a:pPr lvl="1"/>
            <a:r>
              <a:rPr lang="ru-RU" dirty="0" smtClean="0"/>
              <a:t>Улучшения в </a:t>
            </a:r>
            <a:r>
              <a:rPr lang="en-US" dirty="0" smtClean="0"/>
              <a:t>TPL</a:t>
            </a:r>
          </a:p>
          <a:p>
            <a:pPr lvl="1"/>
            <a:r>
              <a:rPr lang="ru-RU" dirty="0" smtClean="0"/>
              <a:t>Ключевые слова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ЦП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Узнать количество процессоров можно с помощью статического свойства </a:t>
            </a:r>
            <a:r>
              <a:rPr lang="en-US" dirty="0" err="1" smtClean="0"/>
              <a:t>ProcessorCount</a:t>
            </a:r>
            <a:r>
              <a:rPr lang="ru-RU" dirty="0" smtClean="0"/>
              <a:t> класса </a:t>
            </a:r>
            <a:r>
              <a:rPr lang="en-US" dirty="0" err="1" smtClean="0"/>
              <a:t>System.Environment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765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</a:t>
            </a:r>
            <a:r>
              <a:rPr lang="ru-RU" dirty="0" smtClean="0"/>
              <a:t> и </a:t>
            </a:r>
            <a:r>
              <a:rPr lang="en-US" dirty="0" smtClean="0"/>
              <a:t>Background </a:t>
            </a:r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Разница между </a:t>
            </a:r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 smtClean="0"/>
              <a:t>потоки важна при завершении процесса. Когда </a:t>
            </a:r>
            <a:r>
              <a:rPr lang="en-US" dirty="0" smtClean="0"/>
              <a:t>Foreground</a:t>
            </a:r>
            <a:r>
              <a:rPr lang="ru-RU" dirty="0" smtClean="0"/>
              <a:t> поток заканчивает свою работу, </a:t>
            </a:r>
            <a:r>
              <a:rPr lang="en-US" dirty="0" smtClean="0"/>
              <a:t>Windows </a:t>
            </a:r>
            <a:r>
              <a:rPr lang="ru-RU" dirty="0" smtClean="0"/>
              <a:t>проверяет остались ли другие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потоки в процессе. Если нет, то процесс завершается. Оставшие </a:t>
            </a:r>
            <a:r>
              <a:rPr lang="en-US" dirty="0" smtClean="0"/>
              <a:t>Background </a:t>
            </a:r>
            <a:r>
              <a:rPr lang="ru-RU" dirty="0" smtClean="0"/>
              <a:t>потоки</a:t>
            </a:r>
            <a:r>
              <a:rPr lang="en-US" dirty="0" smtClean="0"/>
              <a:t> </a:t>
            </a:r>
            <a:r>
              <a:rPr lang="ru-RU" dirty="0" smtClean="0"/>
              <a:t>при этом «убиваются».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Главный (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поток приложения всегда является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потоком</a:t>
            </a:r>
          </a:p>
          <a:p>
            <a:r>
              <a:rPr lang="ru-RU" dirty="0" smtClean="0"/>
              <a:t>По умолчанию поток создается как </a:t>
            </a:r>
            <a:r>
              <a:rPr lang="en-US" dirty="0" smtClean="0"/>
              <a:t>Foreground</a:t>
            </a:r>
            <a:r>
              <a:rPr lang="ru-RU" dirty="0" smtClean="0"/>
              <a:t>. Сделать его </a:t>
            </a:r>
            <a:r>
              <a:rPr lang="en-US" dirty="0"/>
              <a:t>Background </a:t>
            </a:r>
            <a:r>
              <a:rPr lang="ru-RU" dirty="0" smtClean="0"/>
              <a:t>потоком можно с помощью свойства </a:t>
            </a:r>
            <a:r>
              <a:rPr lang="en-US" dirty="0" err="1" smtClean="0"/>
              <a:t>IsBackground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32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Joseph </a:t>
            </a:r>
            <a:r>
              <a:rPr lang="en-US" sz="2800" dirty="0" smtClean="0"/>
              <a:t>Albahari</a:t>
            </a:r>
            <a:r>
              <a:rPr lang="ru-RU" sz="2800" dirty="0" smtClean="0"/>
              <a:t>, </a:t>
            </a:r>
            <a:r>
              <a:rPr lang="en-US" sz="2800" dirty="0"/>
              <a:t>Threading in C</a:t>
            </a:r>
            <a:r>
              <a:rPr lang="en-US" sz="2800" dirty="0" smtClean="0"/>
              <a:t>#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www.albahari.com/threading/</a:t>
            </a:r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Перевод на русский:</a:t>
            </a:r>
            <a:br>
              <a:rPr lang="ru-RU" sz="2800" dirty="0" smtClean="0"/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rsdn.ru/article/dotnet/CSThreading1.xml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rsdn.ru/article/dotnet/CSThreading2.xml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 smtClean="0"/>
              <a:t>Thread.Sleep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С помощью метода </a:t>
            </a:r>
            <a:r>
              <a:rPr lang="en-US" sz="2800" dirty="0" err="1" smtClean="0"/>
              <a:t>Thread.Sleep</a:t>
            </a:r>
            <a:r>
              <a:rPr lang="en-US" sz="2800" dirty="0" smtClean="0"/>
              <a:t> </a:t>
            </a:r>
            <a:r>
              <a:rPr lang="ru-RU" sz="2800" dirty="0" smtClean="0"/>
              <a:t>можно делать паузы в выполнении программы. Имейте в виду следующее: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Не используйте </a:t>
            </a:r>
            <a:r>
              <a:rPr lang="en-US" sz="2800" dirty="0" smtClean="0"/>
              <a:t>Sleep </a:t>
            </a:r>
            <a:r>
              <a:rPr lang="ru-RU" sz="2800" dirty="0" smtClean="0"/>
              <a:t>в главном </a:t>
            </a:r>
            <a:r>
              <a:rPr lang="en-US" sz="2800" dirty="0" smtClean="0"/>
              <a:t>(UI) </a:t>
            </a:r>
            <a:r>
              <a:rPr lang="ru-RU" sz="2800" dirty="0" smtClean="0"/>
              <a:t>потоке чтобы дать ему возможность обратывать сообщения от </a:t>
            </a:r>
            <a:r>
              <a:rPr lang="en-US" sz="2800" dirty="0" smtClean="0"/>
              <a:t>Windows</a:t>
            </a:r>
            <a:endParaRPr lang="ru-RU" sz="2800" dirty="0" smtClean="0"/>
          </a:p>
          <a:p>
            <a:r>
              <a:rPr lang="ru-RU" sz="2800" dirty="0" smtClean="0"/>
              <a:t>Паузы меньше 15 мс (1/64 секунды) не поддерживаются</a:t>
            </a:r>
          </a:p>
          <a:p>
            <a:r>
              <a:rPr lang="en-US" sz="2800" dirty="0" smtClean="0"/>
              <a:t>Sleep() </a:t>
            </a:r>
            <a:r>
              <a:rPr lang="ru-RU" sz="2800" dirty="0" smtClean="0"/>
              <a:t>не гарантирует что пауза будет в точности равна указанному интервалу. Она будет не меньше указанного интервала.</a:t>
            </a:r>
          </a:p>
          <a:p>
            <a:r>
              <a:rPr lang="en-US" sz="2800" dirty="0" smtClean="0"/>
              <a:t>Sleep(0) </a:t>
            </a:r>
            <a:r>
              <a:rPr lang="ru-RU" sz="2800" dirty="0" smtClean="0"/>
              <a:t>передает управление потоку с аналогичным приоритетом, если такой есть</a:t>
            </a:r>
          </a:p>
          <a:p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65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ru-RU" dirty="0" smtClean="0"/>
              <a:t>и </a:t>
            </a:r>
            <a:r>
              <a:rPr lang="en-US" dirty="0" err="1" smtClean="0"/>
              <a:t>CultureInfo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Каждый поток может иметь собственные региональные настройки (</a:t>
            </a:r>
            <a:r>
              <a:rPr lang="en-US" sz="2400" dirty="0" err="1" smtClean="0"/>
              <a:t>CultureInfo</a:t>
            </a:r>
            <a:r>
              <a:rPr lang="en-US" sz="2400" dirty="0" smtClean="0"/>
              <a:t>). </a:t>
            </a:r>
            <a:r>
              <a:rPr lang="ru-RU" sz="2400" dirty="0" smtClean="0"/>
              <a:t>Они доступны через свойства </a:t>
            </a:r>
            <a:r>
              <a:rPr lang="en-US" sz="2400" dirty="0" err="1" smtClean="0"/>
              <a:t>CurrentCulture</a:t>
            </a:r>
            <a:r>
              <a:rPr lang="ru-RU" sz="2400" dirty="0" smtClean="0"/>
              <a:t> и </a:t>
            </a:r>
            <a:r>
              <a:rPr lang="en-US" sz="2400" dirty="0" err="1" smtClean="0"/>
              <a:t>CurrentUICulture</a:t>
            </a:r>
            <a:r>
              <a:rPr lang="ru-RU" sz="2400" dirty="0" smtClean="0"/>
              <a:t> класса </a:t>
            </a:r>
            <a:r>
              <a:rPr lang="en-US" sz="2400" dirty="0" smtClean="0"/>
              <a:t>Thread.</a:t>
            </a:r>
          </a:p>
          <a:p>
            <a:r>
              <a:rPr lang="en-US" sz="2400" dirty="0" err="1" smtClean="0"/>
              <a:t>CurrentCulture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 при форматировании строк и преобразовании данных из них</a:t>
            </a:r>
          </a:p>
          <a:p>
            <a:r>
              <a:rPr lang="en-US" sz="2400" dirty="0" err="1" smtClean="0"/>
              <a:t>CurrentUICulture</a:t>
            </a:r>
            <a:r>
              <a:rPr lang="ru-RU" sz="2400" dirty="0" smtClean="0"/>
              <a:t> используется при работе с ресурсами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4233862"/>
            <a:ext cx="793122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Thread.CurrentThread.CurrentCulture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Thread.CurrentThread.CurrentUICulture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4844" y="5272608"/>
            <a:ext cx="8229600" cy="96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В </a:t>
            </a:r>
            <a:r>
              <a:rPr lang="en-US" sz="2000" dirty="0" smtClean="0"/>
              <a:t>.NET 4.5 </a:t>
            </a:r>
            <a:r>
              <a:rPr lang="ru-RU" sz="2000" dirty="0" smtClean="0"/>
              <a:t>добавлены свойства </a:t>
            </a:r>
            <a:r>
              <a:rPr lang="en-US" sz="2000" dirty="0" err="1" smtClean="0"/>
              <a:t>CultureInfo.DefaultThreadCurrentCulture</a:t>
            </a:r>
            <a:r>
              <a:rPr lang="ru-RU" sz="2000" dirty="0" smtClean="0"/>
              <a:t> и </a:t>
            </a:r>
            <a:r>
              <a:rPr lang="en-US" sz="2000" dirty="0" err="1" smtClean="0"/>
              <a:t>CultureInfo.DefaultThreadCurrentUICulture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251788"/>
            <a:ext cx="876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4000" dirty="0" smtClean="0"/>
              <a:t>Свойство </a:t>
            </a:r>
            <a:r>
              <a:rPr lang="en-US" sz="4000" dirty="0" smtClean="0"/>
              <a:t>Name </a:t>
            </a:r>
            <a:r>
              <a:rPr lang="ru-RU" sz="4000" dirty="0" smtClean="0"/>
              <a:t>класса </a:t>
            </a:r>
            <a:r>
              <a:rPr lang="en-US" sz="4000" dirty="0" smtClean="0"/>
              <a:t>Thread</a:t>
            </a:r>
            <a:endParaRPr lang="en-US" sz="4000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1052736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3200" dirty="0" smtClean="0"/>
              <a:t>Свойство </a:t>
            </a:r>
            <a:r>
              <a:rPr lang="en-US" sz="3200" dirty="0" smtClean="0"/>
              <a:t>Name </a:t>
            </a:r>
            <a:r>
              <a:rPr lang="ru-RU" sz="3200" dirty="0" smtClean="0"/>
              <a:t>класса </a:t>
            </a:r>
            <a:r>
              <a:rPr lang="en-US" sz="3200" dirty="0" smtClean="0"/>
              <a:t>Thread</a:t>
            </a:r>
            <a:r>
              <a:rPr lang="ru-RU" sz="3200" dirty="0" smtClean="0"/>
              <a:t> очень полезно при отладке.</a:t>
            </a:r>
            <a:r>
              <a:rPr lang="en-US" sz="3200" dirty="0" smtClean="0"/>
              <a:t> </a:t>
            </a:r>
            <a:r>
              <a:rPr lang="ru-RU" sz="3200" dirty="0" smtClean="0"/>
              <a:t>Имя потока выводится в окне </a:t>
            </a:r>
            <a:r>
              <a:rPr lang="en-US" sz="3200" dirty="0" smtClean="0"/>
              <a:t>Threads </a:t>
            </a:r>
            <a:r>
              <a:rPr lang="ru-RU" sz="32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3200" dirty="0" smtClean="0"/>
              <a:t>Filter </a:t>
            </a:r>
            <a:r>
              <a:rPr lang="ru-RU" sz="3200" dirty="0" smtClean="0"/>
              <a:t>в контекстном меню для </a:t>
            </a:r>
            <a:r>
              <a:rPr lang="en-US" sz="3200" dirty="0" smtClean="0"/>
              <a:t>breakpoint.</a:t>
            </a:r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Это особенность </a:t>
            </a:r>
            <a:r>
              <a:rPr lang="en-US" sz="3200" dirty="0" smtClean="0"/>
              <a:t>.NET - </a:t>
            </a:r>
            <a:r>
              <a:rPr lang="ru-RU" sz="3200" dirty="0"/>
              <a:t>в</a:t>
            </a:r>
            <a:r>
              <a:rPr lang="ru-RU" sz="3200" dirty="0" smtClean="0"/>
              <a:t> </a:t>
            </a:r>
            <a:r>
              <a:rPr lang="en-US" sz="3200" dirty="0"/>
              <a:t>Windows </a:t>
            </a:r>
            <a:r>
              <a:rPr lang="ru-RU" sz="3200" dirty="0"/>
              <a:t>нет понятия «</a:t>
            </a:r>
            <a:r>
              <a:rPr lang="ru-RU" sz="3200" dirty="0" smtClean="0"/>
              <a:t>имя </a:t>
            </a:r>
            <a:r>
              <a:rPr lang="ru-RU" sz="3200" dirty="0"/>
              <a:t>потока».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Потоки </a:t>
            </a:r>
            <a:r>
              <a:rPr lang="en-US" dirty="0" err="1" smtClean="0"/>
              <a:t>ThreadPool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Всегда </a:t>
            </a:r>
            <a:r>
              <a:rPr lang="en-US" dirty="0"/>
              <a:t>b</a:t>
            </a:r>
            <a:r>
              <a:rPr lang="en-US" dirty="0" smtClean="0"/>
              <a:t>ackground </a:t>
            </a:r>
            <a:r>
              <a:rPr lang="ru-RU" dirty="0" smtClean="0"/>
              <a:t>потоки</a:t>
            </a:r>
          </a:p>
          <a:p>
            <a:r>
              <a:rPr lang="ru-RU" dirty="0" smtClean="0"/>
              <a:t>Всегда используют </a:t>
            </a:r>
            <a:r>
              <a:rPr lang="en-US" dirty="0" smtClean="0"/>
              <a:t>multithreaded apartment </a:t>
            </a:r>
            <a:r>
              <a:rPr lang="ru-RU" dirty="0" smtClean="0"/>
              <a:t>режим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НЕ НАДО использовать </a:t>
            </a:r>
            <a:r>
              <a:rPr lang="en-US" dirty="0" err="1" smtClean="0"/>
              <a:t>ThreadPool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Вам требуется </a:t>
            </a:r>
            <a:r>
              <a:rPr lang="en-US" dirty="0" smtClean="0"/>
              <a:t>foreground </a:t>
            </a:r>
            <a:r>
              <a:rPr lang="ru-RU" dirty="0" smtClean="0"/>
              <a:t>поток</a:t>
            </a:r>
            <a:endParaRPr lang="en-US" dirty="0"/>
          </a:p>
          <a:p>
            <a:r>
              <a:rPr lang="ru-RU" dirty="0" smtClean="0"/>
              <a:t>Вам необходим поток с определенным приоритетом</a:t>
            </a:r>
          </a:p>
          <a:p>
            <a:r>
              <a:rPr lang="ru-RU" dirty="0" smtClean="0"/>
              <a:t>Вам необходимо использовать </a:t>
            </a:r>
            <a:r>
              <a:rPr lang="en-US" dirty="0" smtClean="0"/>
              <a:t>STA </a:t>
            </a:r>
            <a:r>
              <a:rPr lang="ru-RU" dirty="0" smtClean="0"/>
              <a:t>поток. Все </a:t>
            </a:r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r>
              <a:rPr lang="ru-RU" dirty="0" smtClean="0"/>
              <a:t>потоки используют </a:t>
            </a:r>
            <a:r>
              <a:rPr lang="en-US" dirty="0" smtClean="0"/>
              <a:t>MTA</a:t>
            </a:r>
          </a:p>
          <a:p>
            <a:r>
              <a:rPr lang="ru-RU" dirty="0" smtClean="0"/>
              <a:t>Вам требуется постоянная учетная запись для выполнения  или выделенный поток</a:t>
            </a:r>
            <a:endParaRPr lang="en-US" dirty="0"/>
          </a:p>
          <a:p>
            <a:r>
              <a:rPr lang="ru-RU" dirty="0" smtClean="0"/>
              <a:t>Ваш код блокирует поток на длительное время. Это может помешать запуску новых задач так как количество потоков </a:t>
            </a:r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r>
              <a:rPr lang="ru-RU" dirty="0" smtClean="0"/>
              <a:t>ограничено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01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err="1" smtClean="0"/>
              <a:t>SynchronizationContext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FF00"/>
                </a:solidFill>
              </a:rPr>
              <a:t>НЕ используйте </a:t>
            </a:r>
            <a:r>
              <a:rPr lang="en-US" sz="2800" dirty="0" err="1" smtClean="0">
                <a:solidFill>
                  <a:srgbClr val="FFFF00"/>
                </a:solidFill>
              </a:rPr>
              <a:t>Control.CheckForIllegalCrossThreadCalls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= false</a:t>
            </a:r>
            <a:r>
              <a:rPr lang="en-US" sz="2800" dirty="0" smtClean="0">
                <a:solidFill>
                  <a:srgbClr val="FFFF00"/>
                </a:solidFill>
              </a:rPr>
              <a:t>;</a:t>
            </a:r>
            <a:r>
              <a:rPr lang="ru-RU" sz="2800" dirty="0" smtClean="0">
                <a:solidFill>
                  <a:srgbClr val="FFFF00"/>
                </a:solidFill>
              </a:rPr>
              <a:t> в </a:t>
            </a:r>
            <a:r>
              <a:rPr lang="en-US" sz="2800" dirty="0" smtClean="0">
                <a:solidFill>
                  <a:srgbClr val="FFFF00"/>
                </a:solidFill>
              </a:rPr>
              <a:t>Windows Forms</a:t>
            </a:r>
            <a:r>
              <a:rPr lang="ru-RU" sz="2800" dirty="0" smtClean="0">
                <a:solidFill>
                  <a:srgbClr val="FFFF00"/>
                </a:solidFill>
              </a:rPr>
              <a:t>!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Application.DoEvents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DoEvents</a:t>
            </a:r>
            <a:r>
              <a:rPr lang="en-US" dirty="0" smtClean="0"/>
              <a:t>()</a:t>
            </a:r>
            <a:r>
              <a:rPr lang="ru-RU" dirty="0" smtClean="0"/>
              <a:t> предназначен для кода выполняющего длительную операцию в </a:t>
            </a:r>
            <a:r>
              <a:rPr lang="en-US" dirty="0" smtClean="0"/>
              <a:t>UI </a:t>
            </a:r>
            <a:r>
              <a:rPr lang="ru-RU" dirty="0" smtClean="0"/>
              <a:t>потоке. В многопоточных приложениях его </a:t>
            </a:r>
            <a:r>
              <a:rPr lang="ru-RU" dirty="0" smtClean="0">
                <a:solidFill>
                  <a:srgbClr val="FFFF00"/>
                </a:solidFill>
              </a:rPr>
              <a:t>лучше избегать</a:t>
            </a:r>
            <a:r>
              <a:rPr lang="ru-RU" dirty="0" smtClean="0"/>
              <a:t> т.к. это может привести к взаимоблокировкам.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таймеров мы можем выполнять действия через </a:t>
            </a:r>
            <a:r>
              <a:rPr lang="ru-RU" sz="2400" smtClean="0"/>
              <a:t>определенные интервалы времени.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Многопоточные таймеры</a:t>
            </a:r>
          </a:p>
          <a:p>
            <a:pPr lvl="1"/>
            <a:r>
              <a:rPr lang="en-US" sz="2400" dirty="0" err="1" smtClean="0"/>
              <a:t>System.Threading.Timer</a:t>
            </a:r>
            <a:endParaRPr lang="ru-RU" sz="2400" dirty="0"/>
          </a:p>
          <a:p>
            <a:pPr lvl="1"/>
            <a:r>
              <a:rPr lang="en-US" sz="2400" dirty="0" err="1" smtClean="0"/>
              <a:t>System.Timers.Timer</a:t>
            </a:r>
            <a:r>
              <a:rPr lang="ru-RU" sz="2400" dirty="0" smtClean="0"/>
              <a:t>. Представляет удобную обертку вокруг </a:t>
            </a:r>
            <a:r>
              <a:rPr lang="en-US" sz="2400" dirty="0" err="1" smtClean="0"/>
              <a:t>System.Threading.Timer</a:t>
            </a:r>
            <a:endParaRPr lang="ru-RU" sz="2400" dirty="0" smtClean="0"/>
          </a:p>
          <a:p>
            <a:r>
              <a:rPr lang="ru-RU" sz="2400" dirty="0" smtClean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 smtClean="0"/>
              <a:t>System.Windows.Forms.Timer</a:t>
            </a:r>
            <a:r>
              <a:rPr lang="en-US" sz="2400" dirty="0" smtClean="0"/>
              <a:t> (</a:t>
            </a:r>
            <a:r>
              <a:rPr lang="ru-RU" sz="2400" dirty="0" smtClean="0"/>
              <a:t>для </a:t>
            </a:r>
            <a:r>
              <a:rPr lang="en-US" sz="2400" dirty="0" smtClean="0"/>
              <a:t>Windows Forms)</a:t>
            </a:r>
            <a:endParaRPr lang="ru-RU" sz="2400" dirty="0" smtClean="0"/>
          </a:p>
          <a:p>
            <a:pPr lvl="1"/>
            <a:r>
              <a:rPr lang="en-US" sz="2400" dirty="0" err="1" smtClean="0"/>
              <a:t>System.Windows.Threading.DispatcherTimer</a:t>
            </a:r>
            <a:r>
              <a:rPr lang="en-US" sz="2400" dirty="0" smtClean="0"/>
              <a:t> (</a:t>
            </a:r>
            <a:r>
              <a:rPr lang="ru-RU" sz="2400" dirty="0"/>
              <a:t>для</a:t>
            </a:r>
            <a:r>
              <a:rPr lang="en-US" sz="2400" dirty="0" smtClean="0"/>
              <a:t> WPF)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r>
              <a:rPr lang="en-US" dirty="0" smtClean="0"/>
              <a:t>. </a:t>
            </a:r>
            <a:r>
              <a:rPr lang="ru-RU" dirty="0" smtClean="0"/>
              <a:t>Сводная таблица</a:t>
            </a:r>
            <a:endParaRPr lang="en-US" dirty="0"/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07036"/>
              </p:ext>
            </p:extLst>
          </p:nvPr>
        </p:nvGraphicFramePr>
        <p:xfrm>
          <a:off x="575556" y="2089447"/>
          <a:ext cx="8100000" cy="324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System.Windows.Forms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System.Timers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System.Threading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Какой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 используется?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 или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Экземпляры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потоко-безопасны?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Интуитивное использование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Требует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Forms?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Качество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«метронома»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kern="1200" baseline="300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Передача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объекта в обработчик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Отложенный первый запуск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наследования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таймера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Событие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Tick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Событие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Elapsed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делегат </a:t>
                      </a:r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TimerCallback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9745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5556" y="5549170"/>
            <a:ext cx="811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При наличии системных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9661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NuGet </a:t>
            </a:r>
            <a:r>
              <a:rPr lang="ru-RU" sz="4000" dirty="0" smtClean="0"/>
              <a:t>пакет</a:t>
            </a:r>
            <a:r>
              <a:rPr lang="en-US" sz="4000" dirty="0" smtClean="0"/>
              <a:t> </a:t>
            </a:r>
            <a:r>
              <a:rPr lang="en-US" sz="4000" dirty="0" err="1" smtClean="0"/>
              <a:t>System.Collections.Immutable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ImmutableArray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ImmutableStack</a:t>
            </a:r>
            <a:r>
              <a:rPr lang="en-US" dirty="0"/>
              <a:t>&lt;T&gt;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https://blogs.msdn.microsoft.com/bclteam/p/immutable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async</a:t>
            </a:r>
            <a:r>
              <a:rPr lang="en-US" sz="4000" dirty="0" smtClean="0"/>
              <a:t> Main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Начиная с </a:t>
            </a:r>
            <a:r>
              <a:rPr lang="en-US" dirty="0" smtClean="0"/>
              <a:t>C# 7.1 </a:t>
            </a:r>
            <a:r>
              <a:rPr lang="ru-RU" dirty="0" smtClean="0"/>
              <a:t>метод </a:t>
            </a:r>
            <a:r>
              <a:rPr lang="en-US" dirty="0" smtClean="0"/>
              <a:t>Main </a:t>
            </a:r>
            <a:r>
              <a:rPr lang="ru-RU" dirty="0" smtClean="0"/>
              <a:t>можно объявлять с модификатором </a:t>
            </a:r>
            <a:r>
              <a:rPr lang="en-US" dirty="0" err="1" smtClean="0"/>
              <a:t>async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/>
          <p:nvPr/>
        </p:nvSpPr>
        <p:spPr>
          <a:xfrm>
            <a:off x="457200" y="3244334"/>
            <a:ext cx="82296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Main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 { … 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Main() { … }</a:t>
            </a:r>
          </a:p>
          <a:p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 { … }</a:t>
            </a:r>
            <a:endParaRPr lang="en-US" sz="1600" dirty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 … }</a:t>
            </a:r>
          </a:p>
        </p:txBody>
      </p:sp>
    </p:spTree>
    <p:extLst>
      <p:ext uri="{BB962C8B-B14F-4D97-AF65-F5344CB8AC3E}">
        <p14:creationId xmlns:p14="http://schemas.microsoft.com/office/powerpoint/2010/main" val="12827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Советы по </a:t>
            </a:r>
            <a:r>
              <a:rPr lang="en-US" sz="4000" dirty="0" smtClean="0"/>
              <a:t>TPL/</a:t>
            </a:r>
            <a:r>
              <a:rPr lang="en-US" sz="4000" dirty="0" err="1" smtClean="0"/>
              <a:t>async+await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Избегайте </a:t>
            </a:r>
            <a:r>
              <a:rPr lang="en-US" dirty="0" err="1" smtClean="0"/>
              <a:t>async</a:t>
            </a:r>
            <a:r>
              <a:rPr lang="en-US" dirty="0" smtClean="0"/>
              <a:t> void </a:t>
            </a:r>
            <a:r>
              <a:rPr lang="ru-RU" dirty="0" smtClean="0"/>
              <a:t>методов</a:t>
            </a:r>
          </a:p>
          <a:p>
            <a:pPr lvl="1"/>
            <a:r>
              <a:rPr lang="ru-RU" dirty="0" smtClean="0"/>
              <a:t>Они не «дружат» с </a:t>
            </a:r>
            <a:r>
              <a:rPr lang="en-US" dirty="0" smtClean="0"/>
              <a:t>try/catch</a:t>
            </a:r>
          </a:p>
          <a:p>
            <a:pPr lvl="1"/>
            <a:r>
              <a:rPr lang="ru-RU" dirty="0" smtClean="0"/>
              <a:t>Их завершение трудно отследить</a:t>
            </a:r>
          </a:p>
          <a:p>
            <a:r>
              <a:rPr lang="ru-RU" dirty="0" smtClean="0"/>
              <a:t>Используйте</a:t>
            </a:r>
            <a:r>
              <a:rPr lang="en-US" dirty="0" smtClean="0"/>
              <a:t> </a:t>
            </a:r>
            <a:r>
              <a:rPr lang="en-US" dirty="0" err="1" smtClean="0"/>
              <a:t>ConfigureAwait</a:t>
            </a:r>
            <a:r>
              <a:rPr lang="en-US" dirty="0" smtClean="0"/>
              <a:t>(false) </a:t>
            </a:r>
            <a:r>
              <a:rPr lang="ru-RU" dirty="0" smtClean="0"/>
              <a:t>если методу не нужно захватывать контекст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Запуск без указания полного пути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 запуске приложения без указания полного пути </a:t>
            </a:r>
            <a:r>
              <a:rPr lang="en-US" sz="2400" dirty="0" smtClean="0"/>
              <a:t>W</a:t>
            </a:r>
            <a:r>
              <a:rPr lang="en-US" sz="2400" dirty="0"/>
              <a:t>i</a:t>
            </a:r>
            <a:r>
              <a:rPr lang="en-US" sz="2400" dirty="0" smtClean="0"/>
              <a:t>ndows </a:t>
            </a:r>
            <a:r>
              <a:rPr lang="ru-RU" sz="2400" dirty="0" smtClean="0"/>
              <a:t>будет искать исполняемый файл в следующем порядке:</a:t>
            </a:r>
          </a:p>
          <a:p>
            <a:r>
              <a:rPr lang="ru-RU" sz="2400" dirty="0" smtClean="0"/>
              <a:t>Текущий каталог</a:t>
            </a:r>
          </a:p>
          <a:p>
            <a:r>
              <a:rPr lang="ru-RU" sz="2400" dirty="0" smtClean="0"/>
              <a:t>Каталоги из переменной окружения </a:t>
            </a:r>
            <a:r>
              <a:rPr lang="en-US" sz="2400" dirty="0" smtClean="0"/>
              <a:t>PATH</a:t>
            </a:r>
          </a:p>
          <a:p>
            <a:r>
              <a:rPr lang="ru-RU" sz="2400" dirty="0" smtClean="0"/>
              <a:t>Путь с помощью ветки системного реестра </a:t>
            </a:r>
            <a:r>
              <a:rPr lang="en-US" sz="2400" dirty="0" smtClean="0"/>
              <a:t>HKLM\SOFTWARE\Microsoft\Windows\</a:t>
            </a:r>
            <a:r>
              <a:rPr lang="en-US" sz="2400" dirty="0" err="1" smtClean="0"/>
              <a:t>CurrentVersion</a:t>
            </a:r>
            <a:r>
              <a:rPr lang="en-US" sz="2400" dirty="0" smtClean="0"/>
              <a:t>\App Paths</a:t>
            </a:r>
            <a:br>
              <a:rPr lang="en-US" sz="2400" dirty="0" smtClean="0"/>
            </a:br>
            <a:r>
              <a:rPr lang="ru-RU" sz="2400" dirty="0" smtClean="0"/>
              <a:t>Чтобы это работало не выключайте </a:t>
            </a:r>
            <a:r>
              <a:rPr lang="en-US" sz="2400" dirty="0" err="1" smtClean="0"/>
              <a:t>UseShellExecute</a:t>
            </a:r>
            <a:r>
              <a:rPr lang="ru-RU" sz="2400" dirty="0" smtClean="0"/>
              <a:t>!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5157192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Microsoft Excel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Полный путь будет автоматически определен с помощью реестра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“excel"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2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 smtClean="0"/>
              <a:t> </a:t>
            </a:r>
            <a:r>
              <a:rPr lang="ru-RU" dirty="0" smtClean="0"/>
              <a:t>Аналогично можно запускать ярлыки («*</a:t>
            </a:r>
            <a:r>
              <a:rPr lang="en-US" dirty="0" smtClean="0"/>
              <a:t>.</a:t>
            </a:r>
            <a:r>
              <a:rPr lang="en-US" dirty="0" err="1" smtClean="0"/>
              <a:t>lnk</a:t>
            </a:r>
            <a:r>
              <a:rPr lang="ru-RU" dirty="0" smtClean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01008"/>
            <a:ext cx="821925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умолчанию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с указанием темы и тела письма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mailto:inbox@example.com?subject=Hello&amp;body=message%20body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3521</Words>
  <Application>Microsoft Office PowerPoint</Application>
  <PresentationFormat>On-screen Show (4:3)</PresentationFormat>
  <Paragraphs>726</Paragraphs>
  <Slides>58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Consolas</vt:lpstr>
      <vt:lpstr>Courier New</vt:lpstr>
      <vt:lpstr>Times New Roman</vt:lpstr>
      <vt:lpstr>Wingdings</vt:lpstr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без указания полного пути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Поддержка многопоточности в .NET</vt:lpstr>
      <vt:lpstr>Информация о ЦП</vt:lpstr>
      <vt:lpstr>PowerPoint Presentation</vt:lpstr>
      <vt:lpstr>Foreground и Background потоки</vt:lpstr>
      <vt:lpstr>PowerPoint Presentation</vt:lpstr>
      <vt:lpstr>PowerPoint Presentation</vt:lpstr>
      <vt:lpstr>PowerPoint Presentation</vt:lpstr>
      <vt:lpstr>Метод Thread.Sleep()</vt:lpstr>
      <vt:lpstr>Thread и CultureInfo</vt:lpstr>
      <vt:lpstr>PowerPoint Presentation</vt:lpstr>
      <vt:lpstr>PowerPoint Presentation</vt:lpstr>
      <vt:lpstr>Потоки ThreadPool</vt:lpstr>
      <vt:lpstr>Когда НЕ НАДО использовать ThreadPool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Многопоточность и GUI приложения Application.DoEvents()</vt:lpstr>
      <vt:lpstr>Таймеры</vt:lpstr>
      <vt:lpstr>Таймеры. Сводная таблица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System.Collections.Immutable</vt:lpstr>
      <vt:lpstr>PowerPoint Presentation</vt:lpstr>
      <vt:lpstr>PowerPoint Presentation</vt:lpstr>
      <vt:lpstr>async Main</vt:lpstr>
      <vt:lpstr>C# 6. await in try/catch</vt:lpstr>
      <vt:lpstr>Советы по TPL/async+await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2018-02-09T22:23:52Z</dcterms:modified>
</cp:coreProperties>
</file>