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Lst>
  <p:sldIdLst>
    <p:sldId id="256" r:id="rId4"/>
    <p:sldId id="257" r:id="rId5"/>
    <p:sldId id="284" r:id="rId6"/>
    <p:sldId id="288" r:id="rId7"/>
    <p:sldId id="259" r:id="rId8"/>
    <p:sldId id="261" r:id="rId9"/>
    <p:sldId id="294" r:id="rId10"/>
    <p:sldId id="263" r:id="rId11"/>
    <p:sldId id="264" r:id="rId12"/>
    <p:sldId id="295"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73" r:id="rId30"/>
    <p:sldId id="274" r:id="rId31"/>
    <p:sldId id="275" r:id="rId32"/>
    <p:sldId id="276" r:id="rId33"/>
    <p:sldId id="286" r:id="rId34"/>
    <p:sldId id="277" r:id="rId35"/>
    <p:sldId id="287" r:id="rId36"/>
    <p:sldId id="278" r:id="rId37"/>
    <p:sldId id="282" r:id="rId38"/>
    <p:sldId id="285" r:id="rId39"/>
    <p:sldId id="281" r:id="rId40"/>
    <p:sldId id="279"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p:cViewPr varScale="1">
        <p:scale>
          <a:sx n="111" d="100"/>
          <a:sy n="111" d="100"/>
        </p:scale>
        <p:origin x="-19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8" name="Footer Placeholder 7"/>
          <p:cNvSpPr>
            <a:spLocks noGrp="1"/>
          </p:cNvSpPr>
          <p:nvPr>
            <p:ph type="ftr" sz="quarter" idx="11"/>
          </p:nvPr>
        </p:nvSpPr>
        <p:spPr/>
        <p:txBody>
          <a:bodyPr/>
          <a:lstStyle/>
          <a:p>
            <a:endParaRPr lang="ru-RU">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4" name="Footer Placeholder 3"/>
          <p:cNvSpPr>
            <a:spLocks noGrp="1"/>
          </p:cNvSpPr>
          <p:nvPr>
            <p:ph type="ftr" sz="quarter" idx="11"/>
          </p:nvPr>
        </p:nvSpPr>
        <p:spPr/>
        <p:txBody>
          <a:bodyPr/>
          <a:lstStyle/>
          <a:p>
            <a:endParaRPr lang="ru-RU">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3" name="Footer Placeholder 2"/>
          <p:cNvSpPr>
            <a:spLocks noGrp="1"/>
          </p:cNvSpPr>
          <p:nvPr>
            <p:ph type="ftr" sz="quarter" idx="11"/>
          </p:nvPr>
        </p:nvSpPr>
        <p:spPr/>
        <p:txBody>
          <a:bodyPr/>
          <a:lstStyle/>
          <a:p>
            <a:endParaRPr lang="ru-RU">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04.11.2013</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04.11.2013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04.11.2013</a:t>
            </a:fld>
            <a:endParaRPr lang="ru-RU">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04.11.2013</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b="1" dirty="0" smtClean="0">
                <a:solidFill>
                  <a:schemeClr val="bg1"/>
                </a:solidFill>
              </a:rPr>
              <a:t>Static </a:t>
            </a:r>
            <a:r>
              <a:rPr lang="ru-RU" sz="2400" b="1" dirty="0" smtClean="0">
                <a:solidFill>
                  <a:schemeClr val="bg1"/>
                </a:solidFill>
              </a:rPr>
              <a:t>методы</a:t>
            </a:r>
            <a:endParaRPr lang="en-US" sz="2400" dirty="0">
              <a:solidFill>
                <a:schemeClr val="bg1"/>
              </a:solidFill>
              <a:cs typeface="Times New Roman" pitchFamily="18" charset="0"/>
            </a:endParaRPr>
          </a:p>
        </p:txBody>
      </p:sp>
    </p:spTree>
    <p:extLst>
      <p:ext uri="{BB962C8B-B14F-4D97-AF65-F5344CB8AC3E}">
        <p14:creationId xmlns:p14="http://schemas.microsoft.com/office/powerpoint/2010/main" val="2390207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err="1" smtClean="0">
                <a:solidFill>
                  <a:schemeClr val="bg1"/>
                </a:solidFill>
              </a:rPr>
              <a:t>readonly</a:t>
            </a:r>
            <a:r>
              <a:rPr lang="en-US" sz="2400" b="1" dirty="0" smtClean="0">
                <a:solidFill>
                  <a:schemeClr val="bg1"/>
                </a:solidFill>
              </a:rPr>
              <a:t>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err="1" smtClean="0">
                <a:solidFill>
                  <a:schemeClr val="bg1"/>
                </a:solidFill>
                <a:cs typeface="Times New Roman" pitchFamily="18" charset="0"/>
              </a:rPr>
              <a:t>readonly</a:t>
            </a:r>
            <a:r>
              <a:rPr lang="en-US" sz="1400" dirty="0" smtClean="0">
                <a:solidFill>
                  <a:schemeClr val="bg1"/>
                </a:solidFill>
                <a:cs typeface="Times New Roman" pitchFamily="18" charset="0"/>
              </a:rPr>
              <a:t>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err="1"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.x</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.y</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8000"/>
                </a:solidFill>
                <a:highlight>
                  <a:srgbClr val="FFFFFF"/>
                </a:highlight>
                <a:latin typeface="Courier New" panose="02070309020205020404" pitchFamily="49" charset="0"/>
                <a:cs typeface="Courier New" panose="02070309020205020404" pitchFamily="49" charset="0"/>
              </a:rPr>
              <a:t>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x,y</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err="1"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a:t>
            </a:r>
            <a:r>
              <a:rPr lang="ru-RU" sz="1600" dirty="0" smtClean="0">
                <a:solidFill>
                  <a:schemeClr val="bg1"/>
                </a:solidFill>
              </a:rPr>
              <a:t>больше </a:t>
            </a:r>
            <a:r>
              <a:rPr lang="ru-RU" sz="1600" dirty="0">
                <a:solidFill>
                  <a:schemeClr val="bg1"/>
                </a:solidFill>
              </a:rPr>
              <a:t>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err="1" smtClean="0">
                <a:solidFill>
                  <a:schemeClr val="bg1"/>
                </a:solidFill>
                <a:cs typeface="Courier New" pitchFamily="49" charset="0"/>
              </a:rPr>
              <a:t>bool</a:t>
            </a:r>
            <a:r>
              <a:rPr lang="en-US" b="1" dirty="0" smtClean="0">
                <a:solidFill>
                  <a:schemeClr val="bg1"/>
                </a:solidFill>
                <a:cs typeface="Courier New" pitchFamily="49" charset="0"/>
              </a:rPr>
              <a:t> Equals(object </a:t>
            </a:r>
            <a:r>
              <a:rPr lang="en-US" b="1" dirty="0" err="1" smtClean="0">
                <a:solidFill>
                  <a:schemeClr val="bg1"/>
                </a:solidFill>
                <a:cs typeface="Courier New" pitchFamily="49" charset="0"/>
              </a:rPr>
              <a:t>obj</a:t>
            </a:r>
            <a:r>
              <a:rPr lang="en-US" b="1" dirty="0" smtClean="0">
                <a:solidFill>
                  <a:schemeClr val="bg1"/>
                </a:solidFill>
                <a:cs typeface="Courier New" pitchFamily="49" charset="0"/>
              </a:rPr>
              <a:t>).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a:t>
            </a:r>
            <a:r>
              <a:rPr lang="en-US" sz="900" dirty="0" err="1">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 delta, </a:t>
            </a:r>
            <a:r>
              <a:rPr lang="en-US" sz="900" dirty="0" err="1">
                <a:solidFill>
                  <a:prstClr val="black"/>
                </a:solidFill>
                <a:latin typeface="Consolas"/>
              </a:rPr>
              <a:t>point.y</a:t>
            </a:r>
            <a:r>
              <a:rPr lang="en-US" sz="900" dirty="0">
                <a:solidFill>
                  <a:prstClr val="black"/>
                </a:solidFill>
                <a:latin typeface="Consolas"/>
              </a:rPr>
              <a:t>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a:t>
            </a:r>
            <a:r>
              <a:rPr lang="en-US" sz="900" dirty="0" err="1">
                <a:solidFill>
                  <a:prstClr val="black"/>
                </a:solidFill>
                <a:latin typeface="Consolas"/>
              </a:rPr>
              <a:t>obj</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 </a:t>
            </a:r>
            <a:r>
              <a:rPr lang="en-US" sz="900" dirty="0" err="1">
                <a:solidFill>
                  <a:prstClr val="black"/>
                </a:solidFill>
                <a:latin typeface="Consolas"/>
              </a:rPr>
              <a:t>obj</a:t>
            </a:r>
            <a:r>
              <a:rPr lang="en-US" sz="900" dirty="0">
                <a:solidFill>
                  <a:prstClr val="black"/>
                </a:solidFill>
                <a:latin typeface="Consolas"/>
              </a:rPr>
              <a:t>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a:t>
            </a:r>
            <a:r>
              <a:rPr lang="en-US" sz="900" dirty="0" err="1">
                <a:solidFill>
                  <a:prstClr val="black"/>
                </a:solidFill>
                <a:latin typeface="Consolas"/>
              </a:rPr>
              <a:t>point.x</a:t>
            </a:r>
            <a:r>
              <a:rPr lang="en-US" sz="900" dirty="0">
                <a:solidFill>
                  <a:prstClr val="black"/>
                </a:solidFill>
                <a:latin typeface="Consolas"/>
              </a:rPr>
              <a:t> &amp;&amp; y ==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schemeClr val="bg1"/>
                </a:solidFill>
                <a:cs typeface="Times New Roman" pitchFamily="18" charset="0"/>
              </a:rPr>
              <a:t>Static </a:t>
            </a:r>
            <a:r>
              <a:rPr lang="ru-RU" sz="2400" dirty="0">
                <a:solidFill>
                  <a:schemeClr val="bg1"/>
                </a:solidFill>
                <a:cs typeface="Times New Roman" pitchFamily="18" charset="0"/>
              </a:rPr>
              <a:t>п</a:t>
            </a:r>
            <a:r>
              <a:rPr lang="ru-RU" sz="2400" dirty="0" smtClean="0">
                <a:solidFill>
                  <a:schemeClr val="bg1"/>
                </a:solidFill>
                <a:cs typeface="Times New Roman" pitchFamily="18" charset="0"/>
              </a:rPr>
              <a:t>оля</a:t>
            </a:r>
            <a:r>
              <a:rPr lang="ru-RU" sz="2400" dirty="0">
                <a:solidFill>
                  <a:schemeClr val="bg1"/>
                </a:solidFill>
                <a:cs typeface="Times New Roman" pitchFamily="18" charset="0"/>
              </a:rPr>
              <a:t>.</a:t>
            </a:r>
            <a:endParaRPr lang="en-US" sz="2400" dirty="0">
              <a:solidFill>
                <a:schemeClr val="bg1"/>
              </a:solidFill>
              <a:cs typeface="Times New Roman" pitchFamily="18" charset="0"/>
            </a:endParaRPr>
          </a:p>
        </p:txBody>
      </p:sp>
      <p:sp>
        <p:nvSpPr>
          <p:cNvPr id="37890" name="Rectangle 2"/>
          <p:cNvSpPr>
            <a:spLocks noChangeArrowheads="1"/>
          </p:cNvSpPr>
          <p:nvPr/>
        </p:nvSpPr>
        <p:spPr bwMode="auto">
          <a:xfrm>
            <a:off x="381000" y="1498947"/>
            <a:ext cx="8382000" cy="107721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schemeClr val="bg1"/>
                </a:solidFill>
                <a:latin typeface="Courier New" pitchFamily="49" charset="0"/>
                <a:ea typeface="Calibri" pitchFamily="34" charset="0"/>
                <a:cs typeface="Courier New" pitchFamily="49" charset="0"/>
              </a:rPr>
              <a:t>class </a:t>
            </a:r>
            <a:r>
              <a:rPr lang="be-BY" sz="1600" dirty="0">
                <a:solidFill>
                  <a:schemeClr val="bg1"/>
                </a:solidFill>
                <a:latin typeface="Courier New" pitchFamily="49" charset="0"/>
                <a:ea typeface="Calibri" pitchFamily="34" charset="0"/>
                <a:cs typeface="Courier New" pitchFamily="49" charset="0"/>
              </a:rPr>
              <a:t>MyClass</a:t>
            </a:r>
          </a:p>
          <a:p>
            <a:pPr eaLnBrk="0" hangingPunct="0">
              <a:defRPr/>
            </a:pPr>
            <a:r>
              <a:rPr lang="be-BY" sz="1600" dirty="0" smtClean="0">
                <a:solidFill>
                  <a:schemeClr val="bg1"/>
                </a:solidFill>
                <a:latin typeface="Courier New" pitchFamily="49" charset="0"/>
                <a:ea typeface="Calibri" pitchFamily="34" charset="0"/>
                <a:cs typeface="Courier New" pitchFamily="49" charset="0"/>
              </a:rPr>
              <a:t>{</a:t>
            </a:r>
            <a:endParaRPr lang="be-BY" sz="1600" dirty="0">
              <a:solidFill>
                <a:schemeClr val="bg1"/>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schemeClr val="bg1"/>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schemeClr val="bg1"/>
                </a:solidFill>
                <a:latin typeface="Courier New" pitchFamily="49" charset="0"/>
                <a:ea typeface="Calibri" pitchFamily="34" charset="0"/>
                <a:cs typeface="Courier New" pitchFamily="49" charset="0"/>
              </a:rPr>
              <a:t> string </a:t>
            </a:r>
            <a:r>
              <a:rPr lang="en-US" sz="1600" dirty="0" err="1" smtClean="0">
                <a:solidFill>
                  <a:schemeClr val="bg1"/>
                </a:solidFill>
                <a:latin typeface="Courier New" pitchFamily="49" charset="0"/>
                <a:ea typeface="Calibri" pitchFamily="34" charset="0"/>
                <a:cs typeface="Courier New" pitchFamily="49" charset="0"/>
              </a:rPr>
              <a:t>SomeText</a:t>
            </a:r>
            <a:r>
              <a:rPr lang="en-US" sz="1600" dirty="0" smtClean="0">
                <a:solidFill>
                  <a:schemeClr val="bg1"/>
                </a:solidFill>
                <a:latin typeface="Courier New" pitchFamily="49" charset="0"/>
                <a:ea typeface="Calibri" pitchFamily="34" charset="0"/>
                <a:cs typeface="Courier New" pitchFamily="49" charset="0"/>
              </a:rPr>
              <a:t> = “... ...”</a:t>
            </a:r>
            <a:r>
              <a:rPr lang="be-BY" sz="1600" dirty="0" smtClean="0">
                <a:solidFill>
                  <a:schemeClr val="bg1"/>
                </a:solidFill>
                <a:latin typeface="Courier New" pitchFamily="49" charset="0"/>
                <a:ea typeface="Calibri" pitchFamily="34" charset="0"/>
                <a:cs typeface="Courier New" pitchFamily="49" charset="0"/>
              </a:rPr>
              <a:t>;</a:t>
            </a:r>
            <a:endParaRPr lang="be-BY" sz="1600" dirty="0">
              <a:solidFill>
                <a:schemeClr val="bg1"/>
              </a:solidFill>
              <a:latin typeface="Courier New" pitchFamily="49" charset="0"/>
              <a:ea typeface="Calibri" pitchFamily="34" charset="0"/>
              <a:cs typeface="Courier New" pitchFamily="49" charset="0"/>
            </a:endParaRPr>
          </a:p>
          <a:p>
            <a:pPr eaLnBrk="0" hangingPunct="0">
              <a:defRPr/>
            </a:pPr>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a:t>
            </a:r>
            <a:endParaRPr lang="be-BY" sz="1600" dirty="0">
              <a:solidFill>
                <a:schemeClr val="bg1"/>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152400" y="3429000"/>
            <a:ext cx="883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b="1" dirty="0" smtClean="0">
                <a:solidFill>
                  <a:schemeClr val="bg1"/>
                </a:solidFill>
              </a:rPr>
              <a:t>Значения </a:t>
            </a:r>
            <a:r>
              <a:rPr lang="en-US" sz="1600" b="1" dirty="0" smtClean="0">
                <a:solidFill>
                  <a:schemeClr val="bg1"/>
                </a:solidFill>
              </a:rPr>
              <a:t>static </a:t>
            </a:r>
            <a:r>
              <a:rPr lang="ru-RU" sz="1600" b="1" dirty="0" smtClean="0">
                <a:solidFill>
                  <a:schemeClr val="bg1"/>
                </a:solidFill>
              </a:rPr>
              <a:t>полей хранятся в одном экземпляре для каждого класса.</a:t>
            </a:r>
            <a:endParaRPr lang="ru-RU" sz="1600" b="1" dirty="0">
              <a:solidFill>
                <a:schemeClr val="bg1"/>
              </a:solidFill>
            </a:endParaRPr>
          </a:p>
        </p:txBody>
      </p:sp>
    </p:spTree>
    <p:extLst>
      <p:ext uri="{BB962C8B-B14F-4D97-AF65-F5344CB8AC3E}">
        <p14:creationId xmlns:p14="http://schemas.microsoft.com/office/powerpoint/2010/main" val="4242998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2962</Words>
  <Application>Microsoft Office PowerPoint</Application>
  <PresentationFormat>On-screen Show (4:3)</PresentationFormat>
  <Paragraphs>760</Paragraphs>
  <Slides>38</Slides>
  <Notes>0</Notes>
  <HiddenSlides>1</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1_Office Theme</vt:lpstr>
      <vt:lpstr>bel-hard-training</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2013-11-04T12:51:25Z</dcterms:modified>
</cp:coreProperties>
</file>