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8" r:id="rId2"/>
    <p:sldId id="269" r:id="rId3"/>
    <p:sldId id="277" r:id="rId4"/>
    <p:sldId id="260" r:id="rId5"/>
    <p:sldId id="261" r:id="rId6"/>
    <p:sldId id="262" r:id="rId7"/>
    <p:sldId id="278" r:id="rId8"/>
    <p:sldId id="263" r:id="rId9"/>
    <p:sldId id="264" r:id="rId10"/>
    <p:sldId id="265" r:id="rId11"/>
    <p:sldId id="266" r:id="rId12"/>
    <p:sldId id="267" r:id="rId13"/>
    <p:sldId id="268" r:id="rId14"/>
    <p:sldId id="271" r:id="rId15"/>
    <p:sldId id="272" r:id="rId16"/>
    <p:sldId id="270" r:id="rId17"/>
    <p:sldId id="273" r:id="rId18"/>
    <p:sldId id="274" r:id="rId19"/>
    <p:sldId id="275" r:id="rId20"/>
    <p:sldId id="276"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100" d="100"/>
          <a:sy n="100" d="100"/>
        </p:scale>
        <p:origin x="-52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04.12.2013</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ru-RU" sz="2400" dirty="0" smtClean="0">
                <a:solidFill>
                  <a:schemeClr val="bg1"/>
                </a:solidFill>
              </a:rPr>
              <a:t>№</a:t>
            </a:r>
            <a:r>
              <a:rPr lang="en-US" sz="2400" dirty="0" smtClean="0">
                <a:solidFill>
                  <a:schemeClr val="bg1"/>
                </a:solidFill>
              </a:rPr>
              <a:t>?</a:t>
            </a:r>
            <a:r>
              <a:rPr lang="ru-RU" sz="2400" dirty="0" smtClean="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04.12.2013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t>Название.</a:t>
            </a:r>
            <a:r>
              <a:rPr lang="ru-RU" sz="3200" baseline="0" dirty="0" smtClean="0"/>
              <a:t> Демонстрация.</a:t>
            </a:r>
            <a:endParaRPr lang="ru-RU" sz="3200" dirty="0" smtClean="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04.12.2013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amazon.com/Art-Unit-Testing-Examples-Net/dp/193398827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joelonsoftware.com/articles/fog0000000043.html" TargetMode="External"/><Relationship Id="rId2" Type="http://schemas.openxmlformats.org/officeDocument/2006/relationships/hyperlink" Target="http://russian.joelonsoftware.com/Articles/TheJoelTes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14</a:t>
            </a:r>
            <a:r>
              <a:rPr lang="ru-RU" sz="2400" dirty="0">
                <a:solidFill>
                  <a:schemeClr val="bg1"/>
                </a:solidFill>
              </a:rPr>
              <a:t>. Архитектура приложений</a:t>
            </a:r>
            <a:endParaRPr lang="en-US" sz="2400" dirty="0">
              <a:solidFill>
                <a:schemeClr val="bg1"/>
              </a:solidFill>
            </a:endParaRPr>
          </a:p>
        </p:txBody>
      </p:sp>
    </p:spTree>
    <p:extLst>
      <p:ext uri="{BB962C8B-B14F-4D97-AF65-F5344CB8AC3E}">
        <p14:creationId xmlns:p14="http://schemas.microsoft.com/office/powerpoint/2010/main" val="273477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smtClean="0"/>
              <a:t>Принцип </a:t>
            </a:r>
            <a:r>
              <a:rPr lang="ru-RU" dirty="0"/>
              <a:t>единственной обязанности</a:t>
            </a:r>
            <a:endParaRPr lang="en-US" dirty="0"/>
          </a:p>
        </p:txBody>
      </p:sp>
      <p:sp>
        <p:nvSpPr>
          <p:cNvPr id="3" name="Content Placeholder 2"/>
          <p:cNvSpPr>
            <a:spLocks noGrp="1"/>
          </p:cNvSpPr>
          <p:nvPr>
            <p:ph idx="1"/>
          </p:nvPr>
        </p:nvSpPr>
        <p:spPr/>
        <p:txBody>
          <a:bodyPr>
            <a:normAutofit/>
          </a:bodyPr>
          <a:lstStyle/>
          <a:p>
            <a:r>
              <a:rPr lang="ru-RU" b="1" dirty="0"/>
              <a:t>Принцип единственной </a:t>
            </a:r>
            <a:r>
              <a:rPr lang="ru-RU" b="1" dirty="0" smtClean="0"/>
              <a:t>обязанности</a:t>
            </a:r>
            <a:r>
              <a:rPr lang="en-US" b="1" dirty="0" smtClean="0"/>
              <a:t> (</a:t>
            </a:r>
            <a:r>
              <a:rPr lang="en-US" b="1" dirty="0" smtClean="0"/>
              <a:t>Single Responsibility principle)</a:t>
            </a:r>
            <a:r>
              <a:rPr lang="en-US" dirty="0" smtClean="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Principle </a:t>
            </a:r>
            <a:r>
              <a:rPr lang="en-US" b="1" dirty="0"/>
              <a:t>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4"/>
            </a:pPr>
            <a:r>
              <a:rPr lang="ru-RU" dirty="0"/>
              <a:t>Не </a:t>
            </a:r>
            <a:r>
              <a:rPr lang="ru-RU" dirty="0" smtClean="0"/>
              <a:t>повторяйся</a:t>
            </a:r>
            <a:r>
              <a:rPr lang="en-US" dirty="0" smtClean="0"/>
              <a:t>!</a:t>
            </a:r>
            <a:endParaRPr lang="en-US" dirty="0"/>
          </a:p>
        </p:txBody>
      </p:sp>
      <p:sp>
        <p:nvSpPr>
          <p:cNvPr id="3" name="Content Placeholder 2"/>
          <p:cNvSpPr>
            <a:spLocks noGrp="1"/>
          </p:cNvSpPr>
          <p:nvPr>
            <p:ph idx="1"/>
          </p:nvPr>
        </p:nvSpPr>
        <p:spPr/>
        <p:txBody>
          <a:bodyPr>
            <a:normAutofit/>
          </a:bodyPr>
          <a:lstStyle/>
          <a:p>
            <a:r>
              <a:rPr lang="ru-RU" b="1" dirty="0"/>
              <a:t>Не </a:t>
            </a:r>
            <a:r>
              <a:rPr lang="ru-RU" b="1" dirty="0" smtClean="0"/>
              <a:t>повторяйся</a:t>
            </a:r>
            <a:r>
              <a:rPr lang="en-US" b="1" dirty="0" smtClean="0"/>
              <a:t> (</a:t>
            </a:r>
            <a:r>
              <a:rPr lang="en-US" b="1" dirty="0" smtClean="0"/>
              <a:t>Don’t </a:t>
            </a:r>
            <a:r>
              <a:rPr lang="en-US" b="1" dirty="0"/>
              <a:t>repeat yourself </a:t>
            </a:r>
            <a:r>
              <a:rPr lang="en-US" b="1" dirty="0" smtClean="0"/>
              <a:t>- DRY</a:t>
            </a:r>
            <a:r>
              <a:rPr lang="en-US" b="1" dirty="0"/>
              <a:t>)</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Minimize </a:t>
            </a:r>
            <a:r>
              <a:rPr lang="en-US" b="1" dirty="0"/>
              <a:t>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Требования (</a:t>
            </a:r>
            <a:r>
              <a:rPr lang="en-US" dirty="0" smtClean="0"/>
              <a:t>Requirements</a:t>
            </a:r>
            <a:r>
              <a:rPr lang="ru-RU" dirty="0" smtClean="0"/>
              <a:t>)</a:t>
            </a:r>
            <a:endParaRPr lang="en-US" dirty="0"/>
          </a:p>
          <a:p>
            <a:r>
              <a:rPr lang="ru-RU" dirty="0" smtClean="0"/>
              <a:t>Спецификация (</a:t>
            </a:r>
            <a:r>
              <a:rPr lang="en-US" dirty="0" smtClean="0"/>
              <a:t>Specification</a:t>
            </a:r>
            <a:r>
              <a:rPr lang="ru-RU" dirty="0" smtClean="0"/>
              <a:t>)</a:t>
            </a:r>
            <a:endParaRPr lang="en-US" dirty="0"/>
          </a:p>
          <a:p>
            <a:r>
              <a:rPr lang="ru-RU" dirty="0" smtClean="0"/>
              <a:t>Архитектура (</a:t>
            </a:r>
            <a:r>
              <a:rPr lang="en-US" dirty="0" smtClean="0"/>
              <a:t>Architecture</a:t>
            </a:r>
            <a:r>
              <a:rPr lang="ru-RU" dirty="0" smtClean="0"/>
              <a:t>)</a:t>
            </a:r>
            <a:endParaRPr lang="en-US" dirty="0"/>
          </a:p>
          <a:p>
            <a:r>
              <a:rPr lang="ru-RU" dirty="0" smtClean="0"/>
              <a:t>Дизайн (</a:t>
            </a:r>
            <a:r>
              <a:rPr lang="en-US" dirty="0" smtClean="0"/>
              <a:t>Design</a:t>
            </a:r>
            <a:r>
              <a:rPr lang="ru-RU" dirty="0" smtClean="0"/>
              <a:t>)</a:t>
            </a:r>
            <a:endParaRPr lang="en-US" dirty="0"/>
          </a:p>
          <a:p>
            <a:r>
              <a:rPr lang="ru-RU" dirty="0" smtClean="0"/>
              <a:t>Программирование (</a:t>
            </a:r>
            <a:r>
              <a:rPr lang="en-US" dirty="0" smtClean="0"/>
              <a:t>Implementation</a:t>
            </a:r>
            <a:r>
              <a:rPr lang="ru-RU" dirty="0" smtClean="0"/>
              <a:t>)</a:t>
            </a:r>
            <a:endParaRPr lang="en-US" dirty="0"/>
          </a:p>
          <a:p>
            <a:r>
              <a:rPr lang="ru-RU" dirty="0" smtClean="0"/>
              <a:t>Тестирование (</a:t>
            </a:r>
            <a:r>
              <a:rPr lang="en-US" dirty="0" smtClean="0"/>
              <a:t>Testing</a:t>
            </a:r>
            <a:r>
              <a:rPr lang="ru-RU" dirty="0" smtClean="0"/>
              <a:t>)</a:t>
            </a:r>
            <a:endParaRPr lang="en-US" dirty="0"/>
          </a:p>
          <a:p>
            <a:r>
              <a:rPr lang="ru-RU" dirty="0" smtClean="0"/>
              <a:t>Отладка (</a:t>
            </a:r>
            <a:r>
              <a:rPr lang="en-US" dirty="0" smtClean="0"/>
              <a:t>Debugging</a:t>
            </a:r>
            <a:r>
              <a:rPr lang="ru-RU" dirty="0" smtClean="0"/>
              <a:t>)</a:t>
            </a:r>
            <a:endParaRPr lang="en-US" dirty="0"/>
          </a:p>
          <a:p>
            <a:r>
              <a:rPr lang="ru-RU" dirty="0" smtClean="0"/>
              <a:t>Дистрибутив (</a:t>
            </a:r>
            <a:r>
              <a:rPr lang="en-US" dirty="0" smtClean="0"/>
              <a:t>Deployment</a:t>
            </a:r>
            <a:r>
              <a:rPr lang="ru-RU" dirty="0" smtClean="0"/>
              <a:t>)</a:t>
            </a:r>
            <a:endParaRPr lang="en-US" dirty="0" smtClean="0"/>
          </a:p>
          <a:p>
            <a:r>
              <a:rPr lang="ru-RU" dirty="0" smtClean="0"/>
              <a:t>Сопровождение (</a:t>
            </a:r>
            <a:r>
              <a:rPr lang="en-US" dirty="0" smtClean="0"/>
              <a:t>Maintenance</a:t>
            </a:r>
            <a:r>
              <a:rPr lang="ru-RU" dirty="0" smtClean="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smtClean="0"/>
              <a:t>Водопад</a:t>
            </a:r>
          </a:p>
          <a:p>
            <a:r>
              <a:rPr lang="ru-RU" dirty="0" smtClean="0"/>
              <a:t>Спираль</a:t>
            </a:r>
          </a:p>
          <a:p>
            <a:r>
              <a:rPr lang="ru-RU" dirty="0" smtClean="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«Водопад» (</a:t>
            </a:r>
            <a:r>
              <a:rPr lang="en-US" dirty="0" smtClean="0"/>
              <a:t>Waterfall</a:t>
            </a:r>
            <a:r>
              <a:rPr lang="ru-RU" dirty="0" smtClean="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Гибкая модель </a:t>
            </a:r>
            <a:r>
              <a:rPr lang="en-US" dirty="0" smtClean="0">
                <a:solidFill>
                  <a:srgbClr val="000000"/>
                </a:solidFill>
              </a:rPr>
              <a:t>(Agile)</a:t>
            </a:r>
            <a:endParaRPr lang="en-US" dirty="0">
              <a:solidFill>
                <a:srgbClr val="000000"/>
              </a:solidFill>
            </a:endParaRP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Процесс разработки ПО</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Version (source) control (</a:t>
            </a:r>
            <a:r>
              <a:rPr lang="ru-RU" dirty="0" smtClean="0"/>
              <a:t>Система </a:t>
            </a:r>
            <a:r>
              <a:rPr lang="ru-RU" dirty="0"/>
              <a:t>управления </a:t>
            </a:r>
            <a:r>
              <a:rPr lang="ru-RU" dirty="0" smtClean="0"/>
              <a:t>версиями</a:t>
            </a:r>
            <a:r>
              <a:rPr lang="en-US" dirty="0" smtClean="0"/>
              <a:t>)</a:t>
            </a:r>
          </a:p>
          <a:p>
            <a:pPr lvl="1"/>
            <a:r>
              <a:rPr lang="en-US" dirty="0" smtClean="0"/>
              <a:t>VSS, TFS, Subversion, </a:t>
            </a:r>
            <a:r>
              <a:rPr lang="en-US" dirty="0" err="1" smtClean="0"/>
              <a:t>Git</a:t>
            </a:r>
            <a:r>
              <a:rPr lang="en-US" dirty="0" smtClean="0"/>
              <a:t>, Mercurial </a:t>
            </a:r>
            <a:r>
              <a:rPr lang="ru-RU" dirty="0" smtClean="0"/>
              <a:t>и т.д.</a:t>
            </a:r>
            <a:endParaRPr lang="en-US" dirty="0" smtClean="0"/>
          </a:p>
          <a:p>
            <a:r>
              <a:rPr lang="en-US" dirty="0" smtClean="0"/>
              <a:t>Test Driven Development (</a:t>
            </a:r>
            <a:r>
              <a:rPr lang="ru-RU" dirty="0" smtClean="0"/>
              <a:t>управляемое тестами)</a:t>
            </a:r>
          </a:p>
          <a:p>
            <a:pPr lvl="1"/>
            <a:r>
              <a:rPr lang="en-US" dirty="0" err="1" smtClean="0"/>
              <a:t>NUnit</a:t>
            </a:r>
            <a:r>
              <a:rPr lang="en-US" dirty="0" smtClean="0"/>
              <a:t>, </a:t>
            </a:r>
            <a:r>
              <a:rPr lang="en-US" dirty="0" err="1" smtClean="0"/>
              <a:t>XUnit</a:t>
            </a:r>
            <a:r>
              <a:rPr lang="en-US" dirty="0" smtClean="0"/>
              <a:t>, </a:t>
            </a:r>
            <a:r>
              <a:rPr lang="en-US" dirty="0" err="1" smtClean="0"/>
              <a:t>MSTest</a:t>
            </a:r>
            <a:endParaRPr lang="en-US" dirty="0" smtClean="0"/>
          </a:p>
          <a:p>
            <a:pPr lvl="1"/>
            <a:r>
              <a:rPr lang="ru-RU" dirty="0" smtClean="0"/>
              <a:t>Книга: </a:t>
            </a:r>
            <a:r>
              <a:rPr lang="en-US" dirty="0">
                <a:hlinkClick r:id="rId2"/>
              </a:rPr>
              <a:t>The Art of Unit Testing: With Examples in </a:t>
            </a:r>
            <a:r>
              <a:rPr lang="en-US" dirty="0" err="1">
                <a:hlinkClick r:id="rId2"/>
              </a:rPr>
              <a:t>.Net</a:t>
            </a:r>
            <a:endParaRPr lang="ru-RU" dirty="0" smtClean="0"/>
          </a:p>
          <a:p>
            <a:r>
              <a:rPr lang="en-US" dirty="0" smtClean="0"/>
              <a:t>Continuous Integration (CI)</a:t>
            </a:r>
          </a:p>
          <a:p>
            <a:pPr lvl="1"/>
            <a:r>
              <a:rPr lang="en-US" dirty="0" smtClean="0"/>
              <a:t>TFS, Team City, CC.NET</a:t>
            </a:r>
          </a:p>
          <a:p>
            <a:r>
              <a:rPr lang="en-US" dirty="0" smtClean="0"/>
              <a:t>Continuous Deployment</a:t>
            </a:r>
            <a:endParaRPr lang="en-US" dirty="0"/>
          </a:p>
        </p:txBody>
      </p:sp>
    </p:spTree>
    <p:extLst>
      <p:ext uri="{BB962C8B-B14F-4D97-AF65-F5344CB8AC3E}">
        <p14:creationId xmlns:p14="http://schemas.microsoft.com/office/powerpoint/2010/main" val="380088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a:t>
            </a:r>
            <a:r>
              <a:rPr lang="en-US" dirty="0" smtClean="0">
                <a:hlinkClick r:id="rId2"/>
              </a:rPr>
              <a:t>Edition</a:t>
            </a:r>
            <a:endParaRPr lang="ru-RU" dirty="0" smtClean="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Тест Джоеля</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ru-RU" dirty="0"/>
              <a:t>Пользуетесь ли вы системой контроля </a:t>
            </a:r>
            <a:r>
              <a:rPr lang="ru-RU" dirty="0" smtClean="0"/>
              <a:t>версий?</a:t>
            </a:r>
          </a:p>
          <a:p>
            <a:pPr marL="514350" indent="-514350">
              <a:buFont typeface="+mj-lt"/>
              <a:buAutoNum type="arabicPeriod"/>
            </a:pPr>
            <a:r>
              <a:rPr lang="ru-RU" dirty="0" smtClean="0"/>
              <a:t>Можете </a:t>
            </a:r>
            <a:r>
              <a:rPr lang="ru-RU" dirty="0"/>
              <a:t>ли вы собрать продукт за один </a:t>
            </a:r>
            <a:r>
              <a:rPr lang="ru-RU" dirty="0" smtClean="0"/>
              <a:t>шаг?</a:t>
            </a:r>
          </a:p>
          <a:p>
            <a:pPr marL="514350" indent="-514350">
              <a:buFont typeface="+mj-lt"/>
              <a:buAutoNum type="arabicPeriod"/>
            </a:pPr>
            <a:r>
              <a:rPr lang="ru-RU" dirty="0" smtClean="0"/>
              <a:t>Выполняете </a:t>
            </a:r>
            <a:r>
              <a:rPr lang="ru-RU" dirty="0"/>
              <a:t>ли вы ежедневные </a:t>
            </a:r>
            <a:r>
              <a:rPr lang="ru-RU" dirty="0" smtClean="0"/>
              <a:t>билды?</a:t>
            </a:r>
          </a:p>
          <a:p>
            <a:pPr marL="514350" indent="-514350">
              <a:buFont typeface="+mj-lt"/>
              <a:buAutoNum type="arabicPeriod"/>
            </a:pPr>
            <a:r>
              <a:rPr lang="ru-RU" dirty="0" smtClean="0"/>
              <a:t>Используете </a:t>
            </a:r>
            <a:r>
              <a:rPr lang="ru-RU" dirty="0"/>
              <a:t>ли вы базу данных </a:t>
            </a:r>
            <a:r>
              <a:rPr lang="ru-RU" dirty="0" smtClean="0"/>
              <a:t>ошибок?</a:t>
            </a:r>
          </a:p>
          <a:p>
            <a:pPr marL="514350" indent="-514350">
              <a:buFont typeface="+mj-lt"/>
              <a:buAutoNum type="arabicPeriod"/>
            </a:pPr>
            <a:r>
              <a:rPr lang="ru-RU" dirty="0" smtClean="0"/>
              <a:t>Исправляете </a:t>
            </a:r>
            <a:r>
              <a:rPr lang="ru-RU" dirty="0"/>
              <a:t>ли вы ошибки перед написанием нового </a:t>
            </a:r>
            <a:r>
              <a:rPr lang="ru-RU" dirty="0" smtClean="0"/>
              <a:t>кода?</a:t>
            </a:r>
          </a:p>
          <a:p>
            <a:pPr marL="514350" indent="-514350">
              <a:buFont typeface="+mj-lt"/>
              <a:buAutoNum type="arabicPeriod"/>
            </a:pPr>
            <a:r>
              <a:rPr lang="ru-RU" dirty="0" smtClean="0"/>
              <a:t>Есть </a:t>
            </a:r>
            <a:r>
              <a:rPr lang="ru-RU" dirty="0"/>
              <a:t>ли у вас актуальный план </a:t>
            </a:r>
            <a:r>
              <a:rPr lang="ru-RU" dirty="0" smtClean="0"/>
              <a:t>работ?</a:t>
            </a:r>
          </a:p>
          <a:p>
            <a:pPr marL="514350" indent="-514350">
              <a:buFont typeface="+mj-lt"/>
              <a:buAutoNum type="arabicPeriod"/>
            </a:pPr>
            <a:r>
              <a:rPr lang="ru-RU" dirty="0" smtClean="0"/>
              <a:t>Есть </a:t>
            </a:r>
            <a:r>
              <a:rPr lang="ru-RU" dirty="0"/>
              <a:t>ли у вас </a:t>
            </a:r>
            <a:r>
              <a:rPr lang="ru-RU" dirty="0" smtClean="0"/>
              <a:t>спецификация?</a:t>
            </a:r>
          </a:p>
          <a:p>
            <a:pPr marL="514350" indent="-514350">
              <a:buFont typeface="+mj-lt"/>
              <a:buAutoNum type="arabicPeriod"/>
            </a:pPr>
            <a:r>
              <a:rPr lang="ru-RU" dirty="0" smtClean="0"/>
              <a:t>Предоставлены </a:t>
            </a:r>
            <a:r>
              <a:rPr lang="ru-RU" dirty="0"/>
              <a:t>ли вашим программистам спокойные условия для </a:t>
            </a:r>
            <a:r>
              <a:rPr lang="ru-RU" dirty="0" smtClean="0"/>
              <a:t>работы?</a:t>
            </a:r>
          </a:p>
          <a:p>
            <a:pPr marL="514350" indent="-514350">
              <a:buFont typeface="+mj-lt"/>
              <a:buAutoNum type="arabicPeriod"/>
            </a:pPr>
            <a:r>
              <a:rPr lang="ru-RU" dirty="0" smtClean="0"/>
              <a:t>Используете </a:t>
            </a:r>
            <a:r>
              <a:rPr lang="ru-RU" dirty="0"/>
              <a:t>ли вы новейшее дорогое </a:t>
            </a:r>
            <a:r>
              <a:rPr lang="ru-RU" dirty="0" smtClean="0"/>
              <a:t>оборудование/ПО?</a:t>
            </a:r>
          </a:p>
          <a:p>
            <a:pPr marL="514350" indent="-514350">
              <a:buFont typeface="+mj-lt"/>
              <a:buAutoNum type="arabicPeriod"/>
            </a:pPr>
            <a:r>
              <a:rPr lang="ru-RU" dirty="0" smtClean="0"/>
              <a:t>Есть </a:t>
            </a:r>
            <a:r>
              <a:rPr lang="ru-RU" dirty="0"/>
              <a:t>ли у вас </a:t>
            </a:r>
            <a:r>
              <a:rPr lang="ru-RU" dirty="0" smtClean="0"/>
              <a:t>тестеры?</a:t>
            </a:r>
          </a:p>
          <a:p>
            <a:pPr marL="514350" indent="-514350">
              <a:buFont typeface="+mj-lt"/>
              <a:buAutoNum type="arabicPeriod"/>
            </a:pPr>
            <a:r>
              <a:rPr lang="ru-RU" dirty="0" smtClean="0"/>
              <a:t>Пишут </a:t>
            </a:r>
            <a:r>
              <a:rPr lang="ru-RU" dirty="0"/>
              <a:t>ли кандидаты на работу код во время </a:t>
            </a:r>
            <a:r>
              <a:rPr lang="ru-RU" dirty="0" smtClean="0"/>
              <a:t>собеседования?</a:t>
            </a:r>
          </a:p>
          <a:p>
            <a:pPr marL="514350" indent="-514350">
              <a:buFont typeface="+mj-lt"/>
              <a:buAutoNum type="arabicPeriod"/>
            </a:pPr>
            <a:r>
              <a:rPr lang="ru-RU" dirty="0" smtClean="0"/>
              <a:t>Проводите </a:t>
            </a:r>
            <a:r>
              <a:rPr lang="ru-RU" dirty="0"/>
              <a:t>ли вы коридорное тестирование удобства использования программ? </a:t>
            </a:r>
            <a:endParaRPr lang="ru-RU" dirty="0" smtClean="0"/>
          </a:p>
          <a:p>
            <a:pPr marL="0" indent="0">
              <a:buNone/>
            </a:pPr>
            <a:endParaRPr lang="ru-RU" dirty="0" smtClean="0"/>
          </a:p>
          <a:p>
            <a:pPr marL="0" indent="0">
              <a:buNone/>
            </a:pPr>
            <a:r>
              <a:rPr lang="en-US" dirty="0">
                <a:hlinkClick r:id="rId2"/>
              </a:rPr>
              <a:t>http://russian.joelonsoftware.com/Articles/TheJoelTest.html</a:t>
            </a:r>
            <a:endParaRPr lang="ru-RU" dirty="0"/>
          </a:p>
          <a:p>
            <a:pPr marL="0" indent="0">
              <a:buNone/>
            </a:pPr>
            <a:r>
              <a:rPr lang="en-US" dirty="0">
                <a:hlinkClick r:id="rId3"/>
              </a:rPr>
              <a:t>http://</a:t>
            </a:r>
            <a:r>
              <a:rPr lang="en-US" dirty="0" smtClean="0">
                <a:hlinkClick r:id="rId3"/>
              </a:rPr>
              <a:t>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2"/>
              </a:rPr>
              <a:t>https://</a:t>
            </a:r>
            <a:r>
              <a:rPr lang="en-US" dirty="0" smtClean="0">
                <a:solidFill>
                  <a:schemeClr val="bg1"/>
                </a:solidFill>
                <a:hlinkClick r:id="rId2"/>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3"/>
              </a:rPr>
              <a:t>http://belhard.nullptr.ru</a:t>
            </a:r>
            <a:r>
              <a:rPr lang="en-US" dirty="0" smtClean="0">
                <a:solidFill>
                  <a:schemeClr val="bg1"/>
                </a:solidFill>
                <a:hlinkClick r:id="rId3"/>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963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smtClean="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Основополагающие принципы</a:t>
            </a:r>
          </a:p>
        </p:txBody>
      </p:sp>
      <p:sp>
        <p:nvSpPr>
          <p:cNvPr id="3" name="Content Placeholder 2"/>
          <p:cNvSpPr>
            <a:spLocks noGrp="1"/>
          </p:cNvSpPr>
          <p:nvPr>
            <p:ph idx="1"/>
          </p:nvPr>
        </p:nvSpPr>
        <p:spPr/>
        <p:txBody>
          <a:bodyPr/>
          <a:lstStyle/>
          <a:p>
            <a:r>
              <a:rPr lang="ru-RU" dirty="0"/>
              <a:t>Разделение </a:t>
            </a:r>
            <a:r>
              <a:rPr lang="ru-RU" dirty="0" smtClean="0"/>
              <a:t>ответственности</a:t>
            </a:r>
          </a:p>
          <a:p>
            <a:r>
              <a:rPr lang="ru-RU" dirty="0"/>
              <a:t>Принцип единственной </a:t>
            </a:r>
            <a:r>
              <a:rPr lang="ru-RU" dirty="0" smtClean="0"/>
              <a:t>обязанности</a:t>
            </a:r>
          </a:p>
          <a:p>
            <a:r>
              <a:rPr lang="en-US" dirty="0"/>
              <a:t>Principle of Least </a:t>
            </a:r>
            <a:r>
              <a:rPr lang="en-US" dirty="0" smtClean="0"/>
              <a:t>Knowledge</a:t>
            </a:r>
            <a:endParaRPr lang="ru-RU" dirty="0" smtClean="0"/>
          </a:p>
          <a:p>
            <a:r>
              <a:rPr lang="ru-RU" dirty="0"/>
              <a:t>Не </a:t>
            </a:r>
            <a:r>
              <a:rPr lang="ru-RU" dirty="0" smtClean="0"/>
              <a:t>повторяйся</a:t>
            </a:r>
          </a:p>
          <a:p>
            <a:r>
              <a:rPr lang="en-US" dirty="0"/>
              <a:t>Minimize upfront </a:t>
            </a:r>
            <a:r>
              <a:rPr lang="en-US" dirty="0" smtClean="0"/>
              <a:t>design</a:t>
            </a:r>
            <a:endParaRPr lang="ru-RU" dirty="0" smtClean="0"/>
          </a:p>
          <a:p>
            <a:endParaRPr lang="ru-RU" dirty="0" smtClean="0"/>
          </a:p>
          <a:p>
            <a:endParaRPr lang="ru-RU" dirty="0" smtClean="0"/>
          </a:p>
          <a:p>
            <a:endParaRPr lang="ru-RU" dirty="0" smtClean="0"/>
          </a:p>
          <a:p>
            <a:endParaRPr lang="ru-RU" dirty="0"/>
          </a:p>
        </p:txBody>
      </p:sp>
    </p:spTree>
    <p:extLst>
      <p:ext uri="{BB962C8B-B14F-4D97-AF65-F5344CB8AC3E}">
        <p14:creationId xmlns:p14="http://schemas.microsoft.com/office/powerpoint/2010/main" val="427807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ru-RU" dirty="0"/>
              <a:t>Разделение ответственности </a:t>
            </a:r>
            <a:endParaRPr lang="en-US" dirty="0"/>
          </a:p>
        </p:txBody>
      </p:sp>
      <p:sp>
        <p:nvSpPr>
          <p:cNvPr id="3" name="Content Placeholder 2"/>
          <p:cNvSpPr>
            <a:spLocks noGrp="1"/>
          </p:cNvSpPr>
          <p:nvPr>
            <p:ph idx="1"/>
          </p:nvPr>
        </p:nvSpPr>
        <p:spPr/>
        <p:txBody>
          <a:bodyPr>
            <a:normAutofit fontScale="92500" lnSpcReduction="10000"/>
          </a:bodyPr>
          <a:lstStyle/>
          <a:p>
            <a:r>
              <a:rPr lang="ru-RU" b="1" dirty="0"/>
              <a:t>Разделение </a:t>
            </a:r>
            <a:r>
              <a:rPr lang="ru-RU" b="1" dirty="0" smtClean="0"/>
              <a:t>ответственности</a:t>
            </a:r>
            <a:r>
              <a:rPr lang="en-US" b="1" dirty="0" smtClean="0"/>
              <a:t> (</a:t>
            </a:r>
            <a:r>
              <a:rPr lang="en-US" b="1" dirty="0" smtClean="0"/>
              <a:t>Separation of concerns)</a:t>
            </a:r>
            <a:r>
              <a:rPr lang="en-US" dirty="0" smtClean="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endParaRPr lang="en-US" dirty="0"/>
          </a:p>
        </p:txBody>
      </p:sp>
    </p:spTree>
    <p:extLst>
      <p:ext uri="{BB962C8B-B14F-4D97-AF65-F5344CB8AC3E}">
        <p14:creationId xmlns:p14="http://schemas.microsoft.com/office/powerpoint/2010/main" val="276566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smtClean="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606</Words>
  <Application>Microsoft Office PowerPoint</Application>
  <PresentationFormat>On-screen Show (4:3)</PresentationFormat>
  <Paragraphs>72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bel-hard-training</vt:lpstr>
      <vt:lpstr>PowerPoint Presentation</vt:lpstr>
      <vt:lpstr>Ссылки</vt:lpstr>
      <vt:lpstr>Материалы для обучения</vt:lpstr>
      <vt:lpstr>Архитектура ПО</vt:lpstr>
      <vt:lpstr>PowerPoint Presentation</vt:lpstr>
      <vt:lpstr>Важность архитектуры</vt:lpstr>
      <vt:lpstr>Основополагающие принципы</vt:lpstr>
      <vt:lpstr>Разделение ответственности </vt:lpstr>
      <vt:lpstr>Типичная архитектура</vt:lpstr>
      <vt:lpstr>Принцип единственной обязанности</vt:lpstr>
      <vt:lpstr>Основополагающие принципы</vt:lpstr>
      <vt:lpstr>Не повторяйся!</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2013-12-04T13:50:51Z</dcterms:modified>
</cp:coreProperties>
</file>