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8" r:id="rId2"/>
    <p:sldId id="265" r:id="rId3"/>
    <p:sldId id="269" r:id="rId4"/>
    <p:sldId id="290" r:id="rId5"/>
    <p:sldId id="286" r:id="rId6"/>
    <p:sldId id="270" r:id="rId7"/>
    <p:sldId id="282" r:id="rId8"/>
    <p:sldId id="277" r:id="rId9"/>
    <p:sldId id="271" r:id="rId10"/>
    <p:sldId id="285" r:id="rId11"/>
    <p:sldId id="279" r:id="rId12"/>
    <p:sldId id="268" r:id="rId13"/>
    <p:sldId id="278" r:id="rId14"/>
    <p:sldId id="272" r:id="rId15"/>
    <p:sldId id="259" r:id="rId16"/>
    <p:sldId id="262" r:id="rId17"/>
    <p:sldId id="260" r:id="rId18"/>
    <p:sldId id="263" r:id="rId19"/>
    <p:sldId id="287" r:id="rId20"/>
    <p:sldId id="288" r:id="rId21"/>
    <p:sldId id="289" r:id="rId22"/>
    <p:sldId id="281" r:id="rId23"/>
    <p:sldId id="283" r:id="rId24"/>
    <p:sldId id="284" r:id="rId25"/>
    <p:sldId id="280" r:id="rId26"/>
    <p:sldId id="264" r:id="rId27"/>
    <p:sldId id="261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70E32-8A89-46F3-9C2D-7B8559E4870A}">
          <p14:sldIdLst>
            <p14:sldId id="258"/>
            <p14:sldId id="265"/>
            <p14:sldId id="269"/>
            <p14:sldId id="290"/>
          </p14:sldIdLst>
        </p14:section>
        <p14:section name="Для продолжающих" id="{56F71D58-A94A-4EA9-B6F5-310B0B9E8EAA}">
          <p14:sldIdLst>
            <p14:sldId id="286"/>
            <p14:sldId id="270"/>
            <p14:sldId id="282"/>
            <p14:sldId id="277"/>
            <p14:sldId id="271"/>
          </p14:sldIdLst>
        </p14:section>
        <p14:section name="ООП и паттерны" id="{1BCF32D7-334E-40B1-8CB8-4433AA8A54A3}">
          <p14:sldIdLst>
            <p14:sldId id="285"/>
            <p14:sldId id="279"/>
            <p14:sldId id="268"/>
            <p14:sldId id="278"/>
            <p14:sldId id="272"/>
          </p14:sldIdLst>
        </p14:section>
        <p14:section name="Стиль кодирования" id="{D6926DC9-8D7D-42A4-BF62-C525878265E2}">
          <p14:sldIdLst>
            <p14:sldId id="259"/>
            <p14:sldId id="262"/>
            <p14:sldId id="260"/>
          </p14:sldIdLst>
        </p14:section>
        <p14:section name="Entity Framework" id="{D2261E48-3561-47B1-9323-791AAAC82049}">
          <p14:sldIdLst>
            <p14:sldId id="263"/>
            <p14:sldId id="287"/>
            <p14:sldId id="288"/>
            <p14:sldId id="289"/>
            <p14:sldId id="281"/>
          </p14:sldIdLst>
        </p14:section>
        <p14:section name="TDD" id="{318A25E3-9622-4EFA-87BE-5752E5FB980F}">
          <p14:sldIdLst>
            <p14:sldId id="283"/>
            <p14:sldId id="284"/>
          </p14:sldIdLst>
        </p14:section>
        <p14:section name="Проектирование" id="{7D1BAFED-0A81-422B-84BD-57FA0CFE6C33}">
          <p14:sldIdLst>
            <p14:sldId id="280"/>
            <p14:sldId id="264"/>
          </p14:sldIdLst>
        </p14:section>
        <p14:section name="Другое" id="{C880A9E3-47AD-4E03-B875-4B7CF60B6B52}">
          <p14:sldIdLst>
            <p14:sldId id="26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Рекомендуемая литература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7CA907-8500-564A-B362-23B50F4583A0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 и шаблоны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3402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приложений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ru-RU" sz="2400" dirty="0"/>
              <a:t>Гради Буч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книге описываются объектные методы решения сложных проблем, связанные с разработкой систем и программного обеспечения. Используя многочисленные примеры, иллюстрируются 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r>
              <a:rPr lang="en-US" sz="2400" i="1">
                <a:solidFill>
                  <a:srgbClr val="FFFF00"/>
                </a:solidFill>
              </a:rPr>
              <a:t/>
            </a:r>
            <a:br>
              <a:rPr lang="en-US" sz="2400" i="1">
                <a:solidFill>
                  <a:srgbClr val="FFFF00"/>
                </a:solidFill>
              </a:rPr>
            </a:br>
            <a:r>
              <a:rPr lang="ru-RU" sz="240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ru-RU" sz="2400" dirty="0"/>
              <a:t>Эрик Фримен</a:t>
            </a:r>
            <a:r>
              <a:rPr lang="en-US" sz="2400" dirty="0"/>
              <a:t>, </a:t>
            </a:r>
            <a:r>
              <a:rPr lang="ru-RU" sz="2400" dirty="0"/>
              <a:t>Элизабет Фримен</a:t>
            </a:r>
            <a:r>
              <a:rPr lang="en-US" sz="2400" dirty="0"/>
              <a:t>, </a:t>
            </a:r>
            <a:r>
              <a:rPr lang="ru-RU" sz="2400" dirty="0"/>
              <a:t>Кэтти Сьерра</a:t>
            </a:r>
            <a:r>
              <a:rPr lang="en-US" sz="2400" dirty="0"/>
              <a:t>, </a:t>
            </a:r>
            <a:r>
              <a:rPr lang="ru-RU" sz="2400" dirty="0"/>
              <a:t>Берт Бейтс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http://oz.by/books/more10182766.html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Приемы объектно-ориентированного проектирования. Паттерны проектирования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обеспечения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Стиль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Следовательно за </a:t>
            </a:r>
            <a:r>
              <a:rPr lang="ru-RU" i="1" dirty="0"/>
              <a:t>чтением</a:t>
            </a:r>
            <a:r>
              <a:rPr lang="ru-RU" dirty="0"/>
              <a:t> программы проводится гораздо больше временем, чем за ее </a:t>
            </a:r>
            <a:r>
              <a:rPr lang="ru-RU" i="1" dirty="0"/>
              <a:t>написанием</a:t>
            </a:r>
            <a:r>
              <a:rPr lang="ru-RU" dirty="0"/>
              <a:t>, а это, в свою очередь значит, что качество кода играет очень важную роль. В этом вопросе книга Стива Макконнелла является лучшей в своей области. В книге рассматривается широкий спектр вопросов, так или иначе связанных с кодированием, начиная от правил именования переменных, заканчивая рефакторингом и рекомендациям по оптимизации.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http://oz.by/books/more1015206.html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https://www.microsoft.com/learning/en-us/book.aspx?ID=6822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Рефакторинг. Улучшение существующего кода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ru-RU" sz="2800" dirty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>
                <a:solidFill>
                  <a:srgbClr val="FFFF00"/>
                </a:solidFill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ADO.NET / </a:t>
            </a:r>
            <a:r>
              <a:rPr lang="en-US" dirty="0" err="1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DbContext: Querying, Changing, and Validating Your Data with Entity Framework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DbContext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8" y="1568452"/>
            <a:ext cx="2540000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начинающих</a:t>
            </a:r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Code First: Creating and Configuring Data Models from Your Classes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CodeFirst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7085"/>
            <a:ext cx="2593333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1564509"/>
            <a:ext cx="2540000" cy="332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Building Data Centric Apps with the ADO.NET Entity Framework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Julia Lerman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EF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42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6 Recipes</a:t>
            </a:r>
            <a:br>
              <a:rPr lang="en-US" dirty="0"/>
            </a:br>
            <a:r>
              <a:rPr lang="en-US" dirty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через тестирование</a:t>
            </a:r>
            <a:br>
              <a:rPr lang="ru-RU" dirty="0"/>
            </a:br>
            <a:r>
              <a:rPr lang="en-US" dirty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r>
              <a:rPr lang="en-US" sz="2800" dirty="0">
                <a:solidFill>
                  <a:srgbClr val="FFFF00"/>
                </a:solidFill>
              </a:rPr>
              <a:t/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with examples in C#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ru-RU" dirty="0"/>
              <a:t>втор 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Abrams</a:t>
            </a:r>
            <a:br>
              <a:rPr lang="en-US" sz="2800" dirty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/>
              <a:t>»</a:t>
            </a:r>
            <a:r>
              <a:rPr lang="en-US" sz="2800" dirty="0"/>
              <a:t>, 2nd 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сопровождении.</a:t>
            </a:r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Учит использовать свой мозг более эффективно.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/>
              <a:t>Microsoft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6.0 и платформа .NET 4.6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Эндрю Троелсен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Хорошая книга для начинающих. Автор описывает базовые возможности языка; объясняет механизмы ООП; рассказывает о работе с БД</a:t>
            </a:r>
            <a:r>
              <a:rPr lang="en-US" sz="2800" dirty="0"/>
              <a:t> (</a:t>
            </a:r>
            <a:r>
              <a:rPr lang="ru-RU" sz="2800" dirty="0"/>
              <a:t>с помощью </a:t>
            </a:r>
            <a:r>
              <a:rPr lang="en-US" sz="2800" dirty="0"/>
              <a:t>ADO.NET</a:t>
            </a:r>
            <a:r>
              <a:rPr lang="ru-RU" sz="2800" dirty="0"/>
              <a:t> и </a:t>
            </a:r>
            <a:r>
              <a:rPr lang="en-US" sz="2800" dirty="0"/>
              <a:t>EF)</a:t>
            </a:r>
            <a:r>
              <a:rPr lang="ru-RU" sz="2800" dirty="0"/>
              <a:t>; дает введение в технологии </a:t>
            </a:r>
            <a:r>
              <a:rPr lang="en-US" sz="2800" dirty="0"/>
              <a:t>WPF</a:t>
            </a:r>
            <a:r>
              <a:rPr lang="ru-RU" sz="2800" dirty="0"/>
              <a:t>,</a:t>
            </a:r>
            <a:r>
              <a:rPr lang="en-US" sz="2800" dirty="0"/>
              <a:t> WCF </a:t>
            </a:r>
            <a:r>
              <a:rPr lang="ru-RU" sz="2800" dirty="0"/>
              <a:t>и </a:t>
            </a:r>
            <a:r>
              <a:rPr lang="en-US" sz="2800" dirty="0"/>
              <a:t>ASP.NET (</a:t>
            </a:r>
            <a:r>
              <a:rPr lang="en-US" sz="2800" dirty="0" err="1"/>
              <a:t>WebForms</a:t>
            </a:r>
            <a:r>
              <a:rPr lang="en-US" sz="2800" dirty="0"/>
              <a:t>, MVC, </a:t>
            </a:r>
            <a:r>
              <a:rPr lang="en-US" sz="2800" dirty="0" err="1"/>
              <a:t>WebAPI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2" y="1700808"/>
            <a:ext cx="25847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4.0. </a:t>
            </a:r>
            <a:r>
              <a:rPr lang="ru-RU" sz="2400" i="1" dirty="0">
                <a:solidFill>
                  <a:srgbClr val="FFFF00"/>
                </a:solidFill>
              </a:rPr>
              <a:t>Полное руководство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Герберт </a:t>
            </a:r>
            <a:r>
              <a:rPr lang="ru-RU" sz="2400" dirty="0" err="1"/>
              <a:t>Шилдт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Автор дает подробное описание языка программирования </a:t>
            </a:r>
            <a:r>
              <a:rPr lang="en-US" sz="2800" dirty="0"/>
              <a:t>C# </a:t>
            </a:r>
            <a:r>
              <a:rPr lang="ru-RU" sz="2800" dirty="0"/>
              <a:t> не отвлекаясь на сопутствующие технологии как это делает </a:t>
            </a:r>
            <a:r>
              <a:rPr lang="ru-RU" sz="2800" dirty="0" err="1"/>
              <a:t>Троелсон</a:t>
            </a:r>
            <a:r>
              <a:rPr lang="ru-RU" sz="2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695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продолжающих</a:t>
            </a:r>
          </a:p>
        </p:txBody>
      </p:sp>
    </p:spTree>
    <p:extLst>
      <p:ext uri="{BB962C8B-B14F-4D97-AF65-F5344CB8AC3E}">
        <p14:creationId xmlns:p14="http://schemas.microsoft.com/office/powerpoint/2010/main" val="13996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Джеффри Рихтер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«Библия» </a:t>
            </a:r>
            <a:r>
              <a:rPr lang="en-US" sz="2800" dirty="0"/>
              <a:t>.NET </a:t>
            </a:r>
            <a:r>
              <a:rPr lang="ru-RU" sz="2800" dirty="0"/>
              <a:t>программиста. В книге подробно описывается внутреннее устройство и функционирование общеязыковой исполняющей среды (CLR). Данные знания необходимы любому </a:t>
            </a:r>
            <a:r>
              <a:rPr lang="en-US" sz="2800" dirty="0"/>
              <a:t>.NET </a:t>
            </a:r>
            <a:r>
              <a:rPr lang="ru-RU" sz="2800" dirty="0"/>
              <a:t>программисту вне зависимости от применяемого </a:t>
            </a:r>
            <a:r>
              <a:rPr lang="ru-RU" sz="2800"/>
              <a:t>языка программирования </a:t>
            </a:r>
            <a:r>
              <a:rPr lang="ru-RU" sz="2800" dirty="0"/>
              <a:t>(</a:t>
            </a:r>
            <a:r>
              <a:rPr lang="en-US" sz="2800" dirty="0"/>
              <a:t>C#, VB.NET, F#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ru-RU" sz="2800" dirty="0"/>
              <a:t>т.д.) и области разработки (</a:t>
            </a:r>
            <a:r>
              <a:rPr lang="en-US" sz="2800" dirty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Джон Скит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Джон Скит заслуженно известен как «Чак Норрис </a:t>
            </a:r>
            <a:r>
              <a:rPr lang="en-US" sz="2800" dirty="0"/>
              <a:t>.NET-a</a:t>
            </a:r>
            <a:r>
              <a:rPr lang="ru-RU" sz="2800" dirty="0"/>
              <a:t>». Он как и Джеффри Рихтер подробно объясняет тонкости реализации </a:t>
            </a:r>
            <a:r>
              <a:rPr lang="en-US" sz="2800" dirty="0"/>
              <a:t>.NET </a:t>
            </a:r>
            <a:r>
              <a:rPr lang="ru-RU" sz="2800" dirty="0"/>
              <a:t>и </a:t>
            </a:r>
            <a:r>
              <a:rPr lang="en-US" sz="2800" dirty="0"/>
              <a:t>C# </a:t>
            </a:r>
            <a:r>
              <a:rPr lang="ru-RU" sz="2800" dirty="0"/>
              <a:t>которые необходимо знать профессионалам.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Мэтью Мак-Дональд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Прекрасная книга по </a:t>
            </a:r>
            <a:r>
              <a:rPr lang="en-US" sz="2800" dirty="0"/>
              <a:t>WPF </a:t>
            </a:r>
            <a:r>
              <a:rPr lang="ru-RU" sz="2800" dirty="0"/>
              <a:t>с отличными примерами.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Fabrice</a:t>
            </a:r>
            <a:r>
              <a:rPr lang="en-US" sz="2400" dirty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Отличное руководство по </a:t>
            </a:r>
            <a:r>
              <a:rPr lang="en-US" sz="2800" dirty="0"/>
              <a:t>LINQ.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Русского перевода, к сожалению, нет. В книге Эндрю Троелсена эта тема тоже рассматривается.</a:t>
            </a:r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855</Words>
  <Application>Microsoft Office PowerPoint</Application>
  <PresentationFormat>On-screen Show (4:3)</PresentationFormat>
  <Paragraphs>65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Для начинающих</vt:lpstr>
      <vt:lpstr>Язык программирования C# 6.0 и платформа .NET 4.6 Эндрю Троелсен</vt:lpstr>
      <vt:lpstr>C# 4.0. Полное руководство Герберт Шилдт</vt:lpstr>
      <vt:lpstr>Для продолжающих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шаблоны проектирования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Programming Entity Framework: DbContext: Querying, Changing, and Validating Your Data with Entity Framework Julia Lerman, Rowan Miller</vt:lpstr>
      <vt:lpstr>Programming Entity Framework: Code First: Creating and Configuring Data Models from Your Classes Julia Lerman, Rowan Miller</vt:lpstr>
      <vt:lpstr>Programming Entity Framework: Building Data Centric Apps with the ADO.NET Entity Framework Julia Lerman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2019-02-22T16:19:55Z</dcterms:modified>
</cp:coreProperties>
</file>