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90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58" r:id="rId15"/>
    <p:sldId id="286" r:id="rId16"/>
    <p:sldId id="263" r:id="rId17"/>
    <p:sldId id="335" r:id="rId18"/>
    <p:sldId id="309" r:id="rId19"/>
    <p:sldId id="314" r:id="rId20"/>
    <p:sldId id="321" r:id="rId21"/>
    <p:sldId id="310" r:id="rId22"/>
    <p:sldId id="267" r:id="rId23"/>
    <p:sldId id="334" r:id="rId24"/>
    <p:sldId id="347" r:id="rId25"/>
    <p:sldId id="348" r:id="rId26"/>
    <p:sldId id="296" r:id="rId27"/>
    <p:sldId id="329" r:id="rId28"/>
    <p:sldId id="274" r:id="rId29"/>
    <p:sldId id="287" r:id="rId30"/>
    <p:sldId id="332" r:id="rId31"/>
    <p:sldId id="299" r:id="rId32"/>
    <p:sldId id="295" r:id="rId33"/>
    <p:sldId id="311" r:id="rId34"/>
    <p:sldId id="278" r:id="rId35"/>
    <p:sldId id="331" r:id="rId36"/>
    <p:sldId id="351" r:id="rId37"/>
    <p:sldId id="268" r:id="rId38"/>
    <p:sldId id="317" r:id="rId39"/>
    <p:sldId id="330" r:id="rId40"/>
    <p:sldId id="350" r:id="rId41"/>
    <p:sldId id="302" r:id="rId42"/>
    <p:sldId id="343" r:id="rId43"/>
    <p:sldId id="340" r:id="rId44"/>
    <p:sldId id="341" r:id="rId45"/>
    <p:sldId id="342" r:id="rId46"/>
    <p:sldId id="344" r:id="rId47"/>
    <p:sldId id="359" r:id="rId48"/>
    <p:sldId id="349" r:id="rId49"/>
    <p:sldId id="303" r:id="rId50"/>
    <p:sldId id="324" r:id="rId51"/>
    <p:sldId id="313" r:id="rId52"/>
    <p:sldId id="304" r:id="rId53"/>
    <p:sldId id="305" r:id="rId54"/>
    <p:sldId id="352" r:id="rId55"/>
    <p:sldId id="353" r:id="rId56"/>
    <p:sldId id="316" r:id="rId57"/>
    <p:sldId id="312" r:id="rId58"/>
    <p:sldId id="354" r:id="rId59"/>
    <p:sldId id="306" r:id="rId60"/>
    <p:sldId id="346" r:id="rId61"/>
    <p:sldId id="326" r:id="rId62"/>
    <p:sldId id="307" r:id="rId63"/>
    <p:sldId id="333" r:id="rId64"/>
    <p:sldId id="308" r:id="rId65"/>
    <p:sldId id="322" r:id="rId66"/>
    <p:sldId id="345" r:id="rId67"/>
    <p:sldId id="269" r:id="rId68"/>
    <p:sldId id="362" r:id="rId69"/>
    <p:sldId id="363" r:id="rId70"/>
    <p:sldId id="364" r:id="rId71"/>
    <p:sldId id="320" r:id="rId72"/>
    <p:sldId id="361" r:id="rId73"/>
    <p:sldId id="271" r:id="rId74"/>
    <p:sldId id="355" r:id="rId75"/>
    <p:sldId id="272" r:id="rId76"/>
    <p:sldId id="336" r:id="rId77"/>
    <p:sldId id="337" r:id="rId78"/>
    <p:sldId id="338" r:id="rId79"/>
    <p:sldId id="339" r:id="rId80"/>
    <p:sldId id="360" r:id="rId81"/>
    <p:sldId id="273" r:id="rId82"/>
    <p:sldId id="276" r:id="rId83"/>
    <p:sldId id="356" r:id="rId84"/>
    <p:sldId id="325" r:id="rId85"/>
    <p:sldId id="357" r:id="rId86"/>
    <p:sldId id="292" r:id="rId87"/>
    <p:sldId id="281" r:id="rId88"/>
    <p:sldId id="301" r:id="rId8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58"/>
            <p14:sldId id="286"/>
            <p14:sldId id="263"/>
          </p14:sldIdLst>
        </p14:section>
        <p14:section name="C#: Введение" id="{F4D45037-CFA4-43F8-A4BC-1B193FCCDEB4}">
          <p14:sldIdLst>
            <p14:sldId id="335"/>
            <p14:sldId id="309"/>
            <p14:sldId id="314"/>
            <p14:sldId id="321"/>
            <p14:sldId id="310"/>
            <p14:sldId id="267"/>
            <p14:sldId id="334"/>
            <p14:sldId id="347"/>
            <p14:sldId id="348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</p14:sldIdLst>
        </p14:section>
        <p14:section name="Составное форматирование" id="{A0F27A41-2E8E-4B54-ABD0-B7B35CAF076D}">
          <p14:sldIdLst>
            <p14:sldId id="331"/>
            <p14:sldId id="351"/>
            <p14:sldId id="268"/>
            <p14:sldId id="317"/>
            <p14:sldId id="330"/>
            <p14:sldId id="350"/>
          </p14:sldIdLst>
        </p14:section>
        <p14:section name="Массивы" id="{60B9B266-18A6-40E8-8F56-BF60E03540AE}">
          <p14:sldIdLst>
            <p14:sldId id="302"/>
            <p14:sldId id="343"/>
            <p14:sldId id="340"/>
            <p14:sldId id="341"/>
            <p14:sldId id="342"/>
            <p14:sldId id="344"/>
            <p14:sldId id="359"/>
            <p14:sldId id="349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52"/>
            <p14:sldId id="353"/>
            <p14:sldId id="316"/>
            <p14:sldId id="312"/>
            <p14:sldId id="354"/>
            <p14:sldId id="306"/>
            <p14:sldId id="346"/>
            <p14:sldId id="326"/>
            <p14:sldId id="307"/>
            <p14:sldId id="333"/>
            <p14:sldId id="308"/>
            <p14:sldId id="322"/>
            <p14:sldId id="345"/>
            <p14:sldId id="269"/>
          </p14:sldIdLst>
        </p14:section>
        <p14:section name="if, switch" id="{9CF2C3B0-E923-4A0B-96D4-FCDECE6A19A8}">
          <p14:sldIdLst>
            <p14:sldId id="362"/>
            <p14:sldId id="363"/>
            <p14:sldId id="364"/>
            <p14:sldId id="320"/>
            <p14:sldId id="361"/>
            <p14:sldId id="271"/>
            <p14:sldId id="355"/>
          </p14:sldIdLst>
        </p14:section>
        <p14:section name="Циклы" id="{D7576EBE-AFE6-4B7D-9E41-AFDD90665890}">
          <p14:sldIdLst>
            <p14:sldId id="272"/>
            <p14:sldId id="336"/>
            <p14:sldId id="337"/>
            <p14:sldId id="338"/>
            <p14:sldId id="339"/>
            <p14:sldId id="360"/>
            <p14:sldId id="273"/>
          </p14:sldIdLst>
        </p14:section>
        <p14:section name="enum" id="{BBDCF544-62AB-450D-A253-1147EF2855EB}">
          <p14:sldIdLst>
            <p14:sldId id="276"/>
            <p14:sldId id="356"/>
            <p14:sldId id="325"/>
            <p14:sldId id="357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400"/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5579" autoAdjust="0"/>
  </p:normalViewPr>
  <p:slideViewPr>
    <p:cSldViewPr>
      <p:cViewPr varScale="1">
        <p:scale>
          <a:sx n="70" d="100"/>
          <a:sy n="70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9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22.02.2019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22.02.2019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22.02.2019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4-0-Complete-Reference-Herbert-Schildt/dp/007174116X" TargetMode="External"/><Relationship Id="rId3" Type="http://schemas.openxmlformats.org/officeDocument/2006/relationships/hyperlink" Target="https://oz.by/books/more10158206.html" TargetMode="External"/><Relationship Id="rId7" Type="http://schemas.openxmlformats.org/officeDocument/2006/relationships/hyperlink" Target="https://oz.by/books/more106842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lbahari.com/" TargetMode="External"/><Relationship Id="rId5" Type="http://schemas.openxmlformats.org/officeDocument/2006/relationships/hyperlink" Target="https://www.ozon.ru/context/detail/id/145563645/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С# и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1A8A3E0-240C-4D47-8E9C-28E284AE195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.NET Framework </a:t>
            </a:r>
            <a:r>
              <a:rPr lang="ru-RU" sz="2800" dirty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вместе с </a:t>
            </a:r>
            <a:r>
              <a:rPr lang="en-US" sz="2800" dirty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4.6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планы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Visual Studio 2019 – 2 </a:t>
            </a:r>
            <a:r>
              <a:rPr lang="ru-RU" dirty="0" smtClean="0">
                <a:solidFill>
                  <a:schemeClr val="bg1"/>
                </a:solidFill>
              </a:rPr>
              <a:t>апреля 2019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4.8 ≈ </a:t>
            </a:r>
            <a:r>
              <a:rPr lang="ru-RU" dirty="0">
                <a:solidFill>
                  <a:schemeClr val="bg1"/>
                </a:solidFill>
              </a:rPr>
              <a:t>апрель</a:t>
            </a:r>
            <a:r>
              <a:rPr lang="en-US" dirty="0">
                <a:solidFill>
                  <a:schemeClr val="bg1"/>
                </a:solidFill>
              </a:rPr>
              <a:t> 2019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.NET Core 3 </a:t>
            </a:r>
            <a:r>
              <a:rPr lang="ru-RU" dirty="0">
                <a:solidFill>
                  <a:schemeClr val="bg1"/>
                </a:solidFill>
              </a:rPr>
              <a:t>с поддержкой настольных приложений  </a:t>
            </a:r>
            <a:r>
              <a:rPr lang="en-US" dirty="0">
                <a:solidFill>
                  <a:schemeClr val="bg1"/>
                </a:solidFill>
              </a:rPr>
              <a:t>≈ </a:t>
            </a:r>
            <a:r>
              <a:rPr lang="ru-RU" dirty="0">
                <a:solidFill>
                  <a:schemeClr val="bg1"/>
                </a:solidFill>
              </a:rPr>
              <a:t>2019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год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4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.NET Framework. Side-by-side </a:t>
            </a:r>
            <a:r>
              <a:rPr lang="ru-RU" sz="3200" dirty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Visual Studio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7.2 (</a:t>
            </a:r>
            <a:r>
              <a:rPr lang="ru-RU" dirty="0">
                <a:solidFill>
                  <a:schemeClr val="bg1"/>
                </a:solidFill>
              </a:rPr>
              <a:t>Ноябрь 2017) (</a:t>
            </a:r>
            <a:r>
              <a:rPr lang="en-US" dirty="0">
                <a:solidFill>
                  <a:schemeClr val="bg1"/>
                </a:solidFill>
              </a:rPr>
              <a:t>VS 2017 v15.5): </a:t>
            </a:r>
            <a:r>
              <a:rPr lang="en-US" dirty="0">
                <a:solidFill>
                  <a:srgbClr val="FFFF00"/>
                </a:solidFill>
              </a:rPr>
              <a:t>ref </a:t>
            </a:r>
            <a:r>
              <a:rPr lang="ru-RU" dirty="0">
                <a:solidFill>
                  <a:srgbClr val="FFFF00"/>
                </a:solidFill>
              </a:rPr>
              <a:t>семантика для значимых типов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protected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7.1 (</a:t>
            </a:r>
            <a:r>
              <a:rPr lang="ru-RU" dirty="0">
                <a:solidFill>
                  <a:schemeClr val="bg1"/>
                </a:solidFill>
              </a:rPr>
              <a:t>Август 2017) (</a:t>
            </a:r>
            <a:r>
              <a:rPr lang="en-US" dirty="0">
                <a:solidFill>
                  <a:schemeClr val="bg1"/>
                </a:solidFill>
              </a:rPr>
              <a:t>VS 2017 v15.3):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 Main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упрощение </a:t>
            </a:r>
            <a:r>
              <a:rPr lang="en-US" dirty="0">
                <a:solidFill>
                  <a:schemeClr val="bg1"/>
                </a:solidFill>
              </a:rPr>
              <a:t>default, </a:t>
            </a:r>
            <a:r>
              <a:rPr lang="ru-RU" dirty="0">
                <a:solidFill>
                  <a:schemeClr val="bg1"/>
                </a:solidFill>
              </a:rPr>
              <a:t>выведение имен полей </a:t>
            </a:r>
            <a:r>
              <a:rPr lang="en-US" dirty="0">
                <a:solidFill>
                  <a:schemeClr val="bg1"/>
                </a:solidFill>
              </a:rPr>
              <a:t>tuple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7.0 (</a:t>
            </a:r>
            <a:r>
              <a:rPr lang="ru-RU" dirty="0">
                <a:solidFill>
                  <a:schemeClr val="bg1"/>
                </a:solidFill>
              </a:rPr>
              <a:t>Март 2017) (</a:t>
            </a:r>
            <a:r>
              <a:rPr lang="en-US" dirty="0">
                <a:solidFill>
                  <a:schemeClr val="bg1"/>
                </a:solidFill>
              </a:rPr>
              <a:t>VS 2017): out </a:t>
            </a:r>
            <a:r>
              <a:rPr lang="ru-RU" dirty="0">
                <a:solidFill>
                  <a:schemeClr val="bg1"/>
                </a:solidFill>
              </a:rPr>
              <a:t>переменные, </a:t>
            </a:r>
            <a:r>
              <a:rPr lang="en-US" dirty="0">
                <a:solidFill>
                  <a:schemeClr val="bg1"/>
                </a:solidFill>
              </a:rPr>
              <a:t>pattern matching,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деконструкторы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локальные функции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6.0 (</a:t>
            </a:r>
            <a:r>
              <a:rPr lang="ru-RU" dirty="0">
                <a:solidFill>
                  <a:schemeClr val="bg1"/>
                </a:solidFill>
              </a:rPr>
              <a:t>Июль 2015) (</a:t>
            </a:r>
            <a:r>
              <a:rPr lang="en-US" dirty="0">
                <a:solidFill>
                  <a:schemeClr val="bg1"/>
                </a:solidFill>
              </a:rPr>
              <a:t>VS 2015): using static, </a:t>
            </a:r>
            <a:r>
              <a:rPr lang="ru-RU" dirty="0">
                <a:solidFill>
                  <a:schemeClr val="bg1"/>
                </a:solidFill>
              </a:rPr>
              <a:t>фильтры исключений, </a:t>
            </a:r>
            <a:r>
              <a:rPr lang="en-US" dirty="0">
                <a:solidFill>
                  <a:schemeClr val="bg1"/>
                </a:solidFill>
              </a:rPr>
              <a:t>await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catch/finally, </a:t>
            </a:r>
            <a:r>
              <a:rPr lang="ru-RU" dirty="0">
                <a:solidFill>
                  <a:schemeClr val="bg1"/>
                </a:solidFill>
              </a:rPr>
              <a:t>инициализатор авто-свойств и словарей, </a:t>
            </a:r>
            <a:r>
              <a:rPr lang="ru-RU" dirty="0">
                <a:solidFill>
                  <a:srgbClr val="FFFF00"/>
                </a:solidFill>
              </a:rPr>
              <a:t>=&gt; члены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интерполируемые строки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nameof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оператор ?.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5.0 (</a:t>
            </a:r>
            <a:r>
              <a:rPr lang="ru-RU" dirty="0">
                <a:solidFill>
                  <a:schemeClr val="bg1"/>
                </a:solidFill>
              </a:rPr>
              <a:t>Август 2012) (</a:t>
            </a:r>
            <a:r>
              <a:rPr lang="en-US" dirty="0">
                <a:solidFill>
                  <a:schemeClr val="bg1"/>
                </a:solidFill>
              </a:rPr>
              <a:t>VS 2012):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4.0 (</a:t>
            </a:r>
            <a:r>
              <a:rPr lang="ru-RU" dirty="0">
                <a:solidFill>
                  <a:schemeClr val="bg1"/>
                </a:solidFill>
              </a:rPr>
              <a:t>Апрель 2010) (</a:t>
            </a:r>
            <a:r>
              <a:rPr lang="en-US" dirty="0">
                <a:solidFill>
                  <a:schemeClr val="bg1"/>
                </a:solidFill>
              </a:rPr>
              <a:t>VS 2010): dynamic, </a:t>
            </a:r>
            <a:r>
              <a:rPr lang="ru-RU" dirty="0" err="1">
                <a:solidFill>
                  <a:schemeClr val="bg1"/>
                </a:solidFill>
              </a:rPr>
              <a:t>именнованные</a:t>
            </a:r>
            <a:r>
              <a:rPr lang="ru-RU" dirty="0">
                <a:solidFill>
                  <a:schemeClr val="bg1"/>
                </a:solidFill>
              </a:rPr>
              <a:t> и необязательные параметры, </a:t>
            </a:r>
            <a:r>
              <a:rPr lang="ru-RU" dirty="0" err="1">
                <a:solidFill>
                  <a:schemeClr val="bg1"/>
                </a:solidFill>
              </a:rPr>
              <a:t>ковариантность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контрвариантность</a:t>
            </a:r>
            <a:r>
              <a:rPr lang="ru-RU" dirty="0">
                <a:solidFill>
                  <a:schemeClr val="bg1"/>
                </a:solidFill>
              </a:rPr>
              <a:t> для обобщений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3.0 (</a:t>
            </a:r>
            <a:r>
              <a:rPr lang="ru-RU" dirty="0">
                <a:solidFill>
                  <a:schemeClr val="bg1"/>
                </a:solidFill>
              </a:rPr>
              <a:t>Ноябрь 2007) (</a:t>
            </a:r>
            <a:r>
              <a:rPr lang="en-US" dirty="0">
                <a:solidFill>
                  <a:schemeClr val="bg1"/>
                </a:solidFill>
              </a:rPr>
              <a:t>VS 2008):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авто-свойства, инициализаторы объектов и коллекций, анонимные типы, </a:t>
            </a: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лямбда-выражения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методы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2.0 (</a:t>
            </a:r>
            <a:r>
              <a:rPr lang="ru-RU" dirty="0">
                <a:solidFill>
                  <a:schemeClr val="bg1"/>
                </a:solidFill>
              </a:rPr>
              <a:t>Ноябрь 2005) (</a:t>
            </a:r>
            <a:r>
              <a:rPr lang="en-US" dirty="0">
                <a:solidFill>
                  <a:schemeClr val="bg1"/>
                </a:solidFill>
              </a:rPr>
              <a:t>VS 2005): </a:t>
            </a:r>
            <a:r>
              <a:rPr lang="ru-RU" dirty="0">
                <a:solidFill>
                  <a:srgbClr val="FFFF00"/>
                </a:solidFill>
              </a:rPr>
              <a:t>обобщения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типы, анонимные методы, </a:t>
            </a:r>
            <a:r>
              <a:rPr lang="en-US" dirty="0" err="1">
                <a:solidFill>
                  <a:schemeClr val="bg1"/>
                </a:solidFill>
              </a:rPr>
              <a:t>nullable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типы, </a:t>
            </a:r>
            <a:r>
              <a:rPr lang="en-US" dirty="0">
                <a:solidFill>
                  <a:schemeClr val="bg1"/>
                </a:solidFill>
              </a:rPr>
              <a:t>static-</a:t>
            </a:r>
            <a:r>
              <a:rPr lang="ru-RU" dirty="0">
                <a:solidFill>
                  <a:schemeClr val="bg1"/>
                </a:solidFill>
              </a:rPr>
              <a:t>классы, выведение типа делегата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1.0 (</a:t>
            </a:r>
            <a:r>
              <a:rPr lang="ru-RU" dirty="0">
                <a:solidFill>
                  <a:schemeClr val="bg1"/>
                </a:solidFill>
              </a:rPr>
              <a:t>Январь 2002)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Ключевые слова языка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abstract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bool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private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 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while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Ключевые слова зарезервированы для использования языком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ru-RU" dirty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Директива </a:t>
            </a:r>
            <a:r>
              <a:rPr lang="en-US" dirty="0">
                <a:solidFill>
                  <a:schemeClr val="bg1"/>
                </a:solidFill>
              </a:rPr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>
                <a:solidFill>
                  <a:schemeClr val="bg1"/>
                </a:solidFill>
              </a:rPr>
              <a:t>Visual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ru-RU" dirty="0">
                <a:solidFill>
                  <a:schemeClr val="bg1"/>
                </a:solidFill>
              </a:rPr>
              <a:t>есть подменю </a:t>
            </a:r>
            <a:r>
              <a:rPr lang="en-US" dirty="0">
                <a:solidFill>
                  <a:schemeClr val="bg1"/>
                </a:solidFill>
              </a:rPr>
              <a:t>“Organize Usings” </a:t>
            </a:r>
            <a:r>
              <a:rPr lang="ru-RU" dirty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>
                <a:solidFill>
                  <a:schemeClr val="bg1"/>
                </a:solidFill>
              </a:rPr>
              <a:t>Remove Unused Usings</a:t>
            </a:r>
            <a:r>
              <a:rPr lang="ru-RU" dirty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</a:p>
          <a:p>
            <a:r>
              <a:rPr lang="en-US" dirty="0">
                <a:solidFill>
                  <a:schemeClr val="bg1"/>
                </a:solidFill>
              </a:rPr>
              <a:t>Sort Usings</a:t>
            </a:r>
            <a:r>
              <a:rPr lang="ru-RU" dirty="0">
                <a:solidFill>
                  <a:schemeClr val="bg1"/>
                </a:solidFill>
              </a:rPr>
              <a:t>: сортирует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ru-RU" dirty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Remove and Sort</a:t>
            </a:r>
            <a:r>
              <a:rPr lang="ru-RU" dirty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C# 6. static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System.Math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System.ConsoleColor</a:t>
            </a:r>
            <a:r>
              <a:rPr lang="en-US" dirty="0">
                <a:solidFill>
                  <a:schemeClr val="bg1"/>
                </a:solidFill>
              </a:rPr>
              <a:t>; // </a:t>
            </a:r>
            <a:r>
              <a:rPr lang="en-US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WriteLine</a:t>
            </a:r>
            <a:r>
              <a:rPr lang="en-US" dirty="0">
                <a:solidFill>
                  <a:schemeClr val="bg1"/>
                </a:solidFill>
              </a:rPr>
              <a:t>("Hello"); //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double r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(3); // </a:t>
            </a:r>
            <a:r>
              <a:rPr lang="en-US" dirty="0" err="1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Работает с любыми </a:t>
            </a:r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членами в </a:t>
            </a:r>
            <a:r>
              <a:rPr lang="en-US" dirty="0">
                <a:solidFill>
                  <a:schemeClr val="bg1"/>
                </a:solidFill>
              </a:rPr>
              <a:t>class,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она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используется следующий синтаксис: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7416"/>
              </p:ext>
            </p:extLst>
          </p:nvPr>
        </p:nvGraphicFramePr>
        <p:xfrm>
          <a:off x="414250" y="620688"/>
          <a:ext cx="8315500" cy="5663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0..255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–128..127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–32 768..32 767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0..65535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41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0..4 294 967 295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289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>
                          <a:latin typeface="+mn-lt"/>
                        </a:rPr>
                        <a:t>-9 223 372 036 854 775 808..</a:t>
                      </a:r>
                      <a:r>
                        <a:rPr lang="be-BY" sz="1400" kern="1200" baseline="0" dirty="0">
                          <a:latin typeface="+mn-lt"/>
                        </a:rPr>
                        <a:t> </a:t>
                      </a:r>
                      <a:r>
                        <a:rPr lang="ru-RU" sz="1400" kern="1200" dirty="0">
                          <a:latin typeface="+mn-lt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1.5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−45</a:t>
                      </a:r>
                      <a:r>
                        <a:rPr lang="ru-RU" sz="1400" kern="1200" dirty="0">
                          <a:latin typeface="+mn-lt"/>
                        </a:rPr>
                        <a:t> до 3.4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38</a:t>
                      </a:r>
                      <a:r>
                        <a:rPr lang="ru-RU" sz="1400" kern="1200" dirty="0">
                          <a:latin typeface="+mn-lt"/>
                        </a:rPr>
                        <a:t>, 7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5.0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−324</a:t>
                      </a:r>
                      <a:r>
                        <a:rPr lang="ru-RU" sz="1400" kern="1200" dirty="0">
                          <a:latin typeface="+mn-lt"/>
                        </a:rPr>
                        <a:t> до 1.7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308</a:t>
                      </a:r>
                      <a:r>
                        <a:rPr lang="ru-RU" sz="1400" kern="1200" dirty="0"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latin typeface="+mn-lt"/>
                        </a:rPr>
                        <a:t>14-</a:t>
                      </a:r>
                      <a:r>
                        <a:rPr lang="ru-RU" sz="1400" kern="1200" dirty="0">
                          <a:latin typeface="+mn-lt"/>
                        </a:rPr>
                        <a:t>15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−28</a:t>
                      </a:r>
                      <a:r>
                        <a:rPr lang="ru-RU" sz="1400" kern="1200" dirty="0">
                          <a:latin typeface="+mn-lt"/>
                        </a:rPr>
                        <a:t> до 7.9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28</a:t>
                      </a:r>
                      <a:r>
                        <a:rPr lang="ru-RU" sz="1400" kern="1200" dirty="0">
                          <a:latin typeface="+mn-lt"/>
                        </a:rPr>
                        <a:t>, 28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Символ в кодировке </a:t>
                      </a:r>
                      <a:r>
                        <a:rPr lang="ru-RU" sz="1400" kern="1200" dirty="0" err="1">
                          <a:latin typeface="+mn-lt"/>
                        </a:rPr>
                        <a:t>Unicode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Типы данных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>
                <a:solidFill>
                  <a:schemeClr val="bg1"/>
                </a:solidFill>
              </a:rPr>
              <a:t>C# (</a:t>
            </a:r>
            <a:r>
              <a:rPr lang="ru-RU" sz="2800" dirty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7 и платформы .NET и .NET </a:t>
            </a:r>
            <a:r>
              <a:rPr lang="ru-RU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</a:t>
            </a:r>
            <a:r>
              <a:rPr lang="en-US" dirty="0">
                <a:solidFill>
                  <a:schemeClr val="bg1"/>
                </a:solidFill>
              </a:rPr>
              <a:t>Andrew </a:t>
            </a:r>
            <a:r>
              <a:rPr lang="en-US" dirty="0" err="1">
                <a:solidFill>
                  <a:schemeClr val="bg1"/>
                </a:solidFill>
              </a:rPr>
              <a:t>Troelsen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https://www.ozon.ru/context/detail/id/146756705/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C# 7.0. Справочник. Полное описание </a:t>
            </a:r>
            <a:r>
              <a:rPr lang="ru-RU" dirty="0" smtClean="0">
                <a:solidFill>
                  <a:schemeClr val="bg1"/>
                </a:solidFill>
              </a:rPr>
              <a:t>языка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Бен </a:t>
            </a:r>
            <a:r>
              <a:rPr lang="ru-RU" dirty="0" smtClean="0">
                <a:solidFill>
                  <a:schemeClr val="bg1"/>
                </a:solidFill>
              </a:rPr>
              <a:t>Албахари</a:t>
            </a:r>
            <a:r>
              <a:rPr lang="en-US" dirty="0" smtClean="0">
                <a:solidFill>
                  <a:schemeClr val="bg1"/>
                </a:solidFill>
              </a:rPr>
              <a:t> (Ben </a:t>
            </a:r>
            <a:r>
              <a:rPr lang="en-US" dirty="0" err="1" smtClean="0">
                <a:solidFill>
                  <a:schemeClr val="bg1"/>
                </a:solidFill>
              </a:rPr>
              <a:t>Albahari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Джозеф </a:t>
            </a:r>
            <a:r>
              <a:rPr lang="ru-RU" dirty="0" smtClean="0">
                <a:solidFill>
                  <a:schemeClr val="bg1"/>
                </a:solidFill>
              </a:rPr>
              <a:t>Албахари</a:t>
            </a:r>
            <a:r>
              <a:rPr lang="en-US" dirty="0" smtClean="0">
                <a:solidFill>
                  <a:schemeClr val="bg1"/>
                </a:solidFill>
              </a:rPr>
              <a:t> (Joseph </a:t>
            </a:r>
            <a:r>
              <a:rPr lang="en-US" dirty="0" err="1" smtClean="0">
                <a:solidFill>
                  <a:schemeClr val="bg1"/>
                </a:solidFill>
              </a:rPr>
              <a:t>Albahari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https://www.ozon.ru/context/detail/id/145563645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http://www.albahari.com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>
                <a:solidFill>
                  <a:schemeClr val="bg1"/>
                </a:solidFill>
              </a:rPr>
              <a:t>Шилдт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7"/>
              </a:rPr>
              <a:t>https://oz.by/books/more1068422.html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8"/>
              </a:rPr>
              <a:t>https://www.amazon.com/4-0-Complete-Reference-Herbert-Schildt/dp/007174116X</a:t>
            </a: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>
                <a:solidFill>
                  <a:schemeClr val="bg1"/>
                </a:solidFill>
              </a:rPr>
              <a:t>books-to-read.pptx</a:t>
            </a: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definite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>
                <a:solidFill>
                  <a:schemeClr val="bg1"/>
                </a:solidFill>
              </a:rPr>
              <a:t>Use of unassigned local variable</a:t>
            </a:r>
            <a:r>
              <a:rPr lang="ru-RU" sz="2400" dirty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(Q())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 = 123;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(R())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4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18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Строковые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string)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"</a:t>
            </a:r>
            <a:r>
              <a:rPr lang="ru-RU" sz="1400" dirty="0">
                <a:solidFill>
                  <a:schemeClr val="bg1"/>
                </a:solidFill>
              </a:rPr>
              <a:t>текст\</a:t>
            </a:r>
            <a:r>
              <a:rPr lang="en-US" sz="1400" dirty="0">
                <a:solidFill>
                  <a:schemeClr val="bg1"/>
                </a:solidFill>
              </a:rPr>
              <a:t>n"</a:t>
            </a:r>
            <a:r>
              <a:rPr lang="ru-RU" sz="1400" dirty="0">
                <a:solidFill>
                  <a:schemeClr val="bg1"/>
                </a:solidFill>
              </a:rPr>
              <a:t>,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400" dirty="0">
                <a:solidFill>
                  <a:schemeClr val="bg1"/>
                </a:solidFill>
              </a:rPr>
              <a:t>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(</a:t>
            </a:r>
            <a:r>
              <a:rPr lang="en-US" sz="1400" dirty="0">
                <a:solidFill>
                  <a:schemeClr val="bg1"/>
                </a:solidFill>
              </a:rPr>
              <a:t>\XXX</a:t>
            </a:r>
            <a:r>
              <a:rPr lang="ru-RU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@"</a:t>
            </a:r>
            <a:r>
              <a:rPr lang="ru-RU" sz="1400" dirty="0">
                <a:solidFill>
                  <a:schemeClr val="bg1"/>
                </a:solidFill>
              </a:rPr>
              <a:t>текст</a:t>
            </a:r>
            <a:r>
              <a:rPr lang="en-US" sz="1400" dirty="0">
                <a:solidFill>
                  <a:schemeClr val="bg1"/>
                </a:solidFill>
              </a:rPr>
              <a:t>\n", verbatim </a:t>
            </a:r>
            <a:r>
              <a:rPr lang="ru-RU" sz="1400" dirty="0">
                <a:solidFill>
                  <a:schemeClr val="bg1"/>
                </a:solidFill>
              </a:rPr>
              <a:t>(буквальная) строка,</a:t>
            </a:r>
            <a:r>
              <a:rPr lang="en-US" sz="1400" dirty="0">
                <a:solidFill>
                  <a:schemeClr val="bg1"/>
                </a:solidFill>
              </a:rPr>
              <a:t> 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$"x={x}", </a:t>
            </a:r>
            <a:r>
              <a:rPr lang="ru-RU" sz="1400" dirty="0">
                <a:solidFill>
                  <a:schemeClr val="bg1"/>
                </a:solidFill>
              </a:rPr>
              <a:t>интерполируемая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rgbClr val="FFFF00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$@”x={x}”,</a:t>
            </a:r>
            <a:r>
              <a:rPr lang="ru-RU" sz="1400" dirty="0">
                <a:solidFill>
                  <a:schemeClr val="bg1"/>
                </a:solidFill>
              </a:rPr>
              <a:t> интерполируемая буквальная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Символьный 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char)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r>
              <a:rPr lang="ru-RU" sz="1400" dirty="0">
                <a:solidFill>
                  <a:schemeClr val="bg1"/>
                </a:solidFill>
              </a:rPr>
              <a:t>символ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 err="1">
                <a:solidFill>
                  <a:schemeClr val="bg1"/>
                </a:solidFill>
              </a:rPr>
              <a:t>int</a:t>
            </a:r>
            <a:r>
              <a:rPr lang="ru-RU" sz="1400" dirty="0">
                <a:solidFill>
                  <a:schemeClr val="bg1"/>
                </a:solidFill>
              </a:rPr>
              <a:t> в 10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0xFF, 0x1122 </a:t>
            </a:r>
            <a:r>
              <a:rPr lang="ru-RU" sz="1400" dirty="0">
                <a:solidFill>
                  <a:schemeClr val="bg1"/>
                </a:solidFill>
              </a:rPr>
              <a:t>и т.п., число в 16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0b11110001, </a:t>
            </a:r>
            <a:r>
              <a:rPr lang="ru-RU" sz="1400" dirty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1L, </a:t>
            </a:r>
            <a:r>
              <a:rPr lang="ru-RU" sz="1400" dirty="0">
                <a:solidFill>
                  <a:schemeClr val="bg1"/>
                </a:solidFill>
              </a:rPr>
              <a:t>знаковое длинное целое </a:t>
            </a:r>
            <a:r>
              <a:rPr lang="en-US" sz="1400" dirty="0">
                <a:solidFill>
                  <a:schemeClr val="bg1"/>
                </a:solidFill>
              </a:rPr>
              <a:t>(long)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U, </a:t>
            </a:r>
            <a:r>
              <a:rPr lang="ru-RU" sz="1400" dirty="0">
                <a:solidFill>
                  <a:schemeClr val="bg1"/>
                </a:solidFill>
              </a:rPr>
              <a:t>беззнаковое целое (</a:t>
            </a:r>
            <a:r>
              <a:rPr lang="en-US" sz="1400" dirty="0" err="1">
                <a:solidFill>
                  <a:schemeClr val="bg1"/>
                </a:solidFill>
              </a:rPr>
              <a:t>uint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1UL,</a:t>
            </a:r>
            <a:r>
              <a:rPr lang="ru-RU" sz="1400" dirty="0">
                <a:solidFill>
                  <a:schemeClr val="bg1"/>
                </a:solidFill>
              </a:rPr>
              <a:t> беззнаковое длинное целое (</a:t>
            </a:r>
            <a:r>
              <a:rPr lang="en-US" sz="1400" dirty="0" err="1">
                <a:solidFill>
                  <a:schemeClr val="bg1"/>
                </a:solidFill>
              </a:rPr>
              <a:t>ulong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.1 </a:t>
            </a:r>
            <a:r>
              <a:rPr lang="ru-RU" sz="1400" dirty="0">
                <a:solidFill>
                  <a:schemeClr val="bg1"/>
                </a:solidFill>
              </a:rPr>
              <a:t>или 1</a:t>
            </a:r>
            <a:r>
              <a:rPr lang="en-US" sz="1400" dirty="0">
                <a:solidFill>
                  <a:schemeClr val="bg1"/>
                </a:solidFill>
              </a:rPr>
              <a:t>.1d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1e15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1e-15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1.1f</a:t>
            </a:r>
            <a:r>
              <a:rPr lang="ru-RU" sz="1400" dirty="0">
                <a:solidFill>
                  <a:schemeClr val="bg1"/>
                </a:solidFill>
              </a:rPr>
              <a:t>, число типа </a:t>
            </a:r>
            <a:r>
              <a:rPr lang="en-US" sz="1400" dirty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1.1m,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decimal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Литералы для </a:t>
            </a:r>
            <a:r>
              <a:rPr lang="en-US" sz="1400" dirty="0">
                <a:solidFill>
                  <a:schemeClr val="bg1"/>
                </a:solidFill>
              </a:rPr>
              <a:t>bool </a:t>
            </a:r>
            <a:r>
              <a:rPr lang="ru-RU" sz="1400" dirty="0">
                <a:solidFill>
                  <a:schemeClr val="bg1"/>
                </a:solidFill>
              </a:rPr>
              <a:t>типа: </a:t>
            </a:r>
            <a:r>
              <a:rPr lang="en-US" sz="1400" dirty="0">
                <a:solidFill>
                  <a:schemeClr val="bg1"/>
                </a:solidFill>
              </a:rPr>
              <a:t>true, false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null </a:t>
            </a:r>
            <a:r>
              <a:rPr lang="ru-RU" sz="1400" dirty="0">
                <a:solidFill>
                  <a:schemeClr val="bg1"/>
                </a:solidFill>
              </a:rPr>
              <a:t>литерал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для ссылочных типов)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Разделитель цифр в </a:t>
            </a:r>
            <a:r>
              <a:rPr lang="en-US" dirty="0"/>
              <a:t>C# 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7 </a:t>
            </a:r>
            <a:r>
              <a:rPr lang="ru-RU" sz="2400" dirty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21811"/>
            <a:ext cx="8229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В 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C#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7.2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 выше знак _ можно писать в начале литерала</a:t>
            </a:r>
            <a:endParaRPr lang="en-US" altLang="ru-RU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_33_554_432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0x_1b_a0_44_fe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0b_1001_1010_0001_0100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value </a:t>
            </a:r>
            <a:r>
              <a:rPr lang="ru-RU" dirty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>
                <a:solidFill>
                  <a:schemeClr val="bg1"/>
                </a:solidFill>
              </a:rPr>
              <a:t>null </a:t>
            </a:r>
            <a:r>
              <a:rPr lang="ru-RU" dirty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Tuple-</a:t>
            </a:r>
            <a:r>
              <a:rPr lang="ru-RU" dirty="0"/>
              <a:t>типы </a:t>
            </a:r>
            <a:r>
              <a:rPr lang="en-US" dirty="0"/>
              <a:t>(C#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System.DateTime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/>
              <a:t>От 1 января 1 года, 00</a:t>
            </a:r>
            <a:r>
              <a:rPr lang="en-US" dirty="0"/>
              <a:t>:00:00</a:t>
            </a:r>
            <a:r>
              <a:rPr lang="ru-RU" dirty="0"/>
              <a:t> до 31 декабря 9999 года, 23</a:t>
            </a:r>
            <a:r>
              <a:rPr lang="en-US" dirty="0"/>
              <a:t>:59:59</a:t>
            </a:r>
            <a:r>
              <a:rPr lang="ru-RU" dirty="0"/>
              <a:t>. Хранится в виде кол-ва 100нс интервалов.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также </a:t>
            </a:r>
            <a:r>
              <a:rPr lang="en-US" dirty="0" err="1"/>
              <a:t>System.DateTimeOffset</a:t>
            </a:r>
            <a:r>
              <a:rPr lang="en-US" dirty="0"/>
              <a:t>, </a:t>
            </a:r>
            <a:r>
              <a:rPr lang="en-US" dirty="0" err="1"/>
              <a:t>System.TimeZone</a:t>
            </a:r>
            <a:r>
              <a:rPr lang="en-US" dirty="0"/>
              <a:t>, </a:t>
            </a:r>
            <a:r>
              <a:rPr lang="en-US" dirty="0" err="1"/>
              <a:t>System.TimeZoneInfo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System.TimeSpan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интервал времени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System.TimeZoneInfo</a:t>
            </a:r>
            <a:r>
              <a:rPr lang="en-US" dirty="0"/>
              <a:t> – </a:t>
            </a:r>
            <a:r>
              <a:rPr lang="ru-RU" dirty="0"/>
              <a:t>информация о часовом поясе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System.Guid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</a:p>
          <a:p>
            <a:r>
              <a:rPr lang="en-US" dirty="0" err="1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(сборка </a:t>
            </a:r>
            <a:r>
              <a:rPr lang="en-US" dirty="0" err="1"/>
              <a:t>System.Drawing</a:t>
            </a:r>
            <a:r>
              <a:rPr lang="ru-RU" dirty="0">
                <a:solidFill>
                  <a:schemeClr val="bg1"/>
                </a:solidFill>
              </a:rPr>
              <a:t>) – цвет в формате (</a:t>
            </a:r>
            <a:r>
              <a:rPr lang="en-US" dirty="0"/>
              <a:t>ARGB</a:t>
            </a:r>
            <a:r>
              <a:rPr lang="ru-RU" dirty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Класс </a:t>
            </a:r>
            <a:r>
              <a:rPr lang="en-US" sz="2800" dirty="0">
                <a:solidFill>
                  <a:schemeClr val="bg1"/>
                </a:solidFill>
              </a:rPr>
              <a:t>String </a:t>
            </a:r>
            <a:r>
              <a:rPr lang="ru-RU" sz="2800" dirty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Ссылочный тип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>
                <a:solidFill>
                  <a:schemeClr val="bg1"/>
                </a:solidFill>
              </a:rPr>
              <a:t>UTF-16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Escape </a:t>
            </a:r>
            <a:r>
              <a:rPr lang="ru-RU" dirty="0">
                <a:solidFill>
                  <a:schemeClr val="bg1"/>
                </a:solidFill>
              </a:rPr>
              <a:t>последовательности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\’ – </a:t>
            </a:r>
            <a:r>
              <a:rPr lang="ru-RU" sz="1200" dirty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ru-RU" sz="1200" dirty="0">
                <a:solidFill>
                  <a:schemeClr val="bg1"/>
                </a:solidFill>
              </a:rPr>
              <a:t>" – двойная кавычка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\\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\r, \n – </a:t>
            </a:r>
            <a:r>
              <a:rPr lang="ru-RU" sz="1200" dirty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вместо </a:t>
            </a:r>
            <a:r>
              <a:rPr lang="en-US" sz="1200" dirty="0">
                <a:solidFill>
                  <a:schemeClr val="bg1"/>
                </a:solidFill>
              </a:rPr>
              <a:t>\r</a:t>
            </a: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n</a:t>
            </a:r>
            <a:endParaRPr lang="ru-RU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t – </a:t>
            </a:r>
            <a:r>
              <a:rPr lang="ru-RU" sz="1200" dirty="0">
                <a:solidFill>
                  <a:schemeClr val="bg1"/>
                </a:solidFill>
              </a:rPr>
              <a:t>Табуляция (код 9)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>
                <a:solidFill>
                  <a:schemeClr val="bg1"/>
                </a:solidFill>
              </a:rPr>
              <a:t>Uxxxxxxxx</a:t>
            </a:r>
            <a:r>
              <a:rPr lang="en-US" sz="1200" dirty="0">
                <a:solidFill>
                  <a:schemeClr val="bg1"/>
                </a:solidFill>
              </a:rPr>
              <a:t> – </a:t>
            </a:r>
            <a:r>
              <a:rPr lang="ru-RU" sz="1200" dirty="0">
                <a:solidFill>
                  <a:schemeClr val="bg1"/>
                </a:solidFill>
              </a:rPr>
              <a:t>Юникод </a:t>
            </a:r>
            <a:r>
              <a:rPr lang="en-US" sz="1200" dirty="0">
                <a:solidFill>
                  <a:schemeClr val="bg1"/>
                </a:solidFill>
              </a:rPr>
              <a:t>escape </a:t>
            </a:r>
            <a:r>
              <a:rPr lang="ru-RU" sz="1200" dirty="0">
                <a:solidFill>
                  <a:schemeClr val="bg1"/>
                </a:solidFill>
              </a:rPr>
              <a:t>последовательности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@-</a:t>
            </a:r>
            <a:r>
              <a:rPr lang="ru-RU" dirty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@"C:\</a:t>
            </a:r>
            <a:r>
              <a:rPr lang="en-US" dirty="0" err="1">
                <a:solidFill>
                  <a:schemeClr val="bg1"/>
                </a:solidFill>
              </a:rPr>
              <a:t>inetpub</a:t>
            </a:r>
            <a:r>
              <a:rPr lang="en-US" dirty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String.IsNullOrWhiteSpace</a:t>
            </a:r>
            <a:r>
              <a:rPr lang="en-US" dirty="0">
                <a:solidFill>
                  <a:schemeClr val="bg1"/>
                </a:solidFill>
              </a:rPr>
              <a:t>(string) .NET 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Microsoft Developer Network,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Портал </a:t>
            </a:r>
            <a:r>
              <a:rPr lang="en-US" dirty="0">
                <a:solidFill>
                  <a:schemeClr val="bg1"/>
                </a:solidFill>
              </a:rPr>
              <a:t>Microsoft </a:t>
            </a:r>
            <a:r>
              <a:rPr lang="ru-RU" dirty="0">
                <a:solidFill>
                  <a:schemeClr val="bg1"/>
                </a:solidFill>
              </a:rPr>
              <a:t>для стартапов,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Неизменяемость </a:t>
            </a:r>
            <a:r>
              <a:rPr lang="en-US" sz="2800" dirty="0">
                <a:solidFill>
                  <a:schemeClr val="bg1"/>
                </a:solidFill>
              </a:rPr>
              <a:t>(immutability) </a:t>
            </a:r>
            <a:r>
              <a:rPr lang="ru-RU" sz="2800" dirty="0">
                <a:solidFill>
                  <a:schemeClr val="bg1"/>
                </a:solidFill>
              </a:rPr>
              <a:t>строк в </a:t>
            </a:r>
            <a:r>
              <a:rPr lang="en-US" sz="2800" dirty="0">
                <a:solidFill>
                  <a:schemeClr val="bg1"/>
                </a:solidFill>
              </a:rPr>
              <a:t>.NET</a:t>
            </a:r>
            <a:endParaRPr lang="ru-RU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Строки в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string 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Составное форматирование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Composite Formatting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Механизм составного форматирования принимает на вход список объектов и строку составного форматирования, которая состоит из фиксированного текста с пронумерованными местами подстановки соответствующими объектам в списке. Результатом операции является строка состоящая из первоначального фиксированного текста включающего строковые представления объектов из списка.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поддерживается следующими методами (список неполный):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TextWriter.Write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TextWriter.WriteLine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элемента форматирования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r>
              <a:rPr lang="en-US" dirty="0">
                <a:solidFill>
                  <a:schemeClr val="bg1"/>
                </a:solidFill>
              </a:rPr>
              <a:t>[,</a:t>
            </a:r>
            <a:r>
              <a:rPr lang="ru-RU" dirty="0">
                <a:solidFill>
                  <a:schemeClr val="bg1"/>
                </a:solidFill>
              </a:rPr>
              <a:t>ширина</a:t>
            </a:r>
            <a:r>
              <a:rPr lang="en-US" dirty="0">
                <a:solidFill>
                  <a:schemeClr val="bg1"/>
                </a:solidFill>
              </a:rPr>
              <a:t>][:</a:t>
            </a:r>
            <a:r>
              <a:rPr lang="ru-RU" dirty="0">
                <a:solidFill>
                  <a:schemeClr val="bg1"/>
                </a:solidFill>
              </a:rPr>
              <a:t>формат</a:t>
            </a:r>
            <a:r>
              <a:rPr lang="en-US" dirty="0">
                <a:solidFill>
                  <a:schemeClr val="bg1"/>
                </a:solidFill>
              </a:rPr>
              <a:t>]}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номер - место подстановки аргумента с указанным номером;</a:t>
            </a:r>
          </a:p>
          <a:p>
            <a:r>
              <a:rPr lang="ru-RU" dirty="0">
                <a:solidFill>
                  <a:schemeClr val="bg1"/>
                </a:solidFill>
              </a:rPr>
              <a:t>ширина - число со знаком указывающее предпочитаемую ширину поля при выводе. Положительное значение означает выравнивание по правой границе, отрицательное по левой;</a:t>
            </a:r>
          </a:p>
          <a:p>
            <a:r>
              <a:rPr lang="ru-RU" dirty="0">
                <a:solidFill>
                  <a:schemeClr val="bg1"/>
                </a:solidFill>
              </a:rPr>
              <a:t>формат - строка описывающая формат преобразования.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24833"/>
              </p:ext>
            </p:extLst>
          </p:nvPr>
        </p:nvGraphicFramePr>
        <p:xfrm>
          <a:off x="574576" y="980729"/>
          <a:ext cx="7994848" cy="54000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Fixed-point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Процент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Round-trip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Шестнадцатеричное значение (верхний или нижний регистр)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31093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Интерполируемые строки </a:t>
            </a:r>
            <a:r>
              <a:rPr lang="en-US" dirty="0"/>
              <a:t>(C#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($"x={x}");</a:t>
            </a:r>
          </a:p>
        </p:txBody>
      </p:sp>
    </p:spTree>
    <p:extLst>
      <p:ext uri="{BB962C8B-B14F-4D97-AF65-F5344CB8AC3E}">
        <p14:creationId xmlns:p14="http://schemas.microsoft.com/office/powerpoint/2010/main" val="2740047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Clear(), </a:t>
            </a:r>
            <a:r>
              <a:rPr lang="en-US" dirty="0" err="1">
                <a:solidFill>
                  <a:prstClr val="white"/>
                </a:solidFill>
              </a:rPr>
              <a:t>CopyTo</a:t>
            </a:r>
            <a:r>
              <a:rPr lang="en-US" dirty="0">
                <a:solidFill>
                  <a:prstClr val="white"/>
                </a:solidFill>
              </a:rPr>
              <a:t>(), </a:t>
            </a:r>
            <a:r>
              <a:rPr lang="en-US" dirty="0" err="1">
                <a:solidFill>
                  <a:prstClr val="white"/>
                </a:solidFill>
              </a:rPr>
              <a:t>GetLength</a:t>
            </a:r>
            <a:r>
              <a:rPr lang="en-US" dirty="0">
                <a:solidFill>
                  <a:prstClr val="white"/>
                </a:solidFill>
              </a:rPr>
              <a:t>(), Length, </a:t>
            </a:r>
            <a:r>
              <a:rPr lang="en-US" dirty="0" err="1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>
                <a:solidFill>
                  <a:prstClr val="white"/>
                </a:solidFill>
              </a:rPr>
              <a:t>См. также класс </a:t>
            </a:r>
            <a:r>
              <a:rPr lang="en-US" dirty="0" err="1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Имеют фиксированный размер который задается при создании массива</a:t>
            </a:r>
            <a:r>
              <a:rPr lang="en-US" dirty="0"/>
              <a:t>. </a:t>
            </a:r>
            <a:r>
              <a:rPr lang="ru-RU" dirty="0"/>
              <a:t>Размер может быть равен нулю.</a:t>
            </a:r>
            <a:endParaRPr lang="en-US" dirty="0"/>
          </a:p>
          <a:p>
            <a:r>
              <a:rPr lang="ru-RU" dirty="0"/>
              <a:t>При создании массива элементы инициализируются значениями по умолчанию</a:t>
            </a:r>
          </a:p>
          <a:p>
            <a:r>
              <a:rPr lang="ru-RU" dirty="0"/>
              <a:t>Являются ссылочными типами</a:t>
            </a:r>
          </a:p>
          <a:p>
            <a:r>
              <a:rPr lang="ru-RU" dirty="0"/>
              <a:t>Не поддерживают операции добавления, вставки или удаления элементов</a:t>
            </a:r>
          </a:p>
          <a:p>
            <a:r>
              <a:rPr lang="ru-RU" dirty="0"/>
              <a:t>Отдельные элементы можно читать или изменять</a:t>
            </a:r>
          </a:p>
          <a:p>
            <a:r>
              <a:rPr lang="ru-RU" dirty="0"/>
              <a:t>Доступ к отдельным элементам производится по целочисленному индексу в диапазоне </a:t>
            </a:r>
            <a:r>
              <a:rPr lang="en-US" dirty="0"/>
              <a:t>[0, Length-1]</a:t>
            </a:r>
            <a:endParaRPr lang="ru-RU" dirty="0"/>
          </a:p>
          <a:p>
            <a:r>
              <a:rPr lang="en-US" dirty="0"/>
              <a:t>CLR </a:t>
            </a:r>
            <a:r>
              <a:rPr lang="ru-RU" dirty="0"/>
              <a:t>контролирует доступ к элементам массива. Для неверных индексов генерируется исключение </a:t>
            </a:r>
            <a:r>
              <a:rPr lang="en-US" dirty="0" err="1"/>
              <a:t>IndexOutOfRangeException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{10,20,30,40,50};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184538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[2,3]; // 2 </a:t>
            </a:r>
            <a:r>
              <a:rPr lang="ru-RU" dirty="0"/>
              <a:t>строки, 3 колонки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8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Массивы с размерностью больше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C# </a:t>
            </a:r>
            <a:r>
              <a:rPr lang="ru-RU" dirty="0"/>
              <a:t>поддерживает многомерные массивы до 32 размерностей включительно. Работа с ними ведется аналогично двумерным массивам.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массивов (</a:t>
            </a:r>
            <a:r>
              <a:rPr lang="en-US" dirty="0"/>
              <a:t>jagged arrays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///</a:t>
            </a:r>
          </a:p>
        </p:txBody>
      </p:sp>
    </p:spTree>
    <p:extLst>
      <p:ext uri="{BB962C8B-B14F-4D97-AF65-F5344CB8AC3E}">
        <p14:creationId xmlns:p14="http://schemas.microsoft.com/office/powerpoint/2010/main" val="4195500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нулевой длины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</a:t>
            </a:r>
            <a:r>
              <a:rPr lang="ru-RU" dirty="0"/>
              <a:t> допустимо создавать массивы нулевой длины.</a:t>
            </a:r>
            <a:r>
              <a:rPr lang="en-US" dirty="0"/>
              <a:t> </a:t>
            </a:r>
            <a:r>
              <a:rPr lang="ru-RU" dirty="0"/>
              <a:t>Они могут пригодится в ситуации когда нужно вернуть массив </a:t>
            </a:r>
            <a:r>
              <a:rPr lang="ru-RU"/>
              <a:t>без значений.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</a:t>
            </a:r>
            <a:r>
              <a:rPr lang="ru-RU" dirty="0"/>
              <a:t>1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,0];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array3 = new </a:t>
            </a:r>
            <a:r>
              <a:rPr lang="en-US" dirty="0" err="1"/>
              <a:t>int</a:t>
            </a:r>
            <a:r>
              <a:rPr lang="en-US" dirty="0"/>
              <a:t>[0][];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680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40681"/>
              </p:ext>
            </p:extLst>
          </p:nvPr>
        </p:nvGraphicFramePr>
        <p:xfrm>
          <a:off x="642392" y="1412776"/>
          <a:ext cx="8106072" cy="496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AsReadOnly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Преобразование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массива в коллекцию только для чтения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BinarySearch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Двоичный (бинарный) поиск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. Массив должен быть отсортирован.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Clear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Присвоение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значения по умолчанию всем элементам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Clone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Создание копии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ConstrainedCopy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Copy,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CopyTo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Копирование элементов массива в другой массив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ConvertAll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Exists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Существует ли элемент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Find,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FindAll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элемента(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ов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FindIndex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FindLastIndex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или конца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ForEach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Выполнение действия с каждым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элементом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GetLength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GetLongLength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длины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GetLowerBound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нижней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GetUpperBound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верхней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IndexOf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LastIndexOf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массива или конца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Resize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размера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Reverse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порядка элементов на обратный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Sort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Сортировка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TrueForAll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Проверка что условие верно для всех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72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[] numbers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numbers[0] = 1; … numbers[4] = 5;</a:t>
            </a: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Среда выполнения </a:t>
            </a:r>
            <a:r>
              <a:rPr lang="en-US" dirty="0">
                <a:solidFill>
                  <a:prstClr val="white"/>
                </a:solidFill>
              </a:rPr>
              <a:t>(CLR) </a:t>
            </a:r>
            <a:r>
              <a:rPr lang="ru-RU" dirty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>
                <a:solidFill>
                  <a:prstClr val="white"/>
                </a:solidFill>
              </a:rPr>
              <a:t>IndexOutOfRangeException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>
                <a:solidFill>
                  <a:prstClr val="white"/>
                </a:solidFill>
              </a:rPr>
              <a:t>System.Collections.Generic.List</a:t>
            </a:r>
            <a:r>
              <a:rPr lang="en-US" dirty="0">
                <a:solidFill>
                  <a:prstClr val="white"/>
                </a:solidFill>
              </a:rPr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массива следует использовать класс </a:t>
            </a:r>
            <a:r>
              <a:rPr lang="en-US" dirty="0">
                <a:solidFill>
                  <a:prstClr val="white"/>
                </a:solidFill>
              </a:rPr>
              <a:t>List&lt;T&gt;</a:t>
            </a:r>
            <a:r>
              <a:rPr lang="ru-RU" dirty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>
                <a:solidFill>
                  <a:prstClr val="white"/>
                </a:solidFill>
              </a:rPr>
              <a:t>System.Collections.Generic</a:t>
            </a:r>
            <a:r>
              <a:rPr lang="ru-RU" dirty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>
                <a:solidFill>
                  <a:prstClr val="white"/>
                </a:solidFill>
              </a:rPr>
              <a:t>N-</a:t>
            </a:r>
            <a:r>
              <a:rPr lang="ru-RU" dirty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</a:t>
            </a:r>
            <a:r>
              <a:rPr lang="ru-RU" dirty="0">
                <a:solidFill>
                  <a:prstClr val="white"/>
                </a:solidFill>
              </a:rPr>
              <a:t>Аникей</a:t>
            </a:r>
            <a:r>
              <a:rPr lang="en-US" dirty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firstLetter</a:t>
            </a:r>
            <a:r>
              <a:rPr lang="en-US" dirty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lasterLetter</a:t>
            </a:r>
            <a:r>
              <a:rPr lang="en-US" dirty="0">
                <a:solidFill>
                  <a:prstClr val="white"/>
                </a:solidFill>
              </a:rPr>
              <a:t> = 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name[0] = 'a'; // </a:t>
            </a:r>
            <a:r>
              <a:rPr lang="ru-RU" dirty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"a" + </a:t>
            </a:r>
            <a:r>
              <a:rPr lang="en-US" dirty="0" err="1">
                <a:solidFill>
                  <a:prstClr val="white"/>
                </a:solidFill>
              </a:rPr>
              <a:t>name.Substring</a:t>
            </a:r>
            <a:r>
              <a:rPr lang="en-US" dirty="0">
                <a:solidFill>
                  <a:prstClr val="white"/>
                </a:solidFill>
              </a:rPr>
              <a:t>(1); // name = </a:t>
            </a:r>
            <a:r>
              <a:rPr lang="ru-RU" dirty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.NET  </a:t>
            </a:r>
            <a:r>
              <a:rPr lang="ru-RU" dirty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Desktop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разработки настольных и серверных приложений,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включая службы </a:t>
            </a: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XNA – </a:t>
            </a:r>
            <a:r>
              <a:rPr lang="ru-RU" dirty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Micro Framework – </a:t>
            </a:r>
            <a:r>
              <a:rPr lang="ru-RU" dirty="0">
                <a:solidFill>
                  <a:schemeClr val="bg1"/>
                </a:solidFill>
              </a:rPr>
              <a:t>для встроенных </a:t>
            </a:r>
            <a:r>
              <a:rPr lang="en-US" dirty="0">
                <a:solidFill>
                  <a:schemeClr val="bg1"/>
                </a:solidFill>
              </a:rPr>
              <a:t>(embedded) </a:t>
            </a:r>
            <a:r>
              <a:rPr lang="ru-RU" dirty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От 256 Кб ОЗУ и от 64 Кб ПЗУ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Команд для </a:t>
            </a:r>
            <a:r>
              <a:rPr lang="en-US" dirty="0">
                <a:solidFill>
                  <a:schemeClr val="bg1"/>
                </a:solidFill>
              </a:rPr>
              <a:t>PowerShell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>
                <a:solidFill>
                  <a:schemeClr val="bg1"/>
                </a:solidFill>
              </a:rPr>
              <a:t>in-process shell </a:t>
            </a:r>
            <a:r>
              <a:rPr lang="ru-RU" dirty="0">
                <a:solidFill>
                  <a:schemeClr val="bg1"/>
                </a:solidFill>
              </a:rPr>
              <a:t>расширений</a:t>
            </a:r>
            <a:r>
              <a:rPr lang="en-US" dirty="0">
                <a:solidFill>
                  <a:schemeClr val="bg1"/>
                </a:solidFill>
              </a:rPr>
              <a:t> (via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/>
              <a:t>System.Math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Сокращенная форма арифметических операторов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20069"/>
              </p:ext>
            </p:extLst>
          </p:nvPr>
        </p:nvGraphicFramePr>
        <p:xfrm>
          <a:off x="642392" y="2348880"/>
          <a:ext cx="7859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x = x +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y;</a:t>
                      </a:r>
                      <a:r>
                        <a:rPr lang="en-US" sz="1200" kern="1200" baseline="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- y;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* y;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/=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/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x; 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%=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% x;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Вместо записи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one = one op two</a:t>
            </a:r>
            <a:r>
              <a:rPr lang="en-US" dirty="0"/>
              <a:t> </a:t>
            </a:r>
            <a:r>
              <a:rPr lang="ru-RU" dirty="0"/>
              <a:t>можно использовать запись </a:t>
            </a:r>
            <a:r>
              <a:rPr lang="en-US" i="1" dirty="0">
                <a:solidFill>
                  <a:srgbClr val="FFFF00"/>
                </a:solidFill>
              </a:rPr>
              <a:t>one op= two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227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% (остаток от деления)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целочисленных операндов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long, </a:t>
            </a:r>
            <a:r>
              <a:rPr lang="en-US" dirty="0" err="1"/>
              <a:t>ulong</a:t>
            </a:r>
            <a:r>
              <a:rPr lang="en-US" dirty="0"/>
              <a:t>): </a:t>
            </a:r>
            <a:r>
              <a:rPr lang="es-ES" dirty="0"/>
              <a:t>x % y = x - (x / y) * y</a:t>
            </a:r>
          </a:p>
          <a:p>
            <a:r>
              <a:rPr lang="ru-RU" dirty="0"/>
              <a:t>Для чисел с плавающей точкой (</a:t>
            </a:r>
            <a:r>
              <a:rPr lang="ru-RU" dirty="0" err="1"/>
              <a:t>double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</a:t>
            </a:r>
            <a:r>
              <a:rPr lang="en-US" dirty="0"/>
              <a:t>=</a:t>
            </a:r>
            <a:r>
              <a:rPr lang="ru-RU" dirty="0"/>
              <a:t> x - n * y, где n — наибольшее целое, меньшее или равное x / y.</a:t>
            </a:r>
            <a:endParaRPr lang="en-US" dirty="0"/>
          </a:p>
          <a:p>
            <a:r>
              <a:rPr lang="ru-RU" dirty="0"/>
              <a:t>Для десятичных чисел (</a:t>
            </a:r>
            <a:r>
              <a:rPr lang="ru-RU" dirty="0" err="1"/>
              <a:t>decimal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= x - </a:t>
            </a:r>
            <a:r>
              <a:rPr lang="ru-RU" dirty="0" err="1"/>
              <a:t>Truncate</a:t>
            </a:r>
            <a:r>
              <a:rPr lang="ru-RU" dirty="0"/>
              <a:t>(x / y) * y, где </a:t>
            </a:r>
            <a:r>
              <a:rPr lang="ru-RU" dirty="0" err="1"/>
              <a:t>Truncate</a:t>
            </a:r>
            <a:r>
              <a:rPr lang="ru-RU" dirty="0"/>
              <a:t> — отбрасывание десятичной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3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Арифметические операторы</a:t>
            </a:r>
            <a:r>
              <a:rPr lang="en-US" sz="3600" dirty="0"/>
              <a:t>. </a:t>
            </a:r>
            <a:r>
              <a:rPr lang="ru-RU" sz="3600" dirty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Продолжительность 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>
                <a:solidFill>
                  <a:prstClr val="black"/>
                </a:solidFill>
                <a:latin typeface="Consolas"/>
              </a:rPr>
            </a:br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дате 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Математические операции</a:t>
            </a:r>
            <a:r>
              <a:rPr lang="en-US" sz="2800" dirty="0"/>
              <a:t> (</a:t>
            </a:r>
            <a:r>
              <a:rPr lang="ru-RU" sz="2800" dirty="0"/>
              <a:t>класс </a:t>
            </a:r>
            <a:r>
              <a:rPr lang="en-US" sz="2800" dirty="0" err="1"/>
              <a:t>System.Math</a:t>
            </a:r>
            <a:r>
              <a:rPr lang="en-US" sz="28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Pow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Sqrt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Abs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Sign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Сравнение методов округления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0166809D-ABFF-DE4F-AABA-74895E0E2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12511"/>
              </p:ext>
            </p:extLst>
          </p:nvPr>
        </p:nvGraphicFramePr>
        <p:xfrm>
          <a:off x="734990" y="1818288"/>
          <a:ext cx="76740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319954018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3881245978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209046408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18947086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-2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2.645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ToEven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2.64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AwayFromZero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Truncate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17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Целочисленное и дробное деление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4716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(XOR)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Разновидности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MONO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XAMARIN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(</a:t>
            </a:r>
            <a:r>
              <a:rPr lang="ru-RU" dirty="0"/>
              <a:t>сдвиг влево)</a:t>
            </a:r>
            <a:endParaRPr lang="en-US" dirty="0"/>
          </a:p>
          <a:p>
            <a:r>
              <a:rPr lang="en-US" dirty="0"/>
              <a:t>&gt;&gt;</a:t>
            </a:r>
            <a:r>
              <a:rPr lang="ru-RU" dirty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?? </a:t>
            </a:r>
            <a:r>
              <a:rPr lang="ru-RU" dirty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null coalescing</a:t>
            </a:r>
            <a:r>
              <a:rPr lang="ru-RU" dirty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>
                <a:solidFill>
                  <a:prstClr val="white"/>
                </a:solidFill>
              </a:rPr>
              <a:t>null.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>
                <a:solidFill>
                  <a:prstClr val="white"/>
                </a:solidFill>
              </a:rPr>
              <a:t>if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?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Оператор безопасной навигации </a:t>
            </a:r>
            <a:r>
              <a:rPr lang="en-US" dirty="0"/>
              <a:t>?.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(«Элвис-оператор»)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?.</a:t>
            </a: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</a:rPr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8057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|=</a:t>
                      </a:r>
                      <a:b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if ... else if ... else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79814"/>
              </p:ext>
            </p:extLst>
          </p:nvPr>
        </p:nvGraphicFramePr>
        <p:xfrm>
          <a:off x="457201" y="1593304"/>
          <a:ext cx="821925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ложно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условие1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ложно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... else if ... else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Условия проверяются по порядку</a:t>
            </a:r>
          </a:p>
          <a:p>
            <a:r>
              <a:rPr lang="ru-RU" dirty="0" smtClean="0"/>
              <a:t>В условии можно использовать логические операторы и скобки для записи сложных проверок</a:t>
            </a:r>
          </a:p>
          <a:p>
            <a:r>
              <a:rPr lang="ru-RU" dirty="0" smtClean="0"/>
              <a:t>Выполняется только только тот блок кода для которого условие "истинно"</a:t>
            </a:r>
          </a:p>
          <a:p>
            <a:r>
              <a:rPr lang="ru-RU" dirty="0" smtClean="0"/>
              <a:t>Если все условия "ложны", то выполняется блок </a:t>
            </a:r>
            <a:r>
              <a:rPr lang="en-US" dirty="0" smtClean="0"/>
              <a:t>else (</a:t>
            </a:r>
            <a:r>
              <a:rPr lang="ru-RU" dirty="0" smtClean="0"/>
              <a:t>если он есть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Блок </a:t>
            </a:r>
            <a:r>
              <a:rPr lang="en-US" dirty="0" smtClean="0"/>
              <a:t>else </a:t>
            </a:r>
            <a:r>
              <a:rPr lang="ru-RU" dirty="0" smtClean="0"/>
              <a:t>является необязательным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8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... else if ... else</a:t>
            </a:r>
            <a:r>
              <a:rPr lang="ru-RU" dirty="0" smtClean="0"/>
              <a:t> 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Console.Write(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"Ваш вариант ответа (да/нет/возможно):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answer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да"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Согласен!"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нет"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Действие отменено!"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возможно"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Неправильный ответ!"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Неизвестный вариант ответа!"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6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Сокращенное выполнение логических выражений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C# </a:t>
            </a:r>
            <a:r>
              <a:rPr lang="ru-RU" sz="2000" dirty="0"/>
              <a:t>применяет сокращеннное выполнение (</a:t>
            </a:r>
            <a:r>
              <a:rPr lang="en-US" sz="2000" dirty="0"/>
              <a:t>short-circuiting) </a:t>
            </a:r>
            <a:r>
              <a:rPr lang="ru-RU" sz="2000" dirty="0"/>
              <a:t>логических выражений</a:t>
            </a:r>
            <a:r>
              <a:rPr lang="en-US" sz="2000" dirty="0"/>
              <a:t>. </a:t>
            </a:r>
            <a:r>
              <a:rPr lang="ru-RU" sz="2000" dirty="0"/>
              <a:t>Это означает что, если при вычислении выражения логического «И» первый операнд дает «ложь», то остальные операнды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логического «ИЛИ» действует аналогичное правило. Если при его вычислении первый операнд дает «истину», то остальные операнды пропускаются т.к. уже понятно, что результатом может быть только «истина».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? 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?: </a:t>
            </a:r>
            <a:r>
              <a:rPr lang="ru-RU" dirty="0" smtClean="0"/>
              <a:t>предназначен для вычисления одного из двух выражений в зависимости от результата проверки условия. Выражения должны иметь одинаковый тип.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3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Visual Studio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>
                <a:solidFill>
                  <a:schemeClr val="bg1"/>
                </a:solidFill>
              </a:rPr>
              <a:t>ALM.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http://www.microsoft.com/visualstudio/eng/downloads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Последняя версия </a:t>
            </a:r>
            <a:r>
              <a:rPr lang="en-US" dirty="0">
                <a:solidFill>
                  <a:schemeClr val="bg1"/>
                </a:solidFill>
              </a:rPr>
              <a:t>Visual Studio 201</a:t>
            </a:r>
            <a:r>
              <a:rPr lang="ru-RU" dirty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>
                <a:solidFill>
                  <a:schemeClr val="bg1"/>
                </a:solidFill>
              </a:rPr>
              <a:t>Visual Studio 2010.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Редакции</a:t>
            </a:r>
            <a:r>
              <a:rPr lang="en-US" dirty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– </a:t>
            </a:r>
            <a:r>
              <a:rPr lang="ru-RU" dirty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>
                <a:solidFill>
                  <a:schemeClr val="bg1"/>
                </a:solidFill>
              </a:rPr>
              <a:t>Windows.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Mac OSX</a:t>
            </a:r>
            <a:r>
              <a:rPr lang="ru-RU" dirty="0">
                <a:solidFill>
                  <a:schemeClr val="bg1"/>
                </a:solidFill>
              </a:rPr>
              <a:t> доступна </a:t>
            </a:r>
            <a:r>
              <a:rPr lang="en-US" dirty="0">
                <a:solidFill>
                  <a:schemeClr val="bg1"/>
                </a:solidFill>
              </a:rPr>
              <a:t>Preview </a:t>
            </a:r>
            <a:r>
              <a:rPr lang="ru-RU" dirty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Code – </a:t>
            </a:r>
            <a:r>
              <a:rPr lang="ru-RU" dirty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Team Services – </a:t>
            </a:r>
            <a:r>
              <a:rPr lang="ru-RU" dirty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answer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(answer)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switch: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одно действие для разных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необходимо выполнить одинаковое действие для разных </a:t>
            </a:r>
            <a:r>
              <a:rPr lang="en-US" dirty="0"/>
              <a:t>case, </a:t>
            </a:r>
            <a:r>
              <a:rPr lang="ru-RU" dirty="0"/>
              <a:t>то перечислите их друг за другом и затем тело.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D154A8C-9810-B545-929F-9F8987357C2E}"/>
              </a:ext>
            </a:extLst>
          </p:cNvPr>
          <p:cNvSpPr/>
          <p:nvPr/>
        </p:nvSpPr>
        <p:spPr>
          <a:xfrm>
            <a:off x="457200" y="3501008"/>
            <a:ext cx="8229600" cy="267765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DayOfWeek.Monday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DayOfWeek.Tuesday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DayOfWeek.Wednesday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DayOfWeek.Thursday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DayOfWeek.Friday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Рабочий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DayOfWeek.Saturday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Выходной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4649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перед каждой итерацией.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221088"/>
            <a:ext cx="82296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 &lt; 5)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12685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do … 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do … 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после каждой итерации.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После </a:t>
            </a:r>
            <a:r>
              <a:rPr lang="en-US" sz="2800" dirty="0"/>
              <a:t>while </a:t>
            </a:r>
            <a:r>
              <a:rPr lang="ru-RU" sz="2800" dirty="0"/>
              <a:t>требуется точка с запятой!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482986"/>
            <a:ext cx="8229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 &lt; 5);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088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for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for</a:t>
            </a:r>
            <a:r>
              <a:rPr lang="ru-RU" sz="2800" dirty="0"/>
              <a:t> выполняется пока истинно условие записанное в между точками с запятой в круглых скобках. Условие проверяется перед каждой итерацией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После каждой итерации выполняется итератор цикла.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255928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power2 = { 1, 2, 4, 8, 16, 32, 64, 128, 256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power2.Length;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 степени {0} =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i+1, power2[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996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foreach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err="1"/>
              <a:t>foreach</a:t>
            </a:r>
            <a:r>
              <a:rPr lang="en-US" sz="2800" dirty="0"/>
              <a:t> </a:t>
            </a:r>
            <a:r>
              <a:rPr lang="ru-RU" sz="2800" dirty="0"/>
              <a:t>перебирает элементы коллекции в порядке в котором они хранятся или возвращаются коллекцией.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Модификация элементов не поддерживается.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32793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2, 3, 5, 7, 11, 13, 17, 19, 23, 29, 31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Ключевые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слова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continue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Ключевое слово </a:t>
            </a:r>
            <a:r>
              <a:rPr lang="en-US" sz="2800" dirty="0">
                <a:solidFill>
                  <a:srgbClr val="FFFF00"/>
                </a:solidFill>
              </a:rPr>
              <a:t>break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sz="2800" dirty="0">
                <a:solidFill>
                  <a:schemeClr val="bg1"/>
                </a:solidFill>
              </a:rPr>
              <a:t>break </a:t>
            </a:r>
            <a:r>
              <a:rPr lang="ru-RU" sz="2800" dirty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Ключевое слово </a:t>
            </a:r>
            <a:r>
              <a:rPr lang="en-US" sz="2800" dirty="0">
                <a:solidFill>
                  <a:srgbClr val="FFFF00"/>
                </a:solidFill>
              </a:rPr>
              <a:t>continue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sz="2800" dirty="0">
                <a:solidFill>
                  <a:schemeClr val="bg1"/>
                </a:solidFill>
              </a:rPr>
              <a:t>while </a:t>
            </a:r>
            <a:r>
              <a:rPr lang="ru-RU" sz="2800" dirty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ru-RU" sz="2800" dirty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051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778481"/>
            <a:ext cx="822960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 Enter element: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"Element found at {0} position!"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nOutput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{0},"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car1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CLR – Common Language Runtime – </a:t>
            </a:r>
            <a:r>
              <a:rPr lang="ru-RU" dirty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Assembler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Управляет памятью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потоками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исполнением кода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>
                <a:solidFill>
                  <a:schemeClr val="bg1"/>
                </a:solidFill>
              </a:rPr>
              <a:t>, JIT-</a:t>
            </a:r>
            <a:r>
              <a:rPr lang="ru-RU" dirty="0">
                <a:solidFill>
                  <a:schemeClr val="bg1"/>
                </a:solidFill>
              </a:rPr>
              <a:t>компиляция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управлением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GC – Garbage collector – </a:t>
            </a:r>
            <a:r>
              <a:rPr lang="ru-RU" dirty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JIT (Just In Time) </a:t>
            </a:r>
            <a:r>
              <a:rPr lang="ru-RU" dirty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ru-RU" dirty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13306"/>
              </p:ext>
            </p:extLst>
          </p:nvPr>
        </p:nvGraphicFramePr>
        <p:xfrm>
          <a:off x="574576" y="980729"/>
          <a:ext cx="7994848" cy="246221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Числовое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X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 в шестнадцатеричной системе счисления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Форматирование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enum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значений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993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Флаги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случае когда значения необходимо комбинировать для получения составного значения используется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с атрибутом </a:t>
            </a:r>
            <a:r>
              <a:rPr lang="en-US" dirty="0"/>
              <a:t>Flags</a:t>
            </a:r>
            <a:r>
              <a:rPr lang="ru-RU" dirty="0"/>
              <a:t>. Его наличие влияет на преобразование значения в строку.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10EB979-19DB-4D4A-9ED8-21E66990D22E}"/>
              </a:ext>
            </a:extLst>
          </p:cNvPr>
          <p:cNvSpPr/>
          <p:nvPr/>
        </p:nvSpPr>
        <p:spPr>
          <a:xfrm>
            <a:off x="457200" y="3344091"/>
            <a:ext cx="8229600" cy="258532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FileAttributes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None  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Hidden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Important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Hidden | System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System.DayOfWeek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День недели</a:t>
            </a:r>
          </a:p>
          <a:p>
            <a:r>
              <a:rPr lang="en-US" dirty="0" err="1"/>
              <a:t>System.Drawing.KnownColor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Цвет</a:t>
            </a:r>
            <a:endParaRPr lang="en-US" dirty="0"/>
          </a:p>
          <a:p>
            <a:r>
              <a:rPr lang="en-US" dirty="0" err="1"/>
              <a:t>System.IO.DriveType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Тип диска</a:t>
            </a:r>
            <a:endParaRPr lang="en-US" dirty="0"/>
          </a:p>
          <a:p>
            <a:r>
              <a:rPr lang="en-US" dirty="0" err="1"/>
              <a:t>System.IO.FileAttributes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Атрибут файла</a:t>
            </a:r>
            <a:endParaRPr lang="en-US" dirty="0"/>
          </a:p>
          <a:p>
            <a:r>
              <a:rPr lang="en-US" dirty="0" err="1"/>
              <a:t>System.Net.HttpStatusCode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Код ответа протокола </a:t>
            </a:r>
            <a:r>
              <a:rPr lang="en-US" dirty="0"/>
              <a:t>HTTP</a:t>
            </a:r>
          </a:p>
          <a:p>
            <a:r>
              <a:rPr lang="ru-RU" dirty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9415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Строчный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rgbClr val="FFFF00"/>
                </a:solidFill>
              </a:rPr>
              <a:t>//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Блочный </a:t>
            </a:r>
            <a:r>
              <a:rPr lang="en-US" sz="2400" dirty="0">
                <a:solidFill>
                  <a:srgbClr val="FFFF00"/>
                </a:solidFill>
              </a:rPr>
              <a:t>/*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*/</a:t>
            </a:r>
            <a:endParaRPr lang="ru-RU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XML </a:t>
            </a:r>
            <a:r>
              <a:rPr lang="ru-RU" sz="2400" dirty="0">
                <a:solidFill>
                  <a:schemeClr val="bg1"/>
                </a:solidFill>
              </a:rPr>
              <a:t>комментарии </a:t>
            </a:r>
            <a:r>
              <a:rPr lang="en-US" sz="2400" dirty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http://msdn.microsoft.com/en-us/library/b2s063f7.aspx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>
                <a:solidFill>
                  <a:schemeClr val="bg1"/>
                </a:solidFill>
              </a:rPr>
              <a:t>TODO</a:t>
            </a:r>
            <a:r>
              <a:rPr lang="ru-RU" sz="2400" dirty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>
                <a:solidFill>
                  <a:schemeClr val="bg1"/>
                </a:solidFill>
              </a:rPr>
              <a:t>Task List.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Расшифровка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6343</Words>
  <Application>Microsoft Office PowerPoint</Application>
  <PresentationFormat>On-screen Show (4:3)</PresentationFormat>
  <Paragraphs>1428</Paragraphs>
  <Slides>85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планы</vt:lpstr>
      <vt:lpstr>PowerPoint Presentation</vt:lpstr>
      <vt:lpstr>PowerPoint Presentation</vt:lpstr>
      <vt:lpstr>Краткая история C#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BigInteger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Составное форматирование (Composite Formatting)</vt:lpstr>
      <vt:lpstr>Синтаксис элемента форматирования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Массивы</vt:lpstr>
      <vt:lpstr>Одномерные массивы</vt:lpstr>
      <vt:lpstr>Двумерные массивы</vt:lpstr>
      <vt:lpstr>Массивы с размерностью больше 2</vt:lpstr>
      <vt:lpstr>Массивы массивов (jagged arrays)</vt:lpstr>
      <vt:lpstr>Массив нулевой длины</vt:lpstr>
      <vt:lpstr>Методы класса Array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Сокращенная форма арифметических операторов</vt:lpstr>
      <vt:lpstr>Оператор % (остаток от деления)</vt:lpstr>
      <vt:lpstr>Арифметические операторы. Примеры.</vt:lpstr>
      <vt:lpstr>Математические операции (класс System.Math)</vt:lpstr>
      <vt:lpstr>Сравнение методов округления</vt:lpstr>
      <vt:lpstr>Деление на 0</vt:lpstr>
      <vt:lpstr>Целочисленное и дробное деление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Оператор безопасной навигации ?. («Элвис-оператор»)</vt:lpstr>
      <vt:lpstr>PowerPoint Presentation</vt:lpstr>
      <vt:lpstr>if ... else if ... else</vt:lpstr>
      <vt:lpstr>if ... else if ... else</vt:lpstr>
      <vt:lpstr>if ... else if ... else - пример</vt:lpstr>
      <vt:lpstr>Сокращенное выполнение логических выражений</vt:lpstr>
      <vt:lpstr>Условный оператор ? :</vt:lpstr>
      <vt:lpstr>PowerPoint Presentation</vt:lpstr>
      <vt:lpstr>switch: одно действие для разных case</vt:lpstr>
      <vt:lpstr>PowerPoint Presentation</vt:lpstr>
      <vt:lpstr>Цикл while</vt:lpstr>
      <vt:lpstr>Цикл do … while</vt:lpstr>
      <vt:lpstr>Цикл for</vt:lpstr>
      <vt:lpstr>Цикл foreach</vt:lpstr>
      <vt:lpstr>Ключевые слова break и continue</vt:lpstr>
      <vt:lpstr>PowerPoint Presentation</vt:lpstr>
      <vt:lpstr>PowerPoint Presentation</vt:lpstr>
      <vt:lpstr>PowerPoint Presentation</vt:lpstr>
      <vt:lpstr>Флаги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2019-02-22T16:21:33Z</dcterms:modified>
</cp:coreProperties>
</file>