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376" r:id="rId21"/>
    <p:sldId id="263" r:id="rId22"/>
    <p:sldId id="301" r:id="rId23"/>
    <p:sldId id="307" r:id="rId24"/>
    <p:sldId id="306" r:id="rId25"/>
    <p:sldId id="343" r:id="rId26"/>
    <p:sldId id="385" r:id="rId27"/>
    <p:sldId id="384" r:id="rId28"/>
    <p:sldId id="308" r:id="rId29"/>
    <p:sldId id="309" r:id="rId30"/>
    <p:sldId id="310" r:id="rId31"/>
    <p:sldId id="322" r:id="rId32"/>
    <p:sldId id="346" r:id="rId33"/>
    <p:sldId id="381" r:id="rId34"/>
    <p:sldId id="347" r:id="rId35"/>
    <p:sldId id="262" r:id="rId36"/>
    <p:sldId id="291" r:id="rId37"/>
    <p:sldId id="293" r:id="rId38"/>
    <p:sldId id="333" r:id="rId39"/>
    <p:sldId id="366" r:id="rId40"/>
    <p:sldId id="345" r:id="rId41"/>
    <p:sldId id="368" r:id="rId42"/>
    <p:sldId id="265" r:id="rId43"/>
    <p:sldId id="367" r:id="rId44"/>
    <p:sldId id="372" r:id="rId45"/>
    <p:sldId id="349" r:id="rId46"/>
    <p:sldId id="369" r:id="rId47"/>
    <p:sldId id="370" r:id="rId48"/>
    <p:sldId id="323" r:id="rId49"/>
    <p:sldId id="344" r:id="rId50"/>
    <p:sldId id="314" r:id="rId51"/>
    <p:sldId id="373" r:id="rId52"/>
    <p:sldId id="371" r:id="rId53"/>
    <p:sldId id="266" r:id="rId54"/>
    <p:sldId id="348" r:id="rId55"/>
    <p:sldId id="350" r:id="rId56"/>
    <p:sldId id="327" r:id="rId57"/>
    <p:sldId id="290" r:id="rId58"/>
    <p:sldId id="292" r:id="rId59"/>
    <p:sldId id="267" r:id="rId60"/>
    <p:sldId id="289" r:id="rId61"/>
    <p:sldId id="340" r:id="rId62"/>
    <p:sldId id="339" r:id="rId63"/>
    <p:sldId id="338" r:id="rId64"/>
    <p:sldId id="319" r:id="rId65"/>
    <p:sldId id="332" r:id="rId66"/>
    <p:sldId id="355" r:id="rId67"/>
    <p:sldId id="268" r:id="rId68"/>
    <p:sldId id="326" r:id="rId69"/>
    <p:sldId id="354" r:id="rId70"/>
    <p:sldId id="357" r:id="rId71"/>
    <p:sldId id="283" r:id="rId72"/>
    <p:sldId id="335" r:id="rId73"/>
    <p:sldId id="269" r:id="rId74"/>
    <p:sldId id="358" r:id="rId75"/>
    <p:sldId id="359" r:id="rId76"/>
    <p:sldId id="360" r:id="rId77"/>
    <p:sldId id="328" r:id="rId78"/>
    <p:sldId id="361" r:id="rId79"/>
    <p:sldId id="334" r:id="rId80"/>
    <p:sldId id="329" r:id="rId81"/>
    <p:sldId id="330" r:id="rId82"/>
    <p:sldId id="362" r:id="rId83"/>
    <p:sldId id="363" r:id="rId84"/>
    <p:sldId id="382" r:id="rId85"/>
    <p:sldId id="383" r:id="rId86"/>
    <p:sldId id="325" r:id="rId87"/>
    <p:sldId id="353" r:id="rId88"/>
    <p:sldId id="305" r:id="rId89"/>
    <p:sldId id="271" r:id="rId90"/>
    <p:sldId id="311" r:id="rId91"/>
    <p:sldId id="272" r:id="rId92"/>
    <p:sldId id="336" r:id="rId93"/>
    <p:sldId id="365" r:id="rId94"/>
    <p:sldId id="364" r:id="rId95"/>
    <p:sldId id="317" r:id="rId96"/>
    <p:sldId id="299" r:id="rId97"/>
    <p:sldId id="298" r:id="rId98"/>
    <p:sldId id="375" r:id="rId99"/>
    <p:sldId id="273" r:id="rId100"/>
    <p:sldId id="274" r:id="rId101"/>
    <p:sldId id="374" r:id="rId102"/>
    <p:sldId id="320" r:id="rId103"/>
    <p:sldId id="341" r:id="rId104"/>
    <p:sldId id="342" r:id="rId105"/>
    <p:sldId id="378" r:id="rId106"/>
    <p:sldId id="379" r:id="rId107"/>
    <p:sldId id="380" r:id="rId108"/>
    <p:sldId id="377" r:id="rId109"/>
    <p:sldId id="276" r:id="rId110"/>
    <p:sldId id="286" r:id="rId111"/>
    <p:sldId id="277" r:id="rId112"/>
    <p:sldId id="321" r:id="rId113"/>
    <p:sldId id="315" r:id="rId114"/>
    <p:sldId id="278" r:id="rId115"/>
    <p:sldId id="282" r:id="rId116"/>
    <p:sldId id="285" r:id="rId117"/>
    <p:sldId id="281" r:id="rId118"/>
    <p:sldId id="300" r:id="rId119"/>
    <p:sldId id="287" r:id="rId120"/>
    <p:sldId id="279" r:id="rId1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Пространства имен" id="{3DE4294F-3B16-D14A-9CA1-1CC41E13F46A}">
          <p14:sldIdLst>
            <p14:sldId id="376"/>
          </p14:sldIdLst>
        </p14:section>
        <p14:section name="Методы" id="{DC2BC956-082E-4AB6-BB38-899A42676D18}">
          <p14:sldIdLst>
            <p14:sldId id="263"/>
            <p14:sldId id="301"/>
            <p14:sldId id="307"/>
            <p14:sldId id="306"/>
            <p14:sldId id="343"/>
            <p14:sldId id="385"/>
            <p14:sldId id="384"/>
            <p14:sldId id="308"/>
            <p14:sldId id="309"/>
            <p14:sldId id="310"/>
            <p14:sldId id="322"/>
            <p14:sldId id="346"/>
            <p14:sldId id="381"/>
            <p14:sldId id="347"/>
          </p14:sldIdLst>
        </p14:section>
        <p14:section name="Конструкторы" id="{E391C0FA-12D1-4A20-B027-6D8F01DCFA01}">
          <p14:sldIdLst>
            <p14:sldId id="262"/>
            <p14:sldId id="291"/>
            <p14:sldId id="293"/>
            <p14:sldId id="333"/>
            <p14:sldId id="366"/>
            <p14:sldId id="345"/>
          </p14:sldIdLst>
        </p14:section>
        <p14:section name="Свойства" id="{456DB8EE-A44A-4E73-BAAE-B0403440D53F}">
          <p14:sldIdLst>
            <p14:sldId id="368"/>
            <p14:sldId id="265"/>
            <p14:sldId id="367"/>
            <p14:sldId id="372"/>
            <p14:sldId id="349"/>
            <p14:sldId id="369"/>
            <p14:sldId id="370"/>
            <p14:sldId id="323"/>
            <p14:sldId id="344"/>
            <p14:sldId id="314"/>
            <p14:sldId id="373"/>
          </p14:sldIdLst>
        </p14:section>
        <p14:section name="Индексаторы" id="{506B1DB8-178F-C247-8A5B-0B6EE5CB1CAD}">
          <p14:sldIdLst>
            <p14:sldId id="371"/>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 id="363"/>
            <p14:sldId id="382"/>
            <p14:sldId id="383"/>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65"/>
            <p14:sldId id="364"/>
            <p14:sldId id="317"/>
            <p14:sldId id="299"/>
            <p14:sldId id="298"/>
            <p14:sldId id="375"/>
            <p14:sldId id="273"/>
            <p14:sldId id="274"/>
            <p14:sldId id="374"/>
            <p14:sldId id="320"/>
            <p14:sldId id="341"/>
            <p14:sldId id="342"/>
            <p14:sldId id="378"/>
            <p14:sldId id="379"/>
            <p14:sldId id="380"/>
          </p14:sldIdLst>
        </p14:section>
        <p14:section name="Вложенные типы" id="{38BECCC7-D894-7443-B9D8-5181FB3071C2}">
          <p14:sldIdLst>
            <p14:sldId id="377"/>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4741" autoAdjust="0"/>
  </p:normalViewPr>
  <p:slideViewPr>
    <p:cSldViewPr>
      <p:cViewPr varScale="1">
        <p:scale>
          <a:sx n="70" d="100"/>
          <a:sy n="70" d="100"/>
        </p:scale>
        <p:origin x="-1428" y="-90"/>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theme" Target="theme/theme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22.02.2019</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22.02.2019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22.02.2019</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22.02.2019</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22.02.2019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xmlns=""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xmlns="" val="20000"/>
                    </a:ext>
                  </a:extLst>
                </a:gridCol>
                <a:gridCol w="6336704">
                  <a:extLst>
                    <a:ext uri="{9D8B030D-6E8A-4147-A177-3AD203B41FA5}">
                      <a16:colId xmlns:a16="http://schemas.microsoft.com/office/drawing/2014/main" xmlns=""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Пример реализации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a16="http://schemas.microsoft.com/office/drawing/2014/main" xmlns=""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198462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IEnumerable</a:t>
            </a:r>
            <a:r>
              <a:rPr lang="ru-RU" dirty="0">
                <a:solidFill>
                  <a:schemeClr val="bg1"/>
                </a:solidFill>
              </a:rPr>
              <a:t> с использованием </a:t>
            </a:r>
            <a:r>
              <a:rPr lang="en-US" dirty="0">
                <a:solidFill>
                  <a:schemeClr val="bg1"/>
                </a:solidFill>
              </a:rPr>
              <a:t>yield</a:t>
            </a:r>
          </a:p>
        </p:txBody>
      </p:sp>
      <p:sp>
        <p:nvSpPr>
          <p:cNvPr id="3" name="Content Placeholder 2">
            <a:extLst>
              <a:ext uri="{FF2B5EF4-FFF2-40B4-BE49-F238E27FC236}">
                <a16:creationId xmlns:a16="http://schemas.microsoft.com/office/drawing/2014/main" xmlns=""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373265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Взаимосвязь </a:t>
            </a:r>
            <a:r>
              <a:rPr lang="en-US" dirty="0">
                <a:solidFill>
                  <a:schemeClr val="bg1"/>
                </a:solidFill>
              </a:rPr>
              <a:t>foreach </a:t>
            </a:r>
            <a:r>
              <a:rPr lang="ru-RU" dirty="0">
                <a:solidFill>
                  <a:schemeClr val="bg1"/>
                </a:solidFill>
              </a:rPr>
              <a:t>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a16="http://schemas.microsoft.com/office/drawing/2014/main" xmlns="" id="{FFB798BD-C637-4940-B5AC-26153CD2A839}"/>
              </a:ext>
            </a:extLst>
          </p:cNvPr>
          <p:cNvSpPr>
            <a:spLocks noGrp="1"/>
          </p:cNvSpPr>
          <p:nvPr>
            <p:ph idx="1"/>
          </p:nvPr>
        </p:nvSpPr>
        <p:spPr>
          <a:xfrm>
            <a:off x="457200" y="1600201"/>
            <a:ext cx="8229600" cy="676672"/>
          </a:xfrm>
        </p:spPr>
        <p:txBody>
          <a:bodyPr/>
          <a:lstStyle/>
          <a:p>
            <a:pPr marL="0" indent="0">
              <a:buNone/>
            </a:pPr>
            <a:r>
              <a:rPr lang="ru-RU" dirty="0">
                <a:solidFill>
                  <a:schemeClr val="bg1"/>
                </a:solidFill>
              </a:rPr>
              <a:t>Компилятор заменяет цикл </a:t>
            </a:r>
            <a:r>
              <a:rPr lang="en-US" dirty="0">
                <a:solidFill>
                  <a:schemeClr val="bg1"/>
                </a:solidFill>
              </a:rPr>
              <a:t>foreach</a:t>
            </a:r>
          </a:p>
        </p:txBody>
      </p:sp>
      <p:sp>
        <p:nvSpPr>
          <p:cNvPr id="4" name="Rectangle 3">
            <a:extLst>
              <a:ext uri="{FF2B5EF4-FFF2-40B4-BE49-F238E27FC236}">
                <a16:creationId xmlns:a16="http://schemas.microsoft.com/office/drawing/2014/main" xmlns="" id="{5D49B077-590F-CE48-A118-D0B30F5EC9DD}"/>
              </a:ext>
            </a:extLst>
          </p:cNvPr>
          <p:cNvSpPr/>
          <p:nvPr/>
        </p:nvSpPr>
        <p:spPr>
          <a:xfrm>
            <a:off x="457200" y="2420888"/>
            <a:ext cx="8229600" cy="36933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foreach</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 v </a:t>
            </a:r>
            <a:r>
              <a:rPr lang="en-US" dirty="0">
                <a:solidFill>
                  <a:srgbClr val="0000FF"/>
                </a:solidFill>
                <a:latin typeface="Consolas" panose="020B0609020204030204" pitchFamily="49" charset="0"/>
                <a:cs typeface="Consolas" panose="020B0609020204030204" pitchFamily="49" charset="0"/>
              </a:rPr>
              <a:t>in</a:t>
            </a:r>
            <a:r>
              <a:rPr lang="en-US" dirty="0">
                <a:solidFill>
                  <a:srgbClr val="000000"/>
                </a:solidFill>
                <a:latin typeface="Consolas" panose="020B0609020204030204" pitchFamily="49" charset="0"/>
                <a:cs typeface="Consolas" panose="020B0609020204030204" pitchFamily="49" charset="0"/>
              </a:rPr>
              <a:t> x)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xmlns="" id="{8D8D0F34-D7CA-9E44-AC35-85E72F5FE7BD}"/>
              </a:ext>
            </a:extLst>
          </p:cNvPr>
          <p:cNvSpPr txBox="1">
            <a:spLocks/>
          </p:cNvSpPr>
          <p:nvPr/>
        </p:nvSpPr>
        <p:spPr>
          <a:xfrm>
            <a:off x="457200" y="3103077"/>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на цикл </a:t>
            </a:r>
            <a:r>
              <a:rPr lang="en-US" dirty="0">
                <a:solidFill>
                  <a:schemeClr val="bg1"/>
                </a:solidFill>
              </a:rPr>
              <a:t>while</a:t>
            </a:r>
          </a:p>
        </p:txBody>
      </p:sp>
      <p:sp>
        <p:nvSpPr>
          <p:cNvPr id="6" name="Rectangle 5">
            <a:extLst>
              <a:ext uri="{FF2B5EF4-FFF2-40B4-BE49-F238E27FC236}">
                <a16:creationId xmlns:a16="http://schemas.microsoft.com/office/drawing/2014/main" xmlns="" id="{88A5648A-36B9-674F-92A9-85205888AF83}"/>
              </a:ext>
            </a:extLst>
          </p:cNvPr>
          <p:cNvSpPr/>
          <p:nvPr/>
        </p:nvSpPr>
        <p:spPr>
          <a:xfrm>
            <a:off x="457200" y="3923764"/>
            <a:ext cx="8229600" cy="2308324"/>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IEnumerator</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&gt; e = </a:t>
            </a:r>
            <a:r>
              <a:rPr lang="en-US" dirty="0" err="1">
                <a:solidFill>
                  <a:srgbClr val="000000"/>
                </a:solidFill>
                <a:latin typeface="Consolas" panose="020B0609020204030204" pitchFamily="49" charset="0"/>
                <a:cs typeface="Consolas" panose="020B0609020204030204" pitchFamily="49" charset="0"/>
              </a:rPr>
              <a:t>x.GetEnumerator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while</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e.MoveNext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FF"/>
                </a:solidFill>
                <a:latin typeface="Consolas" panose="020B0609020204030204" pitchFamily="49" charset="0"/>
                <a:cs typeface="Consolas" panose="020B0609020204030204" pitchFamily="49" charset="0"/>
              </a:rPr>
              <a:t>        V</a:t>
            </a:r>
            <a:r>
              <a:rPr lang="en-US" dirty="0">
                <a:solidFill>
                  <a:srgbClr val="000000"/>
                </a:solidFill>
                <a:latin typeface="Consolas" panose="020B0609020204030204" pitchFamily="49" charset="0"/>
                <a:cs typeface="Consolas" panose="020B0609020204030204" pitchFamily="49" charset="0"/>
              </a:rPr>
              <a:t> v = </a:t>
            </a:r>
            <a:r>
              <a:rPr lang="en-US" dirty="0" err="1">
                <a:solidFill>
                  <a:srgbClr val="000000"/>
                </a:solidFill>
                <a:latin typeface="Consolas" panose="020B0609020204030204" pitchFamily="49" charset="0"/>
                <a:cs typeface="Consolas" panose="020B0609020204030204" pitchFamily="49" charset="0"/>
              </a:rPr>
              <a:t>e.Current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8418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Вложенные типы</a:t>
            </a:r>
            <a:br>
              <a:rPr lang="ru-RU" dirty="0">
                <a:solidFill>
                  <a:schemeClr val="bg1"/>
                </a:solidFill>
              </a:rPr>
            </a:br>
            <a:r>
              <a:rPr lang="ru-RU" dirty="0">
                <a:solidFill>
                  <a:schemeClr val="bg1"/>
                </a:solidFill>
              </a:rPr>
              <a:t>(</a:t>
            </a:r>
            <a:r>
              <a:rPr lang="en-US" dirty="0">
                <a:solidFill>
                  <a:schemeClr val="bg1"/>
                </a:solidFill>
              </a:rPr>
              <a:t>nested types</a:t>
            </a:r>
            <a:r>
              <a:rPr lang="ru-RU" dirty="0">
                <a:solidFill>
                  <a:schemeClr val="bg1"/>
                </a:solidFill>
              </a:rPr>
              <a:t>)</a:t>
            </a:r>
            <a:endParaRPr lang="en-US" dirty="0">
              <a:solidFill>
                <a:schemeClr val="bg1"/>
              </a:solidFill>
            </a:endParaRPr>
          </a:p>
        </p:txBody>
      </p:sp>
      <p:sp>
        <p:nvSpPr>
          <p:cNvPr id="3" name="Content Placeholder 2">
            <a:extLst>
              <a:ext uri="{FF2B5EF4-FFF2-40B4-BE49-F238E27FC236}">
                <a16:creationId xmlns:a16="http://schemas.microsoft.com/office/drawing/2014/main" xmlns="" id="{FFB798BD-C637-4940-B5AC-26153CD2A839}"/>
              </a:ext>
            </a:extLst>
          </p:cNvPr>
          <p:cNvSpPr>
            <a:spLocks noGrp="1"/>
          </p:cNvSpPr>
          <p:nvPr>
            <p:ph idx="1"/>
          </p:nvPr>
        </p:nvSpPr>
        <p:spPr/>
        <p:txBody>
          <a:bodyPr/>
          <a:lstStyle/>
          <a:p>
            <a:pPr marL="0" indent="0">
              <a:buNone/>
            </a:pPr>
            <a:r>
              <a:rPr lang="ru-RU" dirty="0">
                <a:solidFill>
                  <a:schemeClr val="bg1"/>
                </a:solidFill>
              </a:rPr>
              <a:t>Внутри класса или структуры можно объявить </a:t>
            </a:r>
            <a:r>
              <a:rPr lang="en-US" dirty="0">
                <a:solidFill>
                  <a:schemeClr val="bg1"/>
                </a:solidFill>
              </a:rPr>
              <a:t>class, struct, interface, </a:t>
            </a:r>
            <a:r>
              <a:rPr lang="en-US" dirty="0" err="1">
                <a:solidFill>
                  <a:schemeClr val="bg1"/>
                </a:solidFill>
              </a:rPr>
              <a:t>enum</a:t>
            </a:r>
            <a:r>
              <a:rPr lang="en-US" dirty="0">
                <a:solidFill>
                  <a:schemeClr val="bg1"/>
                </a:solidFill>
              </a:rPr>
              <a:t> </a:t>
            </a:r>
            <a:r>
              <a:rPr lang="ru-RU" dirty="0">
                <a:solidFill>
                  <a:schemeClr val="bg1"/>
                </a:solidFill>
              </a:rPr>
              <a:t>или </a:t>
            </a:r>
            <a:r>
              <a:rPr lang="en-US" dirty="0">
                <a:solidFill>
                  <a:schemeClr val="bg1"/>
                </a:solidFill>
              </a:rPr>
              <a:t>delegate</a:t>
            </a:r>
            <a:r>
              <a:rPr lang="ru-RU" dirty="0">
                <a:solidFill>
                  <a:schemeClr val="bg1"/>
                </a:solidFill>
              </a:rPr>
              <a:t>. Такой тип называется вложенным и на него распространяются правила видимости членов класса.</a:t>
            </a:r>
            <a:endParaRPr lang="en-US" dirty="0">
              <a:solidFill>
                <a:schemeClr val="bg1"/>
              </a:solidFill>
            </a:endParaRPr>
          </a:p>
        </p:txBody>
      </p:sp>
    </p:spTree>
    <p:extLst>
      <p:ext uri="{BB962C8B-B14F-4D97-AF65-F5344CB8AC3E}">
        <p14:creationId xmlns:p14="http://schemas.microsoft.com/office/powerpoint/2010/main" val="40407412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Модификаторы доступа позволяют определить уровни доступа к членам типа.</a:t>
            </a:r>
            <a:r>
              <a:rPr lang="en-US" dirty="0">
                <a:solidFill>
                  <a:schemeClr val="bg1"/>
                </a:solidFill>
              </a:rPr>
              <a:t> </a:t>
            </a:r>
            <a:r>
              <a:rPr lang="ru-RU" dirty="0">
                <a:solidFill>
                  <a:schemeClr val="bg1"/>
                </a:solidFill>
              </a:rPr>
              <a:t>В </a:t>
            </a:r>
            <a:r>
              <a:rPr lang="en-US" dirty="0">
                <a:solidFill>
                  <a:schemeClr val="bg1"/>
                </a:solidFill>
              </a:rPr>
              <a:t>C# </a:t>
            </a:r>
            <a:r>
              <a:rPr lang="ru-RU" dirty="0">
                <a:solidFill>
                  <a:schemeClr val="bg1"/>
                </a:solidFill>
              </a:rPr>
              <a:t>есть четыре модификатора доступа: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endParaRPr lang="ru-RU" dirty="0">
              <a:solidFill>
                <a:schemeClr val="bg1"/>
              </a:solidFill>
            </a:endParaRPr>
          </a:p>
        </p:txBody>
      </p:sp>
    </p:spTree>
    <p:extLst>
      <p:ext uri="{BB962C8B-B14F-4D97-AF65-F5344CB8AC3E}">
        <p14:creationId xmlns:p14="http://schemas.microsoft.com/office/powerpoint/2010/main" val="38309851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xmlns="" val="20000"/>
                    </a:ext>
                  </a:extLst>
                </a:gridCol>
                <a:gridCol w="4975820">
                  <a:extLst>
                    <a:ext uri="{9D8B030D-6E8A-4147-A177-3AD203B41FA5}">
                      <a16:colId xmlns:a16="http://schemas.microsoft.com/office/drawing/2014/main" xmlns=""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a16="http://schemas.microsoft.com/office/drawing/2014/main" xmlns=""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a16="http://schemas.microsoft.com/office/drawing/2014/main" xmlns=""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a16="http://schemas.microsoft.com/office/drawing/2014/main" xmlns=""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a16="http://schemas.microsoft.com/office/drawing/2014/main" xmlns=""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a16="http://schemas.microsoft.com/office/drawing/2014/main" xmlns=""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a16="http://schemas.microsoft.com/office/drawing/2014/main" xmlns=""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a16="http://schemas.microsoft.com/office/drawing/2014/main" xmlns=""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a16="http://schemas.microsoft.com/office/drawing/2014/main" xmlns=""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a16="http://schemas.microsoft.com/office/drawing/2014/main" xmlns=""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к члену</a:t>
            </a:r>
            <a:br>
              <a:rPr lang="ru-RU" dirty="0">
                <a:solidFill>
                  <a:schemeClr val="bg1"/>
                </a:solidFill>
              </a:rPr>
            </a:br>
            <a:r>
              <a:rPr lang="ru-RU" dirty="0">
                <a:solidFill>
                  <a:schemeClr val="bg1"/>
                </a:solidFill>
              </a:rPr>
              <a:t>класса или структуры</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Пространства имен</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Пространства имен служат для группировки типов со связанной функциональностью или назначением. Внутри пространства имен можно объявлять только типы (</a:t>
            </a:r>
            <a:r>
              <a:rPr lang="en-US" dirty="0" err="1">
                <a:solidFill>
                  <a:schemeClr val="bg1"/>
                </a:solidFill>
              </a:rPr>
              <a:t>enum</a:t>
            </a:r>
            <a:r>
              <a:rPr lang="en-US" dirty="0">
                <a:solidFill>
                  <a:schemeClr val="bg1"/>
                </a:solidFill>
              </a:rPr>
              <a:t>, struct, class, interface, delegate) </a:t>
            </a:r>
            <a:r>
              <a:rPr lang="ru-RU" dirty="0">
                <a:solidFill>
                  <a:schemeClr val="bg1"/>
                </a:solidFill>
              </a:rPr>
              <a:t>или другие пространства имен.</a:t>
            </a:r>
            <a:endParaRPr lang="en-US" dirty="0">
              <a:solidFill>
                <a:schemeClr val="bg1"/>
              </a:solidFill>
            </a:endParaRPr>
          </a:p>
        </p:txBody>
      </p:sp>
    </p:spTree>
    <p:extLst>
      <p:ext uri="{BB962C8B-B14F-4D97-AF65-F5344CB8AC3E}">
        <p14:creationId xmlns:p14="http://schemas.microsoft.com/office/powerpoint/2010/main" val="347829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bg1"/>
                </a:solidFill>
              </a:rPr>
              <a:t>our </a:t>
            </a:r>
            <a:r>
              <a:rPr lang="en-US" sz="3200" dirty="0" err="1" smtClean="0">
                <a:solidFill>
                  <a:schemeClr val="bg1"/>
                </a:solidFill>
              </a:rPr>
              <a:t>var</a:t>
            </a:r>
            <a:r>
              <a:rPr lang="en-US" sz="3200" dirty="0" smtClean="0">
                <a:solidFill>
                  <a:schemeClr val="bg1"/>
                </a:solidFill>
              </a:rPr>
              <a:t> </a:t>
            </a:r>
            <a:r>
              <a:rPr lang="ru-RU" sz="3200" dirty="0" smtClean="0">
                <a:solidFill>
                  <a:schemeClr val="bg1"/>
                </a:solidFill>
              </a:rPr>
              <a:t>параметры</a:t>
            </a:r>
            <a:r>
              <a:rPr lang="en-US" sz="3200" dirty="0" smtClean="0">
                <a:solidFill>
                  <a:schemeClr val="bg1"/>
                </a:solidFill>
              </a:rPr>
              <a:t> (C# 7)</a:t>
            </a:r>
            <a:endParaRPr lang="en-US" sz="3200" dirty="0">
              <a:solidFill>
                <a:schemeClr val="bg1"/>
              </a:solidFill>
            </a:endParaRPr>
          </a:p>
        </p:txBody>
      </p:sp>
      <p:sp>
        <p:nvSpPr>
          <p:cNvPr id="6" name="Content Placeholder 2"/>
          <p:cNvSpPr txBox="1">
            <a:spLocks/>
          </p:cNvSpPr>
          <p:nvPr/>
        </p:nvSpPr>
        <p:spPr>
          <a:xfrm>
            <a:off x="457200" y="1528194"/>
            <a:ext cx="8229600" cy="67667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Добавлена возможность объявления переменной для </a:t>
            </a:r>
            <a:r>
              <a:rPr lang="en-US" sz="1800" dirty="0" smtClean="0">
                <a:solidFill>
                  <a:schemeClr val="bg1"/>
                </a:solidFill>
              </a:rPr>
              <a:t>out </a:t>
            </a:r>
            <a:r>
              <a:rPr lang="ru-RU" sz="1800" dirty="0" smtClean="0">
                <a:solidFill>
                  <a:schemeClr val="bg1"/>
                </a:solidFill>
              </a:rPr>
              <a:t>параметра непосредственно при вызове метода. Вместо:</a:t>
            </a:r>
            <a:endParaRPr lang="en-US" sz="1800" dirty="0">
              <a:solidFill>
                <a:schemeClr val="bg1"/>
              </a:solidFill>
            </a:endParaRPr>
          </a:p>
        </p:txBody>
      </p:sp>
      <p:sp>
        <p:nvSpPr>
          <p:cNvPr id="4" name="Rectangle 3"/>
          <p:cNvSpPr/>
          <p:nvPr/>
        </p:nvSpPr>
        <p:spPr>
          <a:xfrm>
            <a:off x="457200" y="2276872"/>
            <a:ext cx="8229600" cy="1169551"/>
          </a:xfrm>
          <a:prstGeom prst="rect">
            <a:avLst/>
          </a:prstGeom>
          <a:solidFill>
            <a:schemeClr val="bg1"/>
          </a:solidFill>
        </p:spPr>
        <p:txBody>
          <a:bodyPr wrap="square">
            <a:spAutoFit/>
          </a:bodyPr>
          <a:lstStyle/>
          <a:p>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
        <p:nvSpPr>
          <p:cNvPr id="7" name="Content Placeholder 2"/>
          <p:cNvSpPr txBox="1">
            <a:spLocks/>
          </p:cNvSpPr>
          <p:nvPr/>
        </p:nvSpPr>
        <p:spPr>
          <a:xfrm>
            <a:off x="467544" y="3573016"/>
            <a:ext cx="8229600" cy="36004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можно написать:</a:t>
            </a:r>
            <a:endParaRPr lang="en-US" sz="1800" dirty="0">
              <a:solidFill>
                <a:schemeClr val="bg1"/>
              </a:solidFill>
            </a:endParaRPr>
          </a:p>
        </p:txBody>
      </p:sp>
      <p:sp>
        <p:nvSpPr>
          <p:cNvPr id="8" name="Rectangle 7"/>
          <p:cNvSpPr/>
          <p:nvPr/>
        </p:nvSpPr>
        <p:spPr>
          <a:xfrm>
            <a:off x="467544" y="4005064"/>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
        <p:nvSpPr>
          <p:cNvPr id="9" name="Content Placeholder 2"/>
          <p:cNvSpPr txBox="1">
            <a:spLocks/>
          </p:cNvSpPr>
          <p:nvPr/>
        </p:nvSpPr>
        <p:spPr>
          <a:xfrm>
            <a:off x="467544" y="5067181"/>
            <a:ext cx="8229600" cy="36004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Также можно использовать </a:t>
            </a:r>
            <a:r>
              <a:rPr lang="en-US" sz="1800" dirty="0" err="1" smtClean="0">
                <a:solidFill>
                  <a:schemeClr val="bg1"/>
                </a:solidFill>
              </a:rPr>
              <a:t>var</a:t>
            </a:r>
            <a:endParaRPr lang="en-US" sz="1800" dirty="0">
              <a:solidFill>
                <a:schemeClr val="bg1"/>
              </a:solidFill>
            </a:endParaRPr>
          </a:p>
        </p:txBody>
      </p:sp>
      <p:sp>
        <p:nvSpPr>
          <p:cNvPr id="10" name="Rectangle 9"/>
          <p:cNvSpPr/>
          <p:nvPr/>
        </p:nvSpPr>
        <p:spPr>
          <a:xfrm>
            <a:off x="467544" y="5499229"/>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smtClean="0">
                <a:solidFill>
                  <a:srgbClr val="0000FF"/>
                </a:solidFill>
                <a:latin typeface="Consolas"/>
              </a:rPr>
              <a:t>var</a:t>
            </a:r>
            <a:r>
              <a:rPr lang="en-US" sz="1400" dirty="0" smtClean="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Игнорирование </a:t>
            </a:r>
            <a:r>
              <a:rPr lang="en-US" sz="3200" dirty="0" smtClean="0">
                <a:solidFill>
                  <a:schemeClr val="bg1"/>
                </a:solidFill>
              </a:rPr>
              <a:t>our </a:t>
            </a:r>
            <a:r>
              <a:rPr lang="ru-RU" sz="3200" dirty="0" smtClean="0">
                <a:solidFill>
                  <a:schemeClr val="bg1"/>
                </a:solidFill>
              </a:rPr>
              <a:t>параметра</a:t>
            </a:r>
            <a:r>
              <a:rPr lang="en-US" sz="3200" dirty="0" smtClean="0">
                <a:solidFill>
                  <a:schemeClr val="bg1"/>
                </a:solidFill>
              </a:rPr>
              <a:t> (C# 7)</a:t>
            </a:r>
            <a:endParaRPr lang="en-US" sz="3200" dirty="0">
              <a:solidFill>
                <a:schemeClr val="bg1"/>
              </a:solidFill>
            </a:endParaRPr>
          </a:p>
        </p:txBody>
      </p:sp>
      <p:sp>
        <p:nvSpPr>
          <p:cNvPr id="6" name="Content Placeholder 2"/>
          <p:cNvSpPr txBox="1">
            <a:spLocks/>
          </p:cNvSpPr>
          <p:nvPr/>
        </p:nvSpPr>
        <p:spPr>
          <a:xfrm>
            <a:off x="457200" y="1528194"/>
            <a:ext cx="8229600" cy="125273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Если вас не интересует значение </a:t>
            </a:r>
            <a:r>
              <a:rPr lang="en-US" sz="2400" dirty="0" smtClean="0">
                <a:solidFill>
                  <a:schemeClr val="bg1"/>
                </a:solidFill>
              </a:rPr>
              <a:t>out </a:t>
            </a:r>
            <a:r>
              <a:rPr lang="ru-RU" sz="2400" dirty="0" smtClean="0">
                <a:solidFill>
                  <a:schemeClr val="bg1"/>
                </a:solidFill>
              </a:rPr>
              <a:t>параметра, то его можно проигнорировать указав вместо имени переменной знак подчеркивания.</a:t>
            </a:r>
            <a:endParaRPr lang="en-US" sz="2400" dirty="0">
              <a:solidFill>
                <a:schemeClr val="bg1"/>
              </a:solidFill>
            </a:endParaRPr>
          </a:p>
        </p:txBody>
      </p:sp>
      <p:sp>
        <p:nvSpPr>
          <p:cNvPr id="4" name="Rectangle 3"/>
          <p:cNvSpPr/>
          <p:nvPr/>
        </p:nvSpPr>
        <p:spPr>
          <a:xfrm>
            <a:off x="457200" y="3068960"/>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smtClean="0">
                <a:solidFill>
                  <a:srgbClr val="0000FF"/>
                </a:solidFill>
                <a:latin typeface="Consolas"/>
              </a:rPr>
              <a:t>_</a:t>
            </a:r>
            <a:r>
              <a:rPr lang="en-US" sz="1400" dirty="0" smtClean="0">
                <a:solidFill>
                  <a:srgbClr val="000000"/>
                </a:solidFill>
                <a:latin typeface="Consolas"/>
              </a:rPr>
              <a:t>))</a:t>
            </a:r>
            <a:endParaRPr lang="en-US" sz="1400" dirty="0">
              <a:solidFill>
                <a:srgbClr val="000000"/>
              </a:solidFill>
              <a:latin typeface="Consolas"/>
            </a:endParaRP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Tree>
    <p:extLst>
      <p:ext uri="{BB962C8B-B14F-4D97-AF65-F5344CB8AC3E}">
        <p14:creationId xmlns:p14="http://schemas.microsoft.com/office/powerpoint/2010/main" val="370817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56250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Рекурсивные методы</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237856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static </a:t>
            </a:r>
            <a:r>
              <a:rPr lang="ru-RU" dirty="0">
                <a:solidFill>
                  <a:schemeClr val="bg1"/>
                </a:solidFill>
              </a:rPr>
              <a:t>конструкторы</a:t>
            </a:r>
            <a:endParaRPr lang="en-US" dirty="0">
              <a:solidFill>
                <a:schemeClr val="bg1"/>
              </a:solidFill>
            </a:endParaRPr>
          </a:p>
        </p:txBody>
      </p:sp>
      <p:sp>
        <p:nvSpPr>
          <p:cNvPr id="3" name="Content Placeholder 2"/>
          <p:cNvSpPr>
            <a:spLocks noGrp="1"/>
          </p:cNvSpPr>
          <p:nvPr>
            <p:ph idx="1"/>
          </p:nvPr>
        </p:nvSpPr>
        <p:spPr>
          <a:xfrm>
            <a:off x="457200" y="1600201"/>
            <a:ext cx="8229600" cy="2908920"/>
          </a:xfrm>
        </p:spPr>
        <p:txBody>
          <a:bodyPr>
            <a:normAutofit fontScale="70000" lnSpcReduction="20000"/>
          </a:bodyPr>
          <a:lstStyle/>
          <a:p>
            <a:pPr marL="0" indent="0">
              <a:buNone/>
            </a:pPr>
            <a:r>
              <a:rPr lang="ru-RU" dirty="0">
                <a:solidFill>
                  <a:schemeClr val="bg1"/>
                </a:solidFill>
              </a:rPr>
              <a:t>Для инициализации </a:t>
            </a:r>
            <a:r>
              <a:rPr lang="en-US" dirty="0">
                <a:solidFill>
                  <a:schemeClr val="bg1"/>
                </a:solidFill>
              </a:rPr>
              <a:t>static </a:t>
            </a:r>
            <a:r>
              <a:rPr lang="ru-RU" dirty="0">
                <a:solidFill>
                  <a:schemeClr val="bg1"/>
                </a:solidFill>
              </a:rPr>
              <a:t>членов можно объявить </a:t>
            </a:r>
            <a:r>
              <a:rPr lang="en-US" dirty="0">
                <a:solidFill>
                  <a:schemeClr val="bg1"/>
                </a:solidFill>
              </a:rPr>
              <a:t>static </a:t>
            </a:r>
            <a:r>
              <a:rPr lang="ru-RU" dirty="0">
                <a:solidFill>
                  <a:schemeClr val="bg1"/>
                </a:solidFill>
              </a:rPr>
              <a:t>конструктор.</a:t>
            </a:r>
          </a:p>
          <a:p>
            <a:r>
              <a:rPr lang="ru-RU" dirty="0">
                <a:solidFill>
                  <a:schemeClr val="bg1"/>
                </a:solidFill>
              </a:rPr>
              <a:t>Только один;</a:t>
            </a:r>
          </a:p>
          <a:p>
            <a:r>
              <a:rPr lang="ru-RU" dirty="0">
                <a:solidFill>
                  <a:schemeClr val="bg1"/>
                </a:solidFill>
              </a:rPr>
              <a:t>Модификатор доступа указывать нельзя;</a:t>
            </a:r>
            <a:endParaRPr lang="en-US" dirty="0">
              <a:solidFill>
                <a:schemeClr val="bg1"/>
              </a:solidFill>
            </a:endParaRPr>
          </a:p>
          <a:p>
            <a:r>
              <a:rPr lang="ru-RU" dirty="0">
                <a:solidFill>
                  <a:schemeClr val="bg1"/>
                </a:solidFill>
              </a:rPr>
              <a:t>Нельзя указать параметры;</a:t>
            </a:r>
          </a:p>
          <a:p>
            <a:r>
              <a:rPr lang="ru-RU" dirty="0">
                <a:solidFill>
                  <a:schemeClr val="bg1"/>
                </a:solidFill>
              </a:rPr>
              <a:t>Нельзя вызвать напрямую;</a:t>
            </a:r>
          </a:p>
          <a:p>
            <a:r>
              <a:rPr lang="ru-RU" dirty="0">
                <a:solidFill>
                  <a:schemeClr val="bg1"/>
                </a:solidFill>
              </a:rPr>
              <a:t>Вызывается автоматически средой исполнения (</a:t>
            </a:r>
            <a:r>
              <a:rPr lang="en-US" dirty="0">
                <a:solidFill>
                  <a:schemeClr val="bg1"/>
                </a:solidFill>
              </a:rPr>
              <a:t>CLR) </a:t>
            </a:r>
            <a:r>
              <a:rPr lang="ru-RU" dirty="0">
                <a:solidFill>
                  <a:schemeClr val="bg1"/>
                </a:solidFill>
              </a:rPr>
              <a:t>до первого использования класса.</a:t>
            </a:r>
          </a:p>
        </p:txBody>
      </p:sp>
      <p:sp>
        <p:nvSpPr>
          <p:cNvPr id="4" name="Rectangle 3">
            <a:extLst>
              <a:ext uri="{FF2B5EF4-FFF2-40B4-BE49-F238E27FC236}">
                <a16:creationId xmlns:a16="http://schemas.microsoft.com/office/drawing/2014/main" xmlns="" id="{EC215C04-D008-A742-B8E1-C47CF7F89075}"/>
              </a:ext>
            </a:extLst>
          </p:cNvPr>
          <p:cNvSpPr/>
          <p:nvPr/>
        </p:nvSpPr>
        <p:spPr>
          <a:xfrm>
            <a:off x="457200" y="4621192"/>
            <a:ext cx="8229600" cy="193899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endParaRPr lang="en-US" sz="1200" dirty="0">
              <a:solidFill>
                <a:srgbClr val="000000"/>
              </a:solidFill>
              <a:latin typeface="Consolas" panose="020B0609020204030204" pitchFamily="49" charset="0"/>
              <a:cs typeface="Consolas" panose="020B0609020204030204" pitchFamily="49" charset="0"/>
            </a:endParaRPr>
          </a:p>
          <a:p>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8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Static </a:t>
            </a:r>
            <a:r>
              <a:rPr lang="ru-RU" sz="1200" dirty="0">
                <a:solidFill>
                  <a:srgbClr val="008000"/>
                </a:solidFill>
                <a:latin typeface="Consolas" panose="020B0609020204030204" pitchFamily="49" charset="0"/>
                <a:cs typeface="Consolas" panose="020B0609020204030204" pitchFamily="49" charset="0"/>
              </a:rPr>
              <a:t>переменная которую необходимо инициализировать во время выполнения</a:t>
            </a:r>
            <a:endParaRPr lang="ru-RU" sz="1200" dirty="0">
              <a:solidFill>
                <a:srgbClr val="000000"/>
              </a:solidFill>
              <a:latin typeface="Consolas" panose="020B0609020204030204" pitchFamily="49" charset="0"/>
              <a:cs typeface="Consolas" panose="020B0609020204030204" pitchFamily="49" charset="0"/>
            </a:endParaRPr>
          </a:p>
          <a:p>
            <a:r>
              <a:rPr lang="ru-RU" sz="1200" dirty="0">
                <a:solidFill>
                  <a:srgbClr val="0000FF"/>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readonly</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long</a:t>
            </a:r>
            <a:r>
              <a:rPr lang="en-US" sz="1200" dirty="0">
                <a:solidFill>
                  <a:srgbClr val="000000"/>
                </a:solidFill>
                <a:latin typeface="Consolas" panose="020B0609020204030204" pitchFamily="49" charset="0"/>
                <a:cs typeface="Consolas" panose="020B0609020204030204" pitchFamily="49" charset="0"/>
              </a:rPr>
              <a:t> baseline;</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baseline = </a:t>
            </a:r>
            <a:r>
              <a:rPr lang="en-US" sz="1200" dirty="0" err="1">
                <a:solidFill>
                  <a:srgbClr val="000000"/>
                </a:solidFill>
                <a:latin typeface="Consolas" panose="020B0609020204030204" pitchFamily="49" charset="0"/>
                <a:cs typeface="Consolas" panose="020B0609020204030204" pitchFamily="49" charset="0"/>
              </a:rPr>
              <a:t>DateTime.Now.Ticks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a:t>
            </a:r>
            <a:endParaRPr lang="en-US" sz="12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4778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Свойства</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Свойства позволяют </a:t>
            </a:r>
            <a:endParaRPr lang="en-US" dirty="0">
              <a:solidFill>
                <a:schemeClr val="bg1"/>
              </a:solidFill>
            </a:endParaRPr>
          </a:p>
        </p:txBody>
      </p:sp>
    </p:spTree>
    <p:extLst>
      <p:ext uri="{BB962C8B-B14F-4D97-AF65-F5344CB8AC3E}">
        <p14:creationId xmlns:p14="http://schemas.microsoft.com/office/powerpoint/2010/main" val="64200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r>
              <a:rPr lang="en-US" dirty="0"/>
              <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 слева можно написать код справа:</a:t>
            </a:r>
            <a:endParaRPr lang="en-US" sz="2000" dirty="0"/>
          </a:p>
        </p:txBody>
      </p:sp>
      <p:sp>
        <p:nvSpPr>
          <p:cNvPr id="5" name="Rectangle 4"/>
          <p:cNvSpPr/>
          <p:nvPr/>
        </p:nvSpPr>
        <p:spPr>
          <a:xfrm>
            <a:off x="457200" y="2942942"/>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8" name="Rectangle 7"/>
          <p:cNvSpPr/>
          <p:nvPr/>
        </p:nvSpPr>
        <p:spPr>
          <a:xfrm>
            <a:off x="5446800" y="2942941"/>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4" name="Left-Right Arrow 3">
            <a:extLst>
              <a:ext uri="{FF2B5EF4-FFF2-40B4-BE49-F238E27FC236}">
                <a16:creationId xmlns:a16="http://schemas.microsoft.com/office/drawing/2014/main" xmlns="" id="{856FEBD9-7963-6246-9720-A5A29479E95E}"/>
              </a:ext>
            </a:extLst>
          </p:cNvPr>
          <p:cNvSpPr/>
          <p:nvPr/>
        </p:nvSpPr>
        <p:spPr>
          <a:xfrm>
            <a:off x="3995936" y="4149080"/>
            <a:ext cx="1296144" cy="4320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xmlns="" id="{0D2AC5C4-CC45-CC47-B800-53F796F22584}"/>
              </a:ext>
            </a:extLst>
          </p:cNvPr>
          <p:cNvSpPr txBox="1">
            <a:spLocks/>
          </p:cNvSpPr>
          <p:nvPr/>
        </p:nvSpPr>
        <p:spPr>
          <a:xfrm>
            <a:off x="457200" y="5992689"/>
            <a:ext cx="8229600" cy="6046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С точки зрения внешнего кода эти варианты не отличаются. Для кода в классе разница только в невозможности обратиться к </a:t>
            </a:r>
            <a:r>
              <a:rPr lang="en-US" sz="2000" dirty="0"/>
              <a:t>private </a:t>
            </a:r>
            <a:r>
              <a:rPr lang="ru-RU" sz="2000" dirty="0"/>
              <a:t>полю.</a:t>
            </a:r>
            <a:endParaRPr lang="en-US" sz="2000" dirty="0"/>
          </a:p>
        </p:txBody>
      </p:sp>
    </p:spTree>
    <p:extLst>
      <p:ext uri="{BB962C8B-B14F-4D97-AF65-F5344CB8AC3E}">
        <p14:creationId xmlns:p14="http://schemas.microsoft.com/office/powerpoint/2010/main" val="322432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ru-RU" dirty="0"/>
            </a:br>
            <a:r>
              <a:rPr lang="ru-RU" dirty="0"/>
              <a:t>Какой код генерирует компилятор?</a:t>
            </a:r>
            <a:endParaRPr lang="en-US" dirty="0"/>
          </a:p>
        </p:txBody>
      </p:sp>
      <p:sp>
        <p:nvSpPr>
          <p:cNvPr id="12" name="Rectangle 11">
            <a:extLst>
              <a:ext uri="{FF2B5EF4-FFF2-40B4-BE49-F238E27FC236}">
                <a16:creationId xmlns:a16="http://schemas.microsoft.com/office/drawing/2014/main" xmlns="" id="{54DA4319-A9B2-C84C-93D8-F0E45986DC78}"/>
              </a:ext>
            </a:extLst>
          </p:cNvPr>
          <p:cNvSpPr/>
          <p:nvPr/>
        </p:nvSpPr>
        <p:spPr>
          <a:xfrm>
            <a:off x="533400" y="1917152"/>
            <a:ext cx="8229600" cy="307777"/>
          </a:xfrm>
          <a:prstGeom prst="rect">
            <a:avLst/>
          </a:prstGeom>
          <a:solidFill>
            <a:schemeClr val="bg1"/>
          </a:solidFill>
        </p:spPr>
        <p:txBody>
          <a:bodyPr wrap="square">
            <a:spAutoFit/>
          </a:bodyPr>
          <a:lstStyle/>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xmlns="" id="{2A4F7806-59C6-AC4F-8FF7-53AAD6806DDE}"/>
              </a:ext>
            </a:extLst>
          </p:cNvPr>
          <p:cNvSpPr/>
          <p:nvPr/>
        </p:nvSpPr>
        <p:spPr>
          <a:xfrm>
            <a:off x="533400" y="3412738"/>
            <a:ext cx="8229600" cy="1600438"/>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cs typeface="Consolas" panose="020B0609020204030204" pitchFamily="49" charset="0"/>
              </a:rPr>
              <a:t>private</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a:t>
            </a:r>
            <a:r>
              <a:rPr lang="ru-RU" sz="1400" dirty="0">
                <a:solidFill>
                  <a:srgbClr val="008000"/>
                </a:solidFill>
                <a:latin typeface="Consolas" panose="020B0609020204030204" pitchFamily="49" charset="0"/>
                <a:cs typeface="Consolas" panose="020B0609020204030204" pitchFamily="49" charset="0"/>
              </a:rPr>
              <a:t> // Нам неизвестно имя поля выбранное компилятором</a:t>
            </a:r>
            <a:r>
              <a:rPr lang="ru-RU" sz="1400" dirty="0">
                <a:latin typeface="Consolas" panose="020B0609020204030204" pitchFamily="49" charset="0"/>
                <a:cs typeface="Consolas" panose="020B0609020204030204" pitchFamily="49" charset="0"/>
              </a:rPr>
              <a:t> </a:t>
            </a:r>
            <a:br>
              <a:rPr lang="ru-RU" sz="1400" dirty="0">
                <a:latin typeface="Consolas" panose="020B0609020204030204" pitchFamily="49" charset="0"/>
                <a:cs typeface="Consolas" panose="020B0609020204030204" pitchFamily="49" charset="0"/>
              </a:rPr>
            </a:br>
            <a:endParaRPr lang="ru-RU" sz="1400" dirty="0">
              <a:latin typeface="Consolas" panose="020B0609020204030204" pitchFamily="49" charset="0"/>
              <a:cs typeface="Consolas" panose="020B0609020204030204" pitchFamily="49" charset="0"/>
            </a:endParaRPr>
          </a:p>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return</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 </a:t>
            </a:r>
            <a:r>
              <a:rPr lang="en-US" sz="1400" dirty="0">
                <a:solidFill>
                  <a:srgbClr val="222222"/>
                </a:solidFill>
                <a:latin typeface="Consolas" panose="020B0609020204030204" pitchFamily="49" charset="0"/>
                <a:cs typeface="Consolas" panose="020B0609020204030204" pitchFamily="49" charset="0"/>
              </a:rPr>
              <a:t>value; }</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solidFill>
                  <a:srgbClr val="222222"/>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6" name="Down Arrow 15">
            <a:extLst>
              <a:ext uri="{FF2B5EF4-FFF2-40B4-BE49-F238E27FC236}">
                <a16:creationId xmlns:a16="http://schemas.microsoft.com/office/drawing/2014/main" xmlns="" id="{A7A6892A-05B3-5748-B3B1-629527C8B691}"/>
              </a:ext>
            </a:extLst>
          </p:cNvPr>
          <p:cNvSpPr/>
          <p:nvPr/>
        </p:nvSpPr>
        <p:spPr>
          <a:xfrm>
            <a:off x="4067944" y="2348880"/>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29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TypeName </a:t>
            </a:r>
            <a:r>
              <a:rPr lang="en-US" dirty="0" err="1"/>
              <a:t>Xyz</a:t>
            </a:r>
            <a:r>
              <a:rPr lang="en-US" dirty="0"/>
              <a:t>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a:t>
            </a:r>
            <a:r>
              <a:rPr lang="en-US" dirty="0"/>
              <a:t/>
            </a:r>
            <a:br>
              <a:rPr lang="en-US" dirty="0"/>
            </a:br>
            <a:r>
              <a:rPr lang="en-US" dirty="0"/>
              <a:t>public TypeName </a:t>
            </a:r>
            <a:r>
              <a:rPr lang="en-US" dirty="0" err="1"/>
              <a:t>Xyz</a:t>
            </a:r>
            <a:r>
              <a:rPr lang="en-US" dirty="0"/>
              <a:t> { get { return ""; }</a:t>
            </a:r>
          </a:p>
          <a:p>
            <a:r>
              <a:rPr lang="ru-RU" dirty="0"/>
              <a:t>Свойство только для записи</a:t>
            </a:r>
            <a:r>
              <a:rPr lang="en-US" dirty="0"/>
              <a:t/>
            </a:r>
            <a:br>
              <a:rPr lang="en-US" dirty="0"/>
            </a:br>
            <a:r>
              <a:rPr lang="en-US" dirty="0"/>
              <a:t>public TypeName </a:t>
            </a:r>
            <a:r>
              <a:rPr lang="en-US" dirty="0" err="1"/>
              <a:t>Xyz</a:t>
            </a:r>
            <a:r>
              <a:rPr lang="en-US" dirty="0"/>
              <a:t>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Инициализация свойств </a:t>
            </a:r>
            <a:r>
              <a:rPr lang="en-US" dirty="0"/>
              <a:t>(</a:t>
            </a:r>
            <a:r>
              <a:rPr lang="ru-RU" dirty="0"/>
              <a:t>до </a:t>
            </a:r>
            <a:r>
              <a:rPr lang="en-US" dirty="0"/>
              <a:t>C# 6)</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В отличие от полей свойства нельзя инициализировать сразу при объявлении (в </a:t>
            </a:r>
            <a:r>
              <a:rPr lang="en-US" sz="2000" dirty="0"/>
              <a:t>C# 6 </a:t>
            </a:r>
            <a:r>
              <a:rPr lang="ru-RU" sz="2000" dirty="0"/>
              <a:t>была добавлена такая возможность – смотрите следующий слайд) поэтому инициализация выполняется в конструкторе.</a:t>
            </a:r>
            <a:endParaRPr lang="en-US" sz="2000" dirty="0"/>
          </a:p>
        </p:txBody>
      </p:sp>
      <p:sp>
        <p:nvSpPr>
          <p:cNvPr id="5" name="Rectangle 4"/>
          <p:cNvSpPr/>
          <p:nvPr/>
        </p:nvSpPr>
        <p:spPr>
          <a:xfrm>
            <a:off x="457200" y="2708920"/>
            <a:ext cx="8075240" cy="378565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FF"/>
                </a:solidFill>
                <a:latin typeface="Consolas" panose="020B0609020204030204" pitchFamily="49" charset="0"/>
                <a:cs typeface="Consolas" panose="020B0609020204030204" pitchFamily="49" charset="0"/>
              </a:rPr>
              <a:t>    private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 y;</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x;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x = value; }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Y</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y;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y = value;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X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Y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37841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Инициализация автоматических свойств </a:t>
            </a:r>
            <a:r>
              <a:rPr lang="en-US" dirty="0"/>
              <a:t>(C# 6</a:t>
            </a:r>
            <a:r>
              <a:rPr lang="ru-RU" dirty="0"/>
              <a:t> и новее</a:t>
            </a:r>
            <a:r>
              <a:rPr lang="en-US" dirty="0"/>
              <a:t>)</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Начиная с</a:t>
            </a:r>
            <a:r>
              <a:rPr lang="en-US" sz="2000" dirty="0"/>
              <a:t> C# 6 </a:t>
            </a:r>
            <a:r>
              <a:rPr lang="ru-RU" sz="2000" dirty="0"/>
              <a:t>возможно инициализировать автоматические свойства при объявлении:</a:t>
            </a:r>
            <a:endParaRPr lang="en-US" sz="2000" dirty="0"/>
          </a:p>
        </p:txBody>
      </p:sp>
      <p:sp>
        <p:nvSpPr>
          <p:cNvPr id="5" name="Rectangle 4"/>
          <p:cNvSpPr/>
          <p:nvPr/>
        </p:nvSpPr>
        <p:spPr>
          <a:xfrm>
            <a:off x="457200" y="2942942"/>
            <a:ext cx="8229600" cy="1323439"/>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Point2D</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X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10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Y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20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1797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Сравнение полей и свойств</a:t>
            </a:r>
            <a:endParaRPr lang="en-US" dirty="0">
              <a:solidFill>
                <a:schemeClr val="bg1"/>
              </a:solidFill>
            </a:endParaRPr>
          </a:p>
        </p:txBody>
      </p:sp>
      <p:graphicFrame>
        <p:nvGraphicFramePr>
          <p:cNvPr id="3" name="Table 2">
            <a:extLst>
              <a:ext uri="{FF2B5EF4-FFF2-40B4-BE49-F238E27FC236}">
                <a16:creationId xmlns:a16="http://schemas.microsoft.com/office/drawing/2014/main" xmlns="" id="{CD89896D-F757-DE44-B089-22D357A0C31A}"/>
              </a:ext>
            </a:extLst>
          </p:cNvPr>
          <p:cNvGraphicFramePr>
            <a:graphicFrameLocks noGrp="1"/>
          </p:cNvGraphicFramePr>
          <p:nvPr>
            <p:extLst>
              <p:ext uri="{D42A27DB-BD31-4B8C-83A1-F6EECF244321}">
                <p14:modId xmlns:p14="http://schemas.microsoft.com/office/powerpoint/2010/main" val="4106253442"/>
              </p:ext>
            </p:extLst>
          </p:nvPr>
        </p:nvGraphicFramePr>
        <p:xfrm>
          <a:off x="457200" y="1996048"/>
          <a:ext cx="8229600" cy="2966720"/>
        </p:xfrm>
        <a:graphic>
          <a:graphicData uri="http://schemas.openxmlformats.org/drawingml/2006/table">
            <a:tbl>
              <a:tblPr firstRow="1" bandRow="1">
                <a:tableStyleId>{5C22544A-7EE6-4342-B048-85BDC9FD1C3A}</a:tableStyleId>
              </a:tblPr>
              <a:tblGrid>
                <a:gridCol w="3970784">
                  <a:extLst>
                    <a:ext uri="{9D8B030D-6E8A-4147-A177-3AD203B41FA5}">
                      <a16:colId xmlns:a16="http://schemas.microsoft.com/office/drawing/2014/main" xmlns="" val="191487980"/>
                    </a:ext>
                  </a:extLst>
                </a:gridCol>
                <a:gridCol w="1944216">
                  <a:extLst>
                    <a:ext uri="{9D8B030D-6E8A-4147-A177-3AD203B41FA5}">
                      <a16:colId xmlns:a16="http://schemas.microsoft.com/office/drawing/2014/main" xmlns="" val="3764585924"/>
                    </a:ext>
                  </a:extLst>
                </a:gridCol>
                <a:gridCol w="2314600">
                  <a:extLst>
                    <a:ext uri="{9D8B030D-6E8A-4147-A177-3AD203B41FA5}">
                      <a16:colId xmlns:a16="http://schemas.microsoft.com/office/drawing/2014/main" xmlns="" val="4028690846"/>
                    </a:ext>
                  </a:extLst>
                </a:gridCol>
              </a:tblGrid>
              <a:tr h="370840">
                <a:tc>
                  <a:txBody>
                    <a:bodyPr/>
                    <a:lstStyle/>
                    <a:p>
                      <a:endParaRPr lang="en-US" dirty="0"/>
                    </a:p>
                  </a:txBody>
                  <a:tcPr/>
                </a:tc>
                <a:tc>
                  <a:txBody>
                    <a:bodyPr/>
                    <a:lstStyle/>
                    <a:p>
                      <a:pPr algn="ctr"/>
                      <a:r>
                        <a:rPr lang="ru-RU" dirty="0"/>
                        <a:t>Поля</a:t>
                      </a:r>
                      <a:endParaRPr lang="en-US" dirty="0"/>
                    </a:p>
                  </a:txBody>
                  <a:tcPr/>
                </a:tc>
                <a:tc>
                  <a:txBody>
                    <a:bodyPr/>
                    <a:lstStyle/>
                    <a:p>
                      <a:pPr algn="ctr"/>
                      <a:r>
                        <a:rPr lang="ru-RU" dirty="0"/>
                        <a:t>Свойства</a:t>
                      </a:r>
                      <a:endParaRPr lang="en-US" dirty="0"/>
                    </a:p>
                  </a:txBody>
                  <a:tcPr/>
                </a:tc>
                <a:extLst>
                  <a:ext uri="{0D108BD9-81ED-4DB2-BD59-A6C34878D82A}">
                    <a16:rowId xmlns:a16="http://schemas.microsoft.com/office/drawing/2014/main" xmlns="" val="329115173"/>
                  </a:ext>
                </a:extLst>
              </a:tr>
              <a:tr h="370840">
                <a:tc>
                  <a:txBody>
                    <a:bodyPr/>
                    <a:lstStyle/>
                    <a:p>
                      <a:r>
                        <a:rPr lang="ru-RU" dirty="0"/>
                        <a:t>Проверка данных перед присвоением</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xmlns="" val="151648115"/>
                  </a:ext>
                </a:extLst>
              </a:tr>
              <a:tr h="370840">
                <a:tc>
                  <a:txBody>
                    <a:bodyPr/>
                    <a:lstStyle/>
                    <a:p>
                      <a:r>
                        <a:rPr lang="ru-RU" dirty="0"/>
                        <a:t>Возврат значения без его хранения</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xmlns="" val="1356281015"/>
                  </a:ext>
                </a:extLst>
              </a:tr>
              <a:tr h="370840">
                <a:tc>
                  <a:txBody>
                    <a:bodyPr/>
                    <a:lstStyle/>
                    <a:p>
                      <a:r>
                        <a:rPr lang="ru-RU" dirty="0"/>
                        <a:t>Доступ только на чтение снаружи типа</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xmlns="" val="4062745881"/>
                  </a:ext>
                </a:extLst>
              </a:tr>
              <a:tr h="370840">
                <a:tc>
                  <a:txBody>
                    <a:bodyPr/>
                    <a:lstStyle/>
                    <a:p>
                      <a:r>
                        <a:rPr lang="ru-RU" dirty="0"/>
                        <a:t>Доступ только на чтение</a:t>
                      </a:r>
                      <a:endParaRPr lang="en-US" dirty="0"/>
                    </a:p>
                  </a:txBody>
                  <a:tcPr/>
                </a:tc>
                <a:tc>
                  <a:txBody>
                    <a:bodyPr/>
                    <a:lstStyle/>
                    <a:p>
                      <a:pPr algn="ctr"/>
                      <a:r>
                        <a:rPr lang="ru-RU" dirty="0"/>
                        <a:t>Да (</a:t>
                      </a:r>
                      <a:r>
                        <a:rPr lang="en-US" dirty="0" err="1"/>
                        <a:t>readonly</a:t>
                      </a:r>
                      <a:r>
                        <a:rPr lang="ru-RU" dirty="0"/>
                        <a:t>)</a:t>
                      </a:r>
                      <a:endParaRPr lang="en-US" dirty="0"/>
                    </a:p>
                  </a:txBody>
                  <a:tcPr/>
                </a:tc>
                <a:tc>
                  <a:txBody>
                    <a:bodyPr/>
                    <a:lstStyle/>
                    <a:p>
                      <a:pPr algn="ctr"/>
                      <a:r>
                        <a:rPr lang="ru-RU" dirty="0"/>
                        <a:t>Да</a:t>
                      </a:r>
                      <a:endParaRPr lang="en-US" dirty="0"/>
                    </a:p>
                  </a:txBody>
                  <a:tcPr/>
                </a:tc>
                <a:extLst>
                  <a:ext uri="{0D108BD9-81ED-4DB2-BD59-A6C34878D82A}">
                    <a16:rowId xmlns:a16="http://schemas.microsoft.com/office/drawing/2014/main" xmlns="" val="1188636807"/>
                  </a:ext>
                </a:extLst>
              </a:tr>
              <a:tr h="370840">
                <a:tc>
                  <a:txBody>
                    <a:bodyPr/>
                    <a:lstStyle/>
                    <a:p>
                      <a:r>
                        <a:rPr lang="ru-RU" dirty="0"/>
                        <a:t>Доступ только на запись</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r>
                        <a:rPr lang="ru-RU" baseline="30000" dirty="0"/>
                        <a:t>1</a:t>
                      </a:r>
                      <a:endParaRPr lang="en-US" baseline="30000" dirty="0"/>
                    </a:p>
                  </a:txBody>
                  <a:tcPr/>
                </a:tc>
                <a:extLst>
                  <a:ext uri="{0D108BD9-81ED-4DB2-BD59-A6C34878D82A}">
                    <a16:rowId xmlns:a16="http://schemas.microsoft.com/office/drawing/2014/main" xmlns="" val="2355880662"/>
                  </a:ext>
                </a:extLst>
              </a:tr>
              <a:tr h="370840">
                <a:tc>
                  <a:txBody>
                    <a:bodyPr/>
                    <a:lstStyle/>
                    <a:p>
                      <a:r>
                        <a:rPr lang="ru-RU" dirty="0"/>
                        <a:t>Инициализация при объявлении</a:t>
                      </a:r>
                      <a:endParaRPr lang="en-US" dirty="0"/>
                    </a:p>
                  </a:txBody>
                  <a:tcPr/>
                </a:tc>
                <a:tc>
                  <a:txBody>
                    <a:bodyPr/>
                    <a:lstStyle/>
                    <a:p>
                      <a:pPr algn="ctr"/>
                      <a:r>
                        <a:rPr lang="ru-RU" dirty="0"/>
                        <a:t>Да</a:t>
                      </a:r>
                      <a:endParaRPr lang="en-US" dirty="0"/>
                    </a:p>
                  </a:txBody>
                  <a:tcPr/>
                </a:tc>
                <a:tc>
                  <a:txBody>
                    <a:bodyPr/>
                    <a:lstStyle/>
                    <a:p>
                      <a:pPr algn="ctr"/>
                      <a:r>
                        <a:rPr lang="ru-RU" dirty="0"/>
                        <a:t>Да</a:t>
                      </a:r>
                      <a:r>
                        <a:rPr lang="ru-RU" baseline="30000" dirty="0"/>
                        <a:t>2</a:t>
                      </a:r>
                      <a:endParaRPr lang="en-US" baseline="30000" dirty="0"/>
                    </a:p>
                  </a:txBody>
                  <a:tcPr/>
                </a:tc>
                <a:extLst>
                  <a:ext uri="{0D108BD9-81ED-4DB2-BD59-A6C34878D82A}">
                    <a16:rowId xmlns:a16="http://schemas.microsoft.com/office/drawing/2014/main" xmlns="" val="4039635778"/>
                  </a:ext>
                </a:extLst>
              </a:tr>
              <a:tr h="370840">
                <a:tc>
                  <a:txBody>
                    <a:bodyPr/>
                    <a:lstStyle/>
                    <a:p>
                      <a:r>
                        <a:rPr lang="en-US" dirty="0"/>
                        <a:t>static</a:t>
                      </a:r>
                    </a:p>
                  </a:txBody>
                  <a:tcPr/>
                </a:tc>
                <a:tc>
                  <a:txBody>
                    <a:bodyPr/>
                    <a:lstStyle/>
                    <a:p>
                      <a:pPr algn="ctr"/>
                      <a:r>
                        <a:rPr lang="ru-RU" dirty="0"/>
                        <a:t>Да</a:t>
                      </a:r>
                      <a:endParaRPr lang="en-US" dirty="0"/>
                    </a:p>
                  </a:txBody>
                  <a:tcPr/>
                </a:tc>
                <a:tc>
                  <a:txBody>
                    <a:bodyPr/>
                    <a:lstStyle/>
                    <a:p>
                      <a:pPr algn="ctr"/>
                      <a:r>
                        <a:rPr lang="ru-RU" dirty="0"/>
                        <a:t>Да</a:t>
                      </a:r>
                      <a:endParaRPr lang="en-US" dirty="0"/>
                    </a:p>
                  </a:txBody>
                  <a:tcPr/>
                </a:tc>
                <a:extLst>
                  <a:ext uri="{0D108BD9-81ED-4DB2-BD59-A6C34878D82A}">
                    <a16:rowId xmlns:a16="http://schemas.microsoft.com/office/drawing/2014/main" xmlns="" val="4116377837"/>
                  </a:ext>
                </a:extLst>
              </a:tr>
            </a:tbl>
          </a:graphicData>
        </a:graphic>
      </p:graphicFrame>
      <p:sp>
        <p:nvSpPr>
          <p:cNvPr id="5" name="TextBox 4">
            <a:extLst>
              <a:ext uri="{FF2B5EF4-FFF2-40B4-BE49-F238E27FC236}">
                <a16:creationId xmlns:a16="http://schemas.microsoft.com/office/drawing/2014/main" xmlns="" id="{4794657C-1725-9740-8276-F46796E40C71}"/>
              </a:ext>
            </a:extLst>
          </p:cNvPr>
          <p:cNvSpPr txBox="1"/>
          <p:nvPr/>
        </p:nvSpPr>
        <p:spPr>
          <a:xfrm>
            <a:off x="457200" y="5301208"/>
            <a:ext cx="8229600" cy="646331"/>
          </a:xfrm>
          <a:prstGeom prst="rect">
            <a:avLst/>
          </a:prstGeom>
          <a:noFill/>
        </p:spPr>
        <p:txBody>
          <a:bodyPr wrap="square" rtlCol="0">
            <a:spAutoFit/>
          </a:bodyPr>
          <a:lstStyle/>
          <a:p>
            <a:pPr marL="342900" indent="-342900">
              <a:buFont typeface="+mj-lt"/>
              <a:buAutoNum type="arabicPeriod"/>
            </a:pPr>
            <a:r>
              <a:rPr lang="ru-RU" dirty="0">
                <a:solidFill>
                  <a:schemeClr val="bg1"/>
                </a:solidFill>
              </a:rPr>
              <a:t>Свойства можно объявлять только с </a:t>
            </a:r>
            <a:r>
              <a:rPr lang="en-US" dirty="0">
                <a:solidFill>
                  <a:schemeClr val="bg1"/>
                </a:solidFill>
              </a:rPr>
              <a:t>set, </a:t>
            </a:r>
            <a:r>
              <a:rPr lang="ru-RU" dirty="0">
                <a:solidFill>
                  <a:schemeClr val="bg1"/>
                </a:solidFill>
              </a:rPr>
              <a:t>но это НЕ рекомендуется делать</a:t>
            </a:r>
          </a:p>
          <a:p>
            <a:pPr marL="342900" indent="-342900">
              <a:buFont typeface="+mj-lt"/>
              <a:buAutoNum type="arabicPeriod"/>
            </a:pPr>
            <a:r>
              <a:rPr lang="ru-RU" dirty="0">
                <a:solidFill>
                  <a:schemeClr val="bg1"/>
                </a:solidFill>
              </a:rPr>
              <a:t>Начиная с </a:t>
            </a:r>
            <a:r>
              <a:rPr lang="en-US" dirty="0">
                <a:solidFill>
                  <a:schemeClr val="bg1"/>
                </a:solidFill>
              </a:rPr>
              <a:t>C# 6</a:t>
            </a:r>
          </a:p>
        </p:txBody>
      </p:sp>
    </p:spTree>
    <p:extLst>
      <p:ext uri="{BB962C8B-B14F-4D97-AF65-F5344CB8AC3E}">
        <p14:creationId xmlns:p14="http://schemas.microsoft.com/office/powerpoint/2010/main" val="1799473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Индексаторы</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Индексаторы это разновидность свойств позволяющая добавить поддержку оператора индексации </a:t>
            </a:r>
            <a:r>
              <a:rPr lang="en-US" dirty="0">
                <a:solidFill>
                  <a:schemeClr val="bg1"/>
                </a:solidFill>
              </a:rPr>
              <a:t>[]</a:t>
            </a:r>
            <a:r>
              <a:rPr lang="ru-RU" dirty="0">
                <a:solidFill>
                  <a:schemeClr val="bg1"/>
                </a:solidFill>
              </a:rPr>
              <a:t> к типу.</a:t>
            </a:r>
            <a:endParaRPr lang="en-US" dirty="0">
              <a:solidFill>
                <a:schemeClr val="bg1"/>
              </a:solidFill>
            </a:endParaRPr>
          </a:p>
        </p:txBody>
      </p:sp>
    </p:spTree>
    <p:extLst>
      <p:ext uri="{BB962C8B-B14F-4D97-AF65-F5344CB8AC3E}">
        <p14:creationId xmlns:p14="http://schemas.microsoft.com/office/powerpoint/2010/main" val="1333414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983174977"/>
                    </a:ext>
                  </a:extLst>
                </a:gridCol>
                <a:gridCol w="4114800">
                  <a:extLst>
                    <a:ext uri="{9D8B030D-6E8A-4147-A177-3AD203B41FA5}">
                      <a16:colId xmlns:a16="http://schemas.microsoft.com/office/drawing/2014/main" xmlns=""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a16="http://schemas.microsoft.com/office/drawing/2014/main" xmlns=""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a16="http://schemas.microsoft.com/office/drawing/2014/main" xmlns=""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a16="http://schemas.microsoft.com/office/drawing/2014/main" xmlns=""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a16="http://schemas.microsoft.com/office/drawing/2014/main" xmlns=""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a16="http://schemas.microsoft.com/office/drawing/2014/main" xmlns=""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a16="http://schemas.microsoft.com/office/drawing/2014/main" xmlns=""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a16="http://schemas.microsoft.com/office/drawing/2014/main" xmlns="" val="2146758559"/>
                  </a:ext>
                </a:extLst>
              </a:tr>
            </a:tbl>
          </a:graphicData>
        </a:graphic>
      </p:graphicFrame>
    </p:spTree>
    <p:extLst>
      <p:ext uri="{BB962C8B-B14F-4D97-AF65-F5344CB8AC3E}">
        <p14:creationId xmlns:p14="http://schemas.microsoft.com/office/powerpoint/2010/main" val="422177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28800"/>
            <a:ext cx="8229600" cy="4853135"/>
          </a:xfrm>
          <a:solidFill>
            <a:schemeClr val="bg1"/>
          </a:solidFill>
        </p:spPr>
        <p:txBody>
          <a:bodyPr>
            <a:normAutofit/>
          </a:bodyPr>
          <a:lstStyle/>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Фрукт</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Яблоко</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RedApple</a:t>
            </a:r>
            <a:r>
              <a:rPr lang="en-US" sz="1600" dirty="0">
                <a:solidFill>
                  <a:srgbClr val="000000"/>
                </a:solidFill>
                <a:latin typeface="Consolas"/>
              </a:rPr>
              <a:t> : </a:t>
            </a:r>
            <a:r>
              <a:rPr lang="en-US" sz="1600" dirty="0">
                <a:solidFill>
                  <a:srgbClr val="2B91AF"/>
                </a:solidFill>
                <a:latin typeface="Consolas"/>
              </a:rPr>
              <a:t>Apple</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Красное яблоко</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Citrinae</a:t>
            </a:r>
            <a:r>
              <a:rPr lang="en-US" sz="1600" dirty="0">
                <a:solidFill>
                  <a:srgbClr val="000000"/>
                </a:solidFill>
                <a:latin typeface="Consolas"/>
              </a:rPr>
              <a:t> :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Цитрусовые</a:t>
            </a:r>
            <a:endParaRPr lang="ru-RU" sz="1600" dirty="0">
              <a:solidFill>
                <a:srgbClr val="000000"/>
              </a:solidFill>
              <a:latin typeface="Consolas"/>
            </a:endParaRPr>
          </a:p>
          <a:p>
            <a:pPr marL="0" indent="0">
              <a:buNone/>
            </a:pPr>
            <a:r>
              <a:rPr lang="en-US" sz="1600" dirty="0" smtClean="0">
                <a:solidFill>
                  <a:srgbClr val="0000FF"/>
                </a:solidFill>
                <a:latin typeface="Consolas"/>
              </a:rPr>
              <a:t>class</a:t>
            </a:r>
            <a:r>
              <a:rPr lang="en-US" sz="1600" dirty="0" smtClean="0">
                <a:solidFill>
                  <a:srgbClr val="000000"/>
                </a:solidFill>
                <a:latin typeface="Consolas"/>
              </a:rPr>
              <a:t> </a:t>
            </a:r>
            <a:r>
              <a:rPr lang="en-US" sz="1600" dirty="0" smtClean="0">
                <a:solidFill>
                  <a:srgbClr val="2B91AF"/>
                </a:solidFill>
                <a:latin typeface="Consolas"/>
              </a:rPr>
              <a:t>Lemon</a:t>
            </a:r>
            <a:r>
              <a:rPr lang="en-US" sz="1600" dirty="0" smtClean="0">
                <a:solidFill>
                  <a:srgbClr val="000000"/>
                </a:solidFill>
                <a:latin typeface="Consolas"/>
              </a:rPr>
              <a:t> : </a:t>
            </a:r>
            <a:r>
              <a:rPr lang="en-US" sz="1600" dirty="0" err="1">
                <a:solidFill>
                  <a:srgbClr val="2B91AF"/>
                </a:solidFill>
                <a:latin typeface="Consolas"/>
              </a:rPr>
              <a:t>Citrinae</a:t>
            </a:r>
            <a:r>
              <a:rPr lang="en-US" sz="1600" dirty="0" smtClean="0">
                <a:solidFill>
                  <a:srgbClr val="000000"/>
                </a:solidFill>
                <a:latin typeface="Consolas"/>
              </a:rPr>
              <a:t> { } </a:t>
            </a:r>
            <a:r>
              <a:rPr lang="en-US" sz="1600" dirty="0" smtClean="0">
                <a:solidFill>
                  <a:srgbClr val="008000"/>
                </a:solidFill>
                <a:latin typeface="Consolas"/>
              </a:rPr>
              <a:t>// </a:t>
            </a:r>
            <a:r>
              <a:rPr lang="ru-RU" sz="1600" dirty="0" smtClean="0">
                <a:solidFill>
                  <a:srgbClr val="008000"/>
                </a:solidFill>
                <a:latin typeface="Consolas"/>
              </a:rPr>
              <a:t>Лимон</a:t>
            </a:r>
            <a:endParaRPr lang="en-US" sz="1600" dirty="0" smtClean="0">
              <a:solidFill>
                <a:srgbClr val="008000"/>
              </a:solidFill>
              <a:latin typeface="Consolas"/>
            </a:endParaRPr>
          </a:p>
          <a:p>
            <a:pPr marL="0" indent="0">
              <a:buNone/>
            </a:pPr>
            <a:endParaRPr lang="en-US" sz="1600" dirty="0">
              <a:solidFill>
                <a:srgbClr val="008000"/>
              </a:solidFill>
              <a:latin typeface="Consolas"/>
            </a:endParaRPr>
          </a:p>
          <a:p>
            <a:pPr marL="0" indent="0">
              <a:buNone/>
            </a:pPr>
            <a:r>
              <a:rPr lang="en-US" sz="1600" dirty="0">
                <a:solidFill>
                  <a:srgbClr val="2B91AF"/>
                </a:solidFill>
                <a:latin typeface="Consolas"/>
              </a:rPr>
              <a:t>Fruit</a:t>
            </a:r>
            <a:r>
              <a:rPr lang="en-US" sz="1600" dirty="0" smtClean="0">
                <a:solidFill>
                  <a:srgbClr val="000000"/>
                </a:solidFill>
                <a:latin typeface="Consolas"/>
              </a:rPr>
              <a:t> </a:t>
            </a:r>
            <a:r>
              <a:rPr lang="en-US" sz="1600" dirty="0">
                <a:solidFill>
                  <a:srgbClr val="000000"/>
                </a:solidFill>
                <a:latin typeface="Consolas"/>
              </a:rPr>
              <a:t>fruit = </a:t>
            </a:r>
            <a:r>
              <a:rPr lang="en-US" sz="1600" dirty="0">
                <a:solidFill>
                  <a:srgbClr val="0000FF"/>
                </a:solidFill>
                <a:latin typeface="Consolas"/>
              </a:rPr>
              <a:t>new</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a:t>
            </a: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Истина</a:t>
            </a:r>
            <a:endParaRPr lang="en-US" sz="1600" dirty="0">
              <a:solidFill>
                <a:srgbClr val="000000"/>
              </a:solidFill>
              <a:latin typeface="Consolas"/>
            </a:endParaRP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Истина</a:t>
            </a:r>
            <a:endParaRPr lang="en-US" sz="1600" dirty="0">
              <a:solidFill>
                <a:srgbClr val="000000"/>
              </a:solidFill>
              <a:latin typeface="Consolas"/>
            </a:endParaRP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Lemon</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Ложь</a:t>
            </a:r>
            <a:endParaRPr lang="en-US" sz="1600" dirty="0">
              <a:solidFill>
                <a:srgbClr val="000000"/>
              </a:solidFill>
              <a:latin typeface="Consolas"/>
            </a:endParaRPr>
          </a:p>
          <a:p>
            <a:pPr marL="0" indent="0">
              <a:buNone/>
            </a:pPr>
            <a:endParaRPr lang="ru-RU" sz="1600" dirty="0">
              <a:solidFill>
                <a:srgbClr val="000000"/>
              </a:solidFill>
              <a:latin typeface="Consolas"/>
            </a:endParaRPr>
          </a:p>
          <a:p>
            <a:pPr marL="0" indent="0">
              <a:buNone/>
            </a:pPr>
            <a:r>
              <a:rPr lang="en-US" sz="1600" dirty="0">
                <a:solidFill>
                  <a:srgbClr val="2B91AF"/>
                </a:solidFill>
                <a:latin typeface="Consolas"/>
              </a:rPr>
              <a:t>Apple</a:t>
            </a:r>
            <a:r>
              <a:rPr lang="en-US" sz="1600" dirty="0">
                <a:solidFill>
                  <a:srgbClr val="000000"/>
                </a:solidFill>
                <a:latin typeface="Consolas"/>
              </a:rPr>
              <a:t> apple1 = (</a:t>
            </a:r>
            <a:r>
              <a:rPr lang="en-US" sz="1600" dirty="0" smtClean="0">
                <a:solidFill>
                  <a:srgbClr val="2B91AF"/>
                </a:solidFill>
                <a:latin typeface="Consolas"/>
              </a:rPr>
              <a:t>Apple</a:t>
            </a:r>
            <a:r>
              <a:rPr lang="en-US" sz="1600" dirty="0" smtClean="0">
                <a:solidFill>
                  <a:srgbClr val="000000"/>
                </a:solidFill>
                <a:latin typeface="Consolas"/>
              </a:rPr>
              <a:t>)fruit</a:t>
            </a:r>
            <a:r>
              <a:rPr lang="en-US" sz="1600" dirty="0">
                <a:solidFill>
                  <a:srgbClr val="000000"/>
                </a:solidFill>
                <a:latin typeface="Consolas"/>
              </a:rPr>
              <a:t>; </a:t>
            </a:r>
            <a:r>
              <a:rPr lang="en-US" sz="1600" dirty="0">
                <a:solidFill>
                  <a:srgbClr val="008000"/>
                </a:solidFill>
                <a:latin typeface="Consolas"/>
              </a:rPr>
              <a:t>// </a:t>
            </a:r>
            <a:r>
              <a:rPr lang="ru-RU" sz="1600" dirty="0">
                <a:solidFill>
                  <a:srgbClr val="008000"/>
                </a:solidFill>
                <a:latin typeface="Consolas"/>
              </a:rPr>
              <a:t>Успех</a:t>
            </a:r>
            <a:endParaRPr lang="ru-RU" sz="1600" dirty="0">
              <a:solidFill>
                <a:srgbClr val="000000"/>
              </a:solidFill>
              <a:latin typeface="Consolas"/>
            </a:endParaRPr>
          </a:p>
          <a:p>
            <a:pPr marL="0" indent="0">
              <a:buNone/>
            </a:pPr>
            <a:r>
              <a:rPr lang="en-US" sz="1600" dirty="0">
                <a:solidFill>
                  <a:srgbClr val="2B91AF"/>
                </a:solidFill>
                <a:latin typeface="Consolas"/>
              </a:rPr>
              <a:t>Apple</a:t>
            </a:r>
            <a:r>
              <a:rPr lang="en-US" sz="1600" dirty="0">
                <a:solidFill>
                  <a:srgbClr val="000000"/>
                </a:solidFill>
                <a:latin typeface="Consolas"/>
              </a:rPr>
              <a:t> apple2 = fruit </a:t>
            </a:r>
            <a:r>
              <a:rPr lang="en-US" sz="1600" dirty="0">
                <a:solidFill>
                  <a:srgbClr val="0000FF"/>
                </a:solidFill>
                <a:latin typeface="Consolas"/>
              </a:rPr>
              <a:t>as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a:t>
            </a:r>
            <a:r>
              <a:rPr lang="en-US" sz="1600" dirty="0">
                <a:solidFill>
                  <a:srgbClr val="008000"/>
                </a:solidFill>
                <a:latin typeface="Consolas"/>
              </a:rPr>
              <a:t>// </a:t>
            </a:r>
            <a:r>
              <a:rPr lang="ru-RU" sz="1600" dirty="0">
                <a:solidFill>
                  <a:srgbClr val="008000"/>
                </a:solidFill>
                <a:latin typeface="Consolas"/>
              </a:rPr>
              <a:t>Успех</a:t>
            </a:r>
            <a:endParaRPr lang="ru-RU" sz="1600" dirty="0">
              <a:solidFill>
                <a:srgbClr val="000000"/>
              </a:solidFill>
              <a:latin typeface="Consolas"/>
            </a:endParaRPr>
          </a:p>
          <a:p>
            <a:pPr marL="0" indent="0">
              <a:buNone/>
            </a:pPr>
            <a:r>
              <a:rPr lang="en-US" sz="1600" dirty="0" err="1">
                <a:solidFill>
                  <a:srgbClr val="2B91AF"/>
                </a:solidFill>
                <a:latin typeface="Consolas"/>
              </a:rPr>
              <a:t>RedApple</a:t>
            </a:r>
            <a:r>
              <a:rPr lang="en-US" sz="1600" dirty="0">
                <a:solidFill>
                  <a:srgbClr val="000000"/>
                </a:solidFill>
                <a:latin typeface="Consolas"/>
              </a:rPr>
              <a:t> </a:t>
            </a:r>
            <a:r>
              <a:rPr lang="ru-RU" sz="1600" dirty="0">
                <a:solidFill>
                  <a:srgbClr val="000000"/>
                </a:solidFill>
                <a:latin typeface="Consolas"/>
              </a:rPr>
              <a:t>с1 = (</a:t>
            </a:r>
            <a:r>
              <a:rPr lang="en-US" sz="1600" dirty="0" err="1" smtClean="0">
                <a:solidFill>
                  <a:srgbClr val="2B91AF"/>
                </a:solidFill>
                <a:latin typeface="Consolas"/>
              </a:rPr>
              <a:t>RedApple</a:t>
            </a:r>
            <a:r>
              <a:rPr lang="en-US" sz="1600" dirty="0" smtClean="0">
                <a:solidFill>
                  <a:srgbClr val="2B91AF"/>
                </a:solidFill>
                <a:latin typeface="Consolas"/>
              </a:rPr>
              <a:t>)</a:t>
            </a:r>
            <a:r>
              <a:rPr lang="en-US" sz="1600" dirty="0" smtClean="0">
                <a:solidFill>
                  <a:srgbClr val="000000"/>
                </a:solidFill>
                <a:latin typeface="Consolas"/>
              </a:rPr>
              <a:t>fruit</a:t>
            </a:r>
            <a:r>
              <a:rPr lang="en-US" sz="1600" dirty="0">
                <a:solidFill>
                  <a:srgbClr val="000000"/>
                </a:solidFill>
                <a:latin typeface="Consolas"/>
              </a:rPr>
              <a:t>; </a:t>
            </a:r>
            <a:r>
              <a:rPr lang="en-US" sz="1600" dirty="0">
                <a:solidFill>
                  <a:srgbClr val="008000"/>
                </a:solidFill>
                <a:latin typeface="Consolas"/>
              </a:rPr>
              <a:t>// </a:t>
            </a:r>
            <a:r>
              <a:rPr lang="en-US" sz="1600" dirty="0" err="1">
                <a:solidFill>
                  <a:srgbClr val="008000"/>
                </a:solidFill>
                <a:latin typeface="Consolas"/>
              </a:rPr>
              <a:t>InvalidCastException</a:t>
            </a:r>
            <a:endParaRPr lang="en-US" sz="1600" dirty="0">
              <a:solidFill>
                <a:srgbClr val="000000"/>
              </a:solidFill>
              <a:latin typeface="Consolas"/>
            </a:endParaRPr>
          </a:p>
          <a:p>
            <a:pPr marL="0" indent="0">
              <a:buNone/>
            </a:pPr>
            <a:r>
              <a:rPr lang="en-US" sz="1600" dirty="0" err="1">
                <a:solidFill>
                  <a:srgbClr val="2B91AF"/>
                </a:solidFill>
                <a:latin typeface="Consolas"/>
              </a:rPr>
              <a:t>RedApple</a:t>
            </a:r>
            <a:r>
              <a:rPr lang="en-US" sz="1600" dirty="0">
                <a:solidFill>
                  <a:srgbClr val="000000"/>
                </a:solidFill>
                <a:latin typeface="Consolas"/>
              </a:rPr>
              <a:t> </a:t>
            </a:r>
            <a:r>
              <a:rPr lang="ru-RU" sz="1600" dirty="0">
                <a:solidFill>
                  <a:srgbClr val="000000"/>
                </a:solidFill>
                <a:latin typeface="Consolas"/>
              </a:rPr>
              <a:t>с2 = </a:t>
            </a:r>
            <a:r>
              <a:rPr lang="en-US" sz="1600" dirty="0">
                <a:solidFill>
                  <a:srgbClr val="000000"/>
                </a:solidFill>
                <a:latin typeface="Consolas"/>
              </a:rPr>
              <a:t>fruit </a:t>
            </a:r>
            <a:r>
              <a:rPr lang="en-US" sz="1600" dirty="0">
                <a:solidFill>
                  <a:srgbClr val="0000FF"/>
                </a:solidFill>
                <a:latin typeface="Consolas"/>
              </a:rPr>
              <a:t>as</a:t>
            </a:r>
            <a:r>
              <a:rPr lang="en-US" sz="1600" dirty="0">
                <a:solidFill>
                  <a:srgbClr val="000000"/>
                </a:solidFill>
                <a:latin typeface="Consolas"/>
              </a:rPr>
              <a:t> </a:t>
            </a:r>
            <a:r>
              <a:rPr lang="en-US" sz="1600" dirty="0" err="1">
                <a:solidFill>
                  <a:srgbClr val="2B91AF"/>
                </a:solidFill>
                <a:latin typeface="Consolas"/>
              </a:rPr>
              <a:t>RedApple</a:t>
            </a:r>
            <a:r>
              <a:rPr lang="en-US" sz="1600" dirty="0">
                <a:solidFill>
                  <a:srgbClr val="000000"/>
                </a:solidFill>
                <a:latin typeface="Consolas"/>
              </a:rPr>
              <a:t>; </a:t>
            </a:r>
            <a:r>
              <a:rPr lang="en-US" sz="1600" dirty="0">
                <a:solidFill>
                  <a:srgbClr val="008000"/>
                </a:solidFill>
                <a:latin typeface="Consolas"/>
              </a:rPr>
              <a:t>// null</a:t>
            </a:r>
            <a:endParaRPr lang="ru-RU"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38918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en-US" dirty="0">
                <a:solidFill>
                  <a:schemeClr val="bg1"/>
                </a:solidFill>
              </a:rPr>
              <a:t>value </a:t>
            </a:r>
            <a:r>
              <a:rPr lang="ru-RU" dirty="0">
                <a:solidFill>
                  <a:schemeClr val="bg1"/>
                </a:solidFill>
              </a:rPr>
              <a:t>типы</a:t>
            </a:r>
            <a:br>
              <a:rPr lang="ru-RU" dirty="0">
                <a:solidFill>
                  <a:schemeClr val="bg1"/>
                </a:solidFill>
              </a:rPr>
            </a:br>
            <a:r>
              <a:rPr lang="en-US" dirty="0">
                <a:solidFill>
                  <a:schemeClr val="bg1"/>
                </a:solidFill>
              </a:rPr>
              <a:t>class/</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en-US" dirty="0">
                <a:solidFill>
                  <a:schemeClr val="bg1"/>
                </a:solidFill>
              </a:rPr>
              <a:t>Value</a:t>
            </a:r>
            <a:r>
              <a:rPr lang="ru-RU" dirty="0">
                <a:solidFill>
                  <a:schemeClr val="bg1"/>
                </a:solidFill>
              </a:rPr>
              <a:t>-типы</a:t>
            </a: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unchecked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hash = 17;</a:t>
            </a:r>
          </a:p>
          <a:p>
            <a:r>
              <a:rPr lang="ru-RU" sz="1600" dirty="0">
                <a:solidFill>
                  <a:srgbClr val="008000"/>
                </a:solidFill>
                <a:latin typeface="Consolas" panose="020B0609020204030204" pitchFamily="49" charset="0"/>
              </a:rPr>
              <a:t>        // 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field1.GetHashCode();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field2.GetHashCode();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field3.GetHashCode();</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hash;</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smtClean="0">
                <a:solidFill>
                  <a:schemeClr val="bg1"/>
                </a:solidFill>
                <a:cs typeface="Times New Roman" pitchFamily="18" charset="0"/>
              </a:rPr>
              <a:t>Возращает </a:t>
            </a:r>
            <a:r>
              <a:rPr lang="ru-RU" dirty="0">
                <a:solidFill>
                  <a:schemeClr val="bg1"/>
                </a:solidFill>
                <a:cs typeface="Times New Roman" pitchFamily="18" charset="0"/>
              </a:rPr>
              <a:t>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21734315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Поверхностное и полное копирование</a:t>
            </a:r>
            <a:endParaRPr lang="en-US" dirty="0">
              <a:solidFill>
                <a:schemeClr val="bg1"/>
              </a:solidFill>
            </a:endParaRPr>
          </a:p>
        </p:txBody>
      </p:sp>
      <p:graphicFrame>
        <p:nvGraphicFramePr>
          <p:cNvPr id="4" name="Table 3">
            <a:extLst>
              <a:ext uri="{FF2B5EF4-FFF2-40B4-BE49-F238E27FC236}">
                <a16:creationId xmlns:a16="http://schemas.microsoft.com/office/drawing/2014/main" xmlns="" id="{3E42F322-68D6-3C46-AEA3-834EE2AE5F0D}"/>
              </a:ext>
            </a:extLst>
          </p:cNvPr>
          <p:cNvGraphicFramePr>
            <a:graphicFrameLocks noGrp="1"/>
          </p:cNvGraphicFramePr>
          <p:nvPr>
            <p:extLst>
              <p:ext uri="{D42A27DB-BD31-4B8C-83A1-F6EECF244321}">
                <p14:modId xmlns:p14="http://schemas.microsoft.com/office/powerpoint/2010/main" val="3313489026"/>
              </p:ext>
            </p:extLst>
          </p:nvPr>
        </p:nvGraphicFramePr>
        <p:xfrm>
          <a:off x="457200" y="1700808"/>
          <a:ext cx="8229600" cy="4896544"/>
        </p:xfrm>
        <a:graphic>
          <a:graphicData uri="http://schemas.openxmlformats.org/drawingml/2006/table">
            <a:tbl>
              <a:tblPr firstRow="1" bandRow="1">
                <a:tableStyleId>{2D5ABB26-0587-4C30-8999-92F81FD0307C}</a:tableStyleId>
              </a:tblPr>
              <a:tblGrid>
                <a:gridCol w="2530624">
                  <a:extLst>
                    <a:ext uri="{9D8B030D-6E8A-4147-A177-3AD203B41FA5}">
                      <a16:colId xmlns:a16="http://schemas.microsoft.com/office/drawing/2014/main" xmlns="" val="1887043409"/>
                    </a:ext>
                  </a:extLst>
                </a:gridCol>
                <a:gridCol w="5698976">
                  <a:extLst>
                    <a:ext uri="{9D8B030D-6E8A-4147-A177-3AD203B41FA5}">
                      <a16:colId xmlns:a16="http://schemas.microsoft.com/office/drawing/2014/main" xmlns="" val="1165706380"/>
                    </a:ext>
                  </a:extLst>
                </a:gridCol>
              </a:tblGrid>
              <a:tr h="1692488">
                <a:tc>
                  <a:txBody>
                    <a:bodyPr/>
                    <a:lstStyle/>
                    <a:p>
                      <a:pPr algn="l"/>
                      <a:r>
                        <a:rPr lang="ru-RU" dirty="0">
                          <a:solidFill>
                            <a:schemeClr val="bg1"/>
                          </a:solidFill>
                        </a:rPr>
                        <a:t>Поверхностное</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329396505"/>
                  </a:ext>
                </a:extLst>
              </a:tr>
              <a:tr h="3204056">
                <a:tc>
                  <a:txBody>
                    <a:bodyPr/>
                    <a:lstStyle/>
                    <a:p>
                      <a:pPr algn="l"/>
                      <a:r>
                        <a:rPr lang="ru-RU" dirty="0">
                          <a:solidFill>
                            <a:schemeClr val="bg1"/>
                          </a:solidFill>
                        </a:rPr>
                        <a:t>Полное</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897856240"/>
                  </a:ext>
                </a:extLst>
              </a:tr>
            </a:tbl>
          </a:graphicData>
        </a:graphic>
      </p:graphicFrame>
      <p:grpSp>
        <p:nvGrpSpPr>
          <p:cNvPr id="20" name="Group 19">
            <a:extLst>
              <a:ext uri="{FF2B5EF4-FFF2-40B4-BE49-F238E27FC236}">
                <a16:creationId xmlns:a16="http://schemas.microsoft.com/office/drawing/2014/main" xmlns="" id="{2E019A3D-072E-7D44-A3CF-4289D564276D}"/>
              </a:ext>
            </a:extLst>
          </p:cNvPr>
          <p:cNvGrpSpPr/>
          <p:nvPr/>
        </p:nvGrpSpPr>
        <p:grpSpPr>
          <a:xfrm>
            <a:off x="3275856" y="1700808"/>
            <a:ext cx="2880320" cy="1514030"/>
            <a:chOff x="3275856" y="2132856"/>
            <a:chExt cx="2880320" cy="1514030"/>
          </a:xfrm>
        </p:grpSpPr>
        <p:sp>
          <p:nvSpPr>
            <p:cNvPr id="5" name="Rectangle 4">
              <a:extLst>
                <a:ext uri="{FF2B5EF4-FFF2-40B4-BE49-F238E27FC236}">
                  <a16:creationId xmlns:a16="http://schemas.microsoft.com/office/drawing/2014/main" xmlns="" id="{FBFC12E7-BEAA-234F-A4CE-30F84BE98E4D}"/>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a16="http://schemas.microsoft.com/office/drawing/2014/main" xmlns="" id="{C66F5BBB-FFAC-B843-A1C2-D8E23AE8482D}"/>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Rectangle 6">
              <a:extLst>
                <a:ext uri="{FF2B5EF4-FFF2-40B4-BE49-F238E27FC236}">
                  <a16:creationId xmlns:a16="http://schemas.microsoft.com/office/drawing/2014/main" xmlns="" id="{925522BB-9BD0-5940-ACF5-5CB2F167EA5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7">
              <a:extLst>
                <a:ext uri="{FF2B5EF4-FFF2-40B4-BE49-F238E27FC236}">
                  <a16:creationId xmlns:a16="http://schemas.microsoft.com/office/drawing/2014/main" xmlns="" id="{AC89FC01-EA45-DB4B-BE3C-4A4DAFA68BC9}"/>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0" name="Straight Arrow Connector 9">
              <a:extLst>
                <a:ext uri="{FF2B5EF4-FFF2-40B4-BE49-F238E27FC236}">
                  <a16:creationId xmlns:a16="http://schemas.microsoft.com/office/drawing/2014/main" xmlns="" id="{D64203F2-9285-3D44-9107-D746E8540349}"/>
                </a:ext>
              </a:extLst>
            </p:cNvPr>
            <p:cNvCxnSpPr>
              <a:endCxn id="7"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6F3748F8-6D42-1746-9315-8335CB516DEA}"/>
                </a:ext>
              </a:extLst>
            </p:cNvPr>
            <p:cNvCxnSpPr>
              <a:endCxn id="8"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E8DD26B0-5C05-C94B-9030-F678DA3EA5D2}"/>
                </a:ext>
              </a:extLst>
            </p:cNvPr>
            <p:cNvCxnSpPr>
              <a:endCxn id="6"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xmlns="" id="{58A855CF-AF7E-6040-BC01-C98FC876EF4E}"/>
              </a:ext>
            </a:extLst>
          </p:cNvPr>
          <p:cNvSpPr/>
          <p:nvPr/>
        </p:nvSpPr>
        <p:spPr>
          <a:xfrm>
            <a:off x="3275856" y="249297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7" name="Straight Arrow Connector 16">
            <a:extLst>
              <a:ext uri="{FF2B5EF4-FFF2-40B4-BE49-F238E27FC236}">
                <a16:creationId xmlns:a16="http://schemas.microsoft.com/office/drawing/2014/main" xmlns="" id="{C60F8A9D-FFCE-D54A-8B11-0681DFD1B5CB}"/>
              </a:ext>
            </a:extLst>
          </p:cNvPr>
          <p:cNvCxnSpPr>
            <a:stCxn id="15" idx="3"/>
            <a:endCxn id="7" idx="1"/>
          </p:cNvCxnSpPr>
          <p:nvPr/>
        </p:nvCxnSpPr>
        <p:spPr>
          <a:xfrm flipV="1">
            <a:off x="3995856" y="2060808"/>
            <a:ext cx="360200" cy="7921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EC08FC54-94CF-8345-8809-BB73B5A05DDB}"/>
              </a:ext>
            </a:extLst>
          </p:cNvPr>
          <p:cNvCxnSpPr>
            <a:endCxn id="6" idx="1"/>
          </p:cNvCxnSpPr>
          <p:nvPr/>
        </p:nvCxnSpPr>
        <p:spPr>
          <a:xfrm>
            <a:off x="3995856" y="2852976"/>
            <a:ext cx="360200" cy="18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xmlns="" id="{C56BD090-FBE8-2040-BA02-B3BCB36F5D72}"/>
              </a:ext>
            </a:extLst>
          </p:cNvPr>
          <p:cNvGrpSpPr/>
          <p:nvPr/>
        </p:nvGrpSpPr>
        <p:grpSpPr>
          <a:xfrm>
            <a:off x="3275856" y="3501008"/>
            <a:ext cx="2880320" cy="1514030"/>
            <a:chOff x="3275856" y="2132856"/>
            <a:chExt cx="2880320" cy="1514030"/>
          </a:xfrm>
        </p:grpSpPr>
        <p:sp>
          <p:nvSpPr>
            <p:cNvPr id="22" name="Rectangle 21">
              <a:extLst>
                <a:ext uri="{FF2B5EF4-FFF2-40B4-BE49-F238E27FC236}">
                  <a16:creationId xmlns:a16="http://schemas.microsoft.com/office/drawing/2014/main" xmlns="" id="{54C7E359-3008-4D49-A685-6C2C23DD80CE}"/>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xmlns="" id="{FB6DADCC-B92C-C04B-A61C-9FDD1F6F08E0}"/>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a16="http://schemas.microsoft.com/office/drawing/2014/main" xmlns="" id="{F9581E6E-9AD1-3849-AF4F-F24226F49DE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a16="http://schemas.microsoft.com/office/drawing/2014/main" xmlns="" id="{D93D8376-57DF-F84E-88F9-C65CD2475EC7}"/>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6" name="Straight Arrow Connector 25">
              <a:extLst>
                <a:ext uri="{FF2B5EF4-FFF2-40B4-BE49-F238E27FC236}">
                  <a16:creationId xmlns:a16="http://schemas.microsoft.com/office/drawing/2014/main" xmlns="" id="{EAF5D3E6-F064-AE4B-BDC6-E3D89F74E129}"/>
                </a:ext>
              </a:extLst>
            </p:cNvPr>
            <p:cNvCxnSpPr>
              <a:endCxn id="24"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15BE641E-C9E2-C04E-81C6-EBD3782E438D}"/>
                </a:ext>
              </a:extLst>
            </p:cNvPr>
            <p:cNvCxnSpPr>
              <a:endCxn id="25"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1A85ED73-1EBA-2C4C-BA41-3FA82B6E3835}"/>
                </a:ext>
              </a:extLst>
            </p:cNvPr>
            <p:cNvCxnSpPr>
              <a:endCxn id="23"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xmlns="" id="{C567B26E-EB4D-6048-BD4E-E769B7BEB282}"/>
              </a:ext>
            </a:extLst>
          </p:cNvPr>
          <p:cNvGrpSpPr/>
          <p:nvPr/>
        </p:nvGrpSpPr>
        <p:grpSpPr>
          <a:xfrm>
            <a:off x="3275856" y="5083322"/>
            <a:ext cx="2880320" cy="1514030"/>
            <a:chOff x="3275856" y="2132856"/>
            <a:chExt cx="2880320" cy="1514030"/>
          </a:xfrm>
        </p:grpSpPr>
        <p:sp>
          <p:nvSpPr>
            <p:cNvPr id="30" name="Rectangle 29">
              <a:extLst>
                <a:ext uri="{FF2B5EF4-FFF2-40B4-BE49-F238E27FC236}">
                  <a16:creationId xmlns:a16="http://schemas.microsoft.com/office/drawing/2014/main" xmlns="" id="{A233B99B-66F1-D444-AD07-3D9EF950E540}"/>
                </a:ext>
              </a:extLst>
            </p:cNvPr>
            <p:cNvSpPr/>
            <p:nvPr/>
          </p:nvSpPr>
          <p:spPr>
            <a:xfrm>
              <a:off x="32758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a16="http://schemas.microsoft.com/office/drawing/2014/main" xmlns="" id="{84A85F1D-867C-684B-80A1-45DF9366EDB2}"/>
                </a:ext>
              </a:extLst>
            </p:cNvPr>
            <p:cNvSpPr/>
            <p:nvPr/>
          </p:nvSpPr>
          <p:spPr>
            <a:xfrm>
              <a:off x="4356056" y="292688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Rectangle 31">
              <a:extLst>
                <a:ext uri="{FF2B5EF4-FFF2-40B4-BE49-F238E27FC236}">
                  <a16:creationId xmlns:a16="http://schemas.microsoft.com/office/drawing/2014/main" xmlns="" id="{E0E84E75-1F0B-E94C-BAFC-909646FEDE12}"/>
                </a:ext>
              </a:extLst>
            </p:cNvPr>
            <p:cNvSpPr/>
            <p:nvPr/>
          </p:nvSpPr>
          <p:spPr>
            <a:xfrm>
              <a:off x="43560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Rectangle 32">
              <a:extLst>
                <a:ext uri="{FF2B5EF4-FFF2-40B4-BE49-F238E27FC236}">
                  <a16:creationId xmlns:a16="http://schemas.microsoft.com/office/drawing/2014/main" xmlns="" id="{7332A575-3EF8-DB4F-83BB-904B674CA83F}"/>
                </a:ext>
              </a:extLst>
            </p:cNvPr>
            <p:cNvSpPr/>
            <p:nvPr/>
          </p:nvSpPr>
          <p:spPr>
            <a:xfrm>
              <a:off x="543617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Straight Arrow Connector 33">
              <a:extLst>
                <a:ext uri="{FF2B5EF4-FFF2-40B4-BE49-F238E27FC236}">
                  <a16:creationId xmlns:a16="http://schemas.microsoft.com/office/drawing/2014/main" xmlns="" id="{2AD109F3-484E-BF49-A1BF-A23681232760}"/>
                </a:ext>
              </a:extLst>
            </p:cNvPr>
            <p:cNvCxnSpPr>
              <a:endCxn id="32" idx="1"/>
            </p:cNvCxnSpPr>
            <p:nvPr/>
          </p:nvCxnSpPr>
          <p:spPr>
            <a:xfrm>
              <a:off x="399593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91A29941-007E-B34E-9B67-B98FC34E793C}"/>
                </a:ext>
              </a:extLst>
            </p:cNvPr>
            <p:cNvCxnSpPr>
              <a:endCxn id="33" idx="1"/>
            </p:cNvCxnSpPr>
            <p:nvPr/>
          </p:nvCxnSpPr>
          <p:spPr>
            <a:xfrm>
              <a:off x="507605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A6417002-776F-374E-A918-4C2CD138731D}"/>
                </a:ext>
              </a:extLst>
            </p:cNvPr>
            <p:cNvCxnSpPr>
              <a:endCxn id="31" idx="1"/>
            </p:cNvCxnSpPr>
            <p:nvPr/>
          </p:nvCxnSpPr>
          <p:spPr>
            <a:xfrm>
              <a:off x="3995856" y="2492856"/>
              <a:ext cx="360200" cy="7940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6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a:t>
            </a:r>
            <a:r>
              <a:rPr lang="ru-RU" dirty="0" smtClean="0">
                <a:solidFill>
                  <a:schemeClr val="bg1"/>
                </a:solidFill>
              </a:rPr>
              <a:t>етод</a:t>
            </a:r>
            <a:r>
              <a:rPr lang="en-US" dirty="0" smtClean="0">
                <a:solidFill>
                  <a:schemeClr val="bg1"/>
                </a:solidFill>
              </a:rPr>
              <a:t> </a:t>
            </a:r>
            <a:r>
              <a:rPr lang="en-US" dirty="0" err="1" smtClean="0">
                <a:solidFill>
                  <a:schemeClr val="bg1"/>
                </a:solidFill>
              </a:rPr>
              <a:t>GetType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Возвращает значение типа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описывающее тип объекта. С его помощью можно получать информацию и типе и его членах на этапе исполнения программы.</a:t>
            </a:r>
          </a:p>
          <a:p>
            <a:pPr marL="0" indent="0">
              <a:buNone/>
            </a:pPr>
            <a:endParaRPr lang="ru-RU" dirty="0">
              <a:solidFill>
                <a:schemeClr val="bg1"/>
              </a:solidFill>
              <a:cs typeface="Times New Roman" pitchFamily="18" charset="0"/>
            </a:endParaRPr>
          </a:p>
          <a:p>
            <a:pPr marL="0" indent="0">
              <a:buNone/>
            </a:pPr>
            <a:r>
              <a:rPr lang="ru-RU" dirty="0" smtClean="0">
                <a:solidFill>
                  <a:schemeClr val="bg1"/>
                </a:solidFill>
                <a:cs typeface="Times New Roman" pitchFamily="18" charset="0"/>
              </a:rPr>
              <a:t>Данный механизм называется </a:t>
            </a:r>
            <a:r>
              <a:rPr lang="en-US" dirty="0" smtClean="0">
                <a:solidFill>
                  <a:schemeClr val="bg1"/>
                </a:solidFill>
                <a:cs typeface="Times New Roman" pitchFamily="18" charset="0"/>
              </a:rPr>
              <a:t>RTTI (Run-time type information, </a:t>
            </a:r>
            <a:r>
              <a:rPr lang="ru-RU" dirty="0" smtClean="0">
                <a:solidFill>
                  <a:schemeClr val="bg1"/>
                </a:solidFill>
                <a:cs typeface="Times New Roman" pitchFamily="18" charset="0"/>
              </a:rPr>
              <a:t>информация о типе на этапе исполнения</a:t>
            </a:r>
            <a:r>
              <a:rPr lang="en-US" dirty="0" smtClean="0">
                <a:solidFill>
                  <a:schemeClr val="bg1"/>
                </a:solidFill>
                <a:cs typeface="Times New Roman" pitchFamily="18" charset="0"/>
              </a:rPr>
              <a:t>)</a:t>
            </a:r>
            <a:r>
              <a:rPr lang="ru-RU"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2741297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err="1" smtClean="0">
                <a:solidFill>
                  <a:schemeClr val="bg1"/>
                </a:solidFill>
              </a:rPr>
              <a:t>typeof</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С помощью ключевого слова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 </a:t>
            </a:r>
            <a:r>
              <a:rPr lang="ru-RU" dirty="0" smtClean="0">
                <a:solidFill>
                  <a:schemeClr val="bg1"/>
                </a:solidFill>
                <a:cs typeface="Times New Roman" pitchFamily="18" charset="0"/>
              </a:rPr>
              <a:t>можно получить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по имени типа.</a:t>
            </a:r>
          </a:p>
          <a:p>
            <a:pPr marL="0" indent="0">
              <a:buNone/>
            </a:pPr>
            <a:endParaRPr lang="ru-RU" dirty="0">
              <a:solidFill>
                <a:schemeClr val="bg1"/>
              </a:solidFill>
              <a:cs typeface="Times New Roman" pitchFamily="18" charset="0"/>
            </a:endParaRPr>
          </a:p>
          <a:p>
            <a:pPr marL="0" indent="0">
              <a:buNone/>
            </a:pPr>
            <a:r>
              <a:rPr lang="en-US" dirty="0" smtClean="0">
                <a:solidFill>
                  <a:schemeClr val="bg1"/>
                </a:solidFill>
                <a:cs typeface="Times New Roman" pitchFamily="18" charset="0"/>
              </a:rPr>
              <a:t>Type t1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(string);</a:t>
            </a:r>
          </a:p>
          <a:p>
            <a:pPr marL="0" indent="0">
              <a:buNone/>
            </a:pPr>
            <a:r>
              <a:rPr lang="en-US" dirty="0" smtClean="0">
                <a:solidFill>
                  <a:schemeClr val="bg1"/>
                </a:solidFill>
                <a:cs typeface="Times New Roman" pitchFamily="18" charset="0"/>
              </a:rPr>
              <a:t>Type t2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a:t>
            </a:r>
            <a:r>
              <a:rPr lang="en-US" dirty="0" err="1" smtClean="0">
                <a:solidFill>
                  <a:schemeClr val="bg1"/>
                </a:solidFill>
                <a:cs typeface="Times New Roman" pitchFamily="18" charset="0"/>
              </a:rPr>
              <a:t>System.Console</a:t>
            </a:r>
            <a:r>
              <a:rPr lang="en-US" dirty="0" smtClean="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437558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xmlns="" val="20000"/>
                    </a:ext>
                  </a:extLst>
                </a:gridCol>
                <a:gridCol w="1115877">
                  <a:extLst>
                    <a:ext uri="{9D8B030D-6E8A-4147-A177-3AD203B41FA5}">
                      <a16:colId xmlns:a16="http://schemas.microsoft.com/office/drawing/2014/main" xmlns="" val="20001"/>
                    </a:ext>
                  </a:extLst>
                </a:gridCol>
                <a:gridCol w="1239865">
                  <a:extLst>
                    <a:ext uri="{9D8B030D-6E8A-4147-A177-3AD203B41FA5}">
                      <a16:colId xmlns:a16="http://schemas.microsoft.com/office/drawing/2014/main" xmlns=""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xmlns=""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xmlns=""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xmlns=""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xmlns=""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xmlns=""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r>
                        <a:rPr lang="ru-RU" sz="1200" dirty="0">
                          <a:solidFill>
                            <a:prstClr val="black"/>
                          </a:solidFill>
                          <a:latin typeface="Consolas"/>
                        </a:rPr>
                        <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xmlns=""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xmlns=""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члены интерфейса имеют модификатор </a:t>
            </a:r>
            <a:r>
              <a:rPr lang="en-US" sz="1600" dirty="0">
                <a:solidFill>
                  <a:schemeClr val="bg1"/>
                </a:solidFill>
              </a:rPr>
              <a:t>public</a:t>
            </a:r>
            <a:r>
              <a:rPr lang="ru-RU" sz="1600" dirty="0">
                <a:solidFill>
                  <a:schemeClr val="bg1"/>
                </a:solidFill>
              </a:rPr>
              <a:t>.</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члены.</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Базовые интерфейсы</a:t>
            </a:r>
            <a:endParaRPr lang="en-US" dirty="0">
              <a:solidFill>
                <a:schemeClr val="bg1"/>
              </a:solidFill>
            </a:endParaRP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pPr marL="0" indent="0">
              <a:buNone/>
            </a:pPr>
            <a:r>
              <a:rPr lang="ru-RU" dirty="0">
                <a:solidFill>
                  <a:schemeClr val="bg1"/>
                </a:solidFill>
              </a:rPr>
              <a:t>Для интерфейса можно указать один или несколько базовых интерфейсов. Полученный интерфейс является комбинацией членов объявленных в самом интерфейсе и всех членов базовых интерфейсов.</a:t>
            </a:r>
            <a:endParaRPr lang="en-US" dirty="0">
              <a:solidFill>
                <a:schemeClr val="bg1"/>
              </a:solidFill>
            </a:endParaRPr>
          </a:p>
        </p:txBody>
      </p:sp>
      <p:sp>
        <p:nvSpPr>
          <p:cNvPr id="4" name="Rectangle 3">
            <a:extLst>
              <a:ext uri="{FF2B5EF4-FFF2-40B4-BE49-F238E27FC236}">
                <a16:creationId xmlns:a16="http://schemas.microsoft.com/office/drawing/2014/main" xmlns="" id="{852FCA99-3B90-104B-AEE1-6BBFBFA5E712}"/>
              </a:ext>
            </a:extLst>
          </p:cNvPr>
          <p:cNvSpPr/>
          <p:nvPr/>
        </p:nvSpPr>
        <p:spPr>
          <a:xfrm>
            <a:off x="457200" y="3581599"/>
            <a:ext cx="8229600" cy="2308324"/>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Foo();</a:t>
            </a:r>
          </a:p>
          <a:p>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IFooBar</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Bar();</a:t>
            </a:r>
          </a:p>
          <a:p>
            <a:r>
              <a:rPr lang="en-US" sz="1600" dirty="0">
                <a:solidFill>
                  <a:srgbClr val="000000"/>
                </a:solidFill>
                <a:latin typeface="Consolas" panose="020B0609020204030204" pitchFamily="49" charset="0"/>
                <a:cs typeface="Consolas" panose="020B0609020204030204" pitchFamily="49" charset="0"/>
              </a:rPr>
              <a:t>}</a:t>
            </a:r>
            <a:endParaRPr lang="en-US" sz="16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634616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Явная реализация интерфейса позволяет разрешать конфликты между одноименными членами разных интерфейсов или «прятать» члены интерфейса. Обращение к явно реализованным членам возможно только через тип интерфейса.</a:t>
            </a:r>
            <a:endParaRPr lang="en-US"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При явной реализации члена интерфейса необходимо указать имя интерфейса перед именем члена: </a:t>
            </a:r>
            <a:r>
              <a:rPr lang="en-US" dirty="0" err="1">
                <a:solidFill>
                  <a:schemeClr val="bg1"/>
                </a:solidFill>
              </a:rPr>
              <a:t>InterfaceName.MemberName</a:t>
            </a:r>
            <a:r>
              <a:rPr lang="en-US" dirty="0">
                <a:solidFill>
                  <a:schemeClr val="bg1"/>
                </a:solidFill>
              </a:rPr>
              <a:t>. </a:t>
            </a:r>
            <a:r>
              <a:rPr lang="ru-RU" dirty="0">
                <a:solidFill>
                  <a:schemeClr val="bg1"/>
                </a:solidFill>
              </a:rPr>
              <a:t>Модификатор доступа указывать не нужно.</a:t>
            </a:r>
            <a:endParaRPr lang="en-US" dirty="0">
              <a:solidFill>
                <a:schemeClr val="bg1"/>
              </a:solidFill>
            </a:endParaRPr>
          </a:p>
        </p:txBody>
      </p:sp>
    </p:spTree>
    <p:extLst>
      <p:ext uri="{BB962C8B-B14F-4D97-AF65-F5344CB8AC3E}">
        <p14:creationId xmlns:p14="http://schemas.microsoft.com/office/powerpoint/2010/main" val="234978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//Константа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Всего в языке определено 4 модификатора доступа (</a:t>
            </a:r>
            <a:r>
              <a:rPr lang="en-US" sz="1600" dirty="0">
                <a:solidFill>
                  <a:schemeClr val="bg1"/>
                </a:solidFill>
              </a:rPr>
              <a:t>public, protected, private, internal</a:t>
            </a:r>
            <a:r>
              <a:rPr lang="ru-RU" sz="1600" dirty="0">
                <a:solidFill>
                  <a:schemeClr val="bg1"/>
                </a:solidFill>
              </a:rPr>
              <a:t>) которые образуют 6 уровней доступа (</a:t>
            </a:r>
            <a:r>
              <a:rPr lang="en-US" sz="1600" dirty="0">
                <a:solidFill>
                  <a:schemeClr val="bg1"/>
                </a:solidFill>
              </a:rPr>
              <a:t>accessibility level</a:t>
            </a:r>
            <a:r>
              <a:rPr lang="ru-RU" sz="1600" dirty="0">
                <a:solidFill>
                  <a:schemeClr val="bg1"/>
                </a:solidFill>
              </a:rPr>
              <a:t>).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private</a:t>
            </a:r>
            <a:r>
              <a:rPr lang="en-US"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явной реализации интерфейса</a:t>
            </a:r>
            <a:endParaRPr lang="en-US" dirty="0">
              <a:solidFill>
                <a:schemeClr val="bg1"/>
              </a:solidFill>
            </a:endParaRPr>
          </a:p>
        </p:txBody>
      </p:sp>
      <p:sp>
        <p:nvSpPr>
          <p:cNvPr id="3" name="Content Placeholder 2"/>
          <p:cNvSpPr>
            <a:spLocks noGrp="1"/>
          </p:cNvSpPr>
          <p:nvPr>
            <p:ph idx="1"/>
          </p:nvPr>
        </p:nvSpPr>
        <p:spPr>
          <a:solidFill>
            <a:schemeClr val="bg1"/>
          </a:solidFill>
        </p:spPr>
        <p:txBody>
          <a:bodyPr>
            <a:no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ITest1</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ITest2</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ITest1</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"ITest1.DoTest()"</a:t>
            </a:r>
            <a:r>
              <a:rPr lang="en-US" sz="1200" dirty="0">
                <a:solidFill>
                  <a:srgbClr val="000000"/>
                </a:solidFill>
                <a:latin typeface="Consolas" panose="020B0609020204030204" pitchFamily="49" charset="0"/>
                <a:cs typeface="Consolas" panose="020B0609020204030204" pitchFamily="49" charset="0"/>
              </a:rPr>
              <a:t>); }</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.DoTest()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"ITest2.DoTest()"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Явная реализации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FF"/>
              </a:solidFill>
              <a:latin typeface="Consolas" panose="020B0609020204030204" pitchFamily="49" charset="0"/>
              <a:cs typeface="Consolas" panose="020B0609020204030204" pitchFamily="49" charset="0"/>
            </a:endParaRPr>
          </a:p>
          <a:p>
            <a:pPr marL="0" indent="0">
              <a:buNone/>
            </a:pP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test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err="1">
                <a:solidFill>
                  <a:srgbClr val="000000"/>
                </a:solidFill>
                <a:latin typeface="Consolas" panose="020B0609020204030204" pitchFamily="49" charset="0"/>
                <a:cs typeface="Consolas" panose="020B0609020204030204" pitchFamily="49" charset="0"/>
              </a:rPr>
              <a:t>test.DoTest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ITest1</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)test).</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26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3172260323"/>
              </p:ext>
            </p:extLst>
          </p:nvPr>
        </p:nvGraphicFramePr>
        <p:xfrm>
          <a:off x="572970" y="1472018"/>
          <a:ext cx="7700910" cy="4129958"/>
        </p:xfrm>
        <a:graphic>
          <a:graphicData uri="http://schemas.openxmlformats.org/drawingml/2006/table">
            <a:tbl>
              <a:tblPr/>
              <a:tblGrid>
                <a:gridCol w="2414854">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3485856">
                  <a:extLst>
                    <a:ext uri="{9D8B030D-6E8A-4147-A177-3AD203B41FA5}">
                      <a16:colId xmlns:a16="http://schemas.microsoft.com/office/drawing/2014/main" xmlns=""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22295978"/>
                  </a:ext>
                </a:extLst>
              </a:tr>
              <a:tr h="320018">
                <a:tc>
                  <a:txBody>
                    <a:bodyPr/>
                    <a:lstStyle/>
                    <a:p>
                      <a:pPr algn="l"/>
                      <a:r>
                        <a:rPr lang="ru-RU" sz="1400" b="0" dirty="0">
                          <a:solidFill>
                            <a:schemeClr val="bg1"/>
                          </a:solidFill>
                        </a:rPr>
                        <a:t>Модификаторы доступа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a:t>
                      </a:r>
                      <a:r>
                        <a:rPr lang="en-US" sz="1400" b="0" dirty="0">
                          <a:solidFill>
                            <a:schemeClr val="bg1"/>
                          </a:solidFill>
                        </a:rPr>
                        <a:t>public</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Любые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930081793"/>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41137935"/>
              </p:ext>
            </p:extLst>
          </p:nvPr>
        </p:nvGraphicFramePr>
        <p:xfrm>
          <a:off x="457200" y="1554620"/>
          <a:ext cx="8291264" cy="5135740"/>
        </p:xfrm>
        <a:graphic>
          <a:graphicData uri="http://schemas.openxmlformats.org/drawingml/2006/table">
            <a:tbl>
              <a:tblPr/>
              <a:tblGrid>
                <a:gridCol w="2832562">
                  <a:extLst>
                    <a:ext uri="{9D8B030D-6E8A-4147-A177-3AD203B41FA5}">
                      <a16:colId xmlns:a16="http://schemas.microsoft.com/office/drawing/2014/main" xmlns="" val="20000"/>
                    </a:ext>
                  </a:extLst>
                </a:gridCol>
                <a:gridCol w="2218342">
                  <a:extLst>
                    <a:ext uri="{9D8B030D-6E8A-4147-A177-3AD203B41FA5}">
                      <a16:colId xmlns:a16="http://schemas.microsoft.com/office/drawing/2014/main" xmlns="" val="20001"/>
                    </a:ext>
                  </a:extLst>
                </a:gridCol>
                <a:gridCol w="3240360">
                  <a:extLst>
                    <a:ext uri="{9D8B030D-6E8A-4147-A177-3AD203B41FA5}">
                      <a16:colId xmlns:a16="http://schemas.microsoft.com/office/drawing/2014/main" xmlns="" val="20002"/>
                    </a:ext>
                  </a:extLst>
                </a:gridCol>
              </a:tblGrid>
              <a:tr h="320018">
                <a:tc>
                  <a:txBody>
                    <a:bodyPr/>
                    <a:lstStyle/>
                    <a:p>
                      <a:pPr algn="l"/>
                      <a:r>
                        <a:rPr lang="ru-RU" sz="1600" b="1" dirty="0">
                          <a:solidFill>
                            <a:srgbClr val="002060"/>
                          </a:solidFill>
                        </a:rPr>
                        <a:t>Пространство</a:t>
                      </a:r>
                      <a:r>
                        <a:rPr lang="ru-RU" sz="1600" b="1" baseline="0" dirty="0">
                          <a:solidFill>
                            <a:srgbClr val="002060"/>
                          </a:solidFill>
                        </a:rPr>
                        <a:t> имен </a:t>
                      </a:r>
                      <a:endParaRPr lang="en-US" sz="1600" b="1" dirty="0">
                        <a:solidFill>
                          <a:srgbClr val="00206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Название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Назначение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Получение уведомлений о изменении состоянии объекта</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Интерфейс </a:t>
            </a:r>
            <a:r>
              <a:rPr lang="en-US" dirty="0" err="1">
                <a:solidFill>
                  <a:schemeClr val="bg1"/>
                </a:solidFill>
              </a:rPr>
              <a:t>IEquatable</a:t>
            </a:r>
            <a:r>
              <a:rPr lang="en-US" dirty="0">
                <a:solidFill>
                  <a:schemeClr val="bg1"/>
                </a:solidFill>
              </a:rPr>
              <a:t>&lt;T&gt;</a:t>
            </a:r>
          </a:p>
        </p:txBody>
      </p:sp>
      <p:sp>
        <p:nvSpPr>
          <p:cNvPr id="3" name="Content Placeholder 2"/>
          <p:cNvSpPr>
            <a:spLocks noGrp="1"/>
          </p:cNvSpPr>
          <p:nvPr>
            <p:ph idx="1"/>
          </p:nvPr>
        </p:nvSpPr>
        <p:spPr>
          <a:xfrm>
            <a:off x="457200" y="1600201"/>
            <a:ext cx="8229600" cy="1036711"/>
          </a:xfrm>
          <a:solidFill>
            <a:schemeClr val="bg1"/>
          </a:solidFill>
        </p:spPr>
        <p:txBody>
          <a:bodyPr>
            <a:norm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IEquatable</a:t>
            </a:r>
            <a:r>
              <a:rPr lang="en-US" sz="1200" dirty="0">
                <a:solidFill>
                  <a:srgbClr val="000000"/>
                </a:solidFill>
                <a:latin typeface="Consolas" panose="020B0609020204030204" pitchFamily="49" charset="0"/>
                <a:cs typeface="Consolas" panose="020B0609020204030204" pitchFamily="49" charset="0"/>
              </a:rPr>
              <a:t>&lt;T&gt;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bool</a:t>
            </a:r>
            <a:r>
              <a:rPr lang="en-US" sz="1200" dirty="0">
                <a:solidFill>
                  <a:srgbClr val="000000"/>
                </a:solidFill>
                <a:latin typeface="Consolas" panose="020B0609020204030204" pitchFamily="49" charset="0"/>
                <a:cs typeface="Consolas" panose="020B0609020204030204" pitchFamily="49" charset="0"/>
              </a:rPr>
              <a:t> Equals(</a:t>
            </a:r>
            <a:r>
              <a:rPr lang="en-US" sz="1200" dirty="0">
                <a:solidFill>
                  <a:srgbClr val="0000FF"/>
                </a:solidFill>
                <a:latin typeface="Consolas" panose="020B0609020204030204" pitchFamily="49" charset="0"/>
                <a:cs typeface="Consolas" panose="020B0609020204030204" pitchFamily="49" charset="0"/>
              </a:rPr>
              <a:t>T</a:t>
            </a:r>
            <a:r>
              <a:rPr lang="en-US" sz="1200" dirty="0">
                <a:solidFill>
                  <a:srgbClr val="000000"/>
                </a:solidFill>
                <a:latin typeface="Consolas" panose="020B0609020204030204" pitchFamily="49" charset="0"/>
                <a:cs typeface="Consolas" panose="020B0609020204030204" pitchFamily="49" charset="0"/>
              </a:rPr>
              <a:t> other);</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en-US" sz="1200" dirty="0">
              <a:solidFill>
                <a:schemeClr val="bg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xmlns="" id="{D240E8B5-1B7D-2D46-8A4C-F006708B1D48}"/>
              </a:ext>
            </a:extLst>
          </p:cNvPr>
          <p:cNvSpPr txBox="1"/>
          <p:nvPr/>
        </p:nvSpPr>
        <p:spPr>
          <a:xfrm>
            <a:off x="457200" y="2924944"/>
            <a:ext cx="8229600" cy="1200329"/>
          </a:xfrm>
          <a:prstGeom prst="rect">
            <a:avLst/>
          </a:prstGeom>
          <a:noFill/>
        </p:spPr>
        <p:txBody>
          <a:bodyPr wrap="square" rtlCol="0">
            <a:spAutoFit/>
          </a:bodyPr>
          <a:lstStyle/>
          <a:p>
            <a:r>
              <a:rPr lang="ru-RU" dirty="0">
                <a:solidFill>
                  <a:schemeClr val="bg1"/>
                </a:solidFill>
              </a:rPr>
              <a:t>Предназначен для сравнения объектов на равенство значений. Реализуется в дополнение к виртуальному методу </a:t>
            </a:r>
            <a:r>
              <a:rPr lang="en-US" dirty="0">
                <a:solidFill>
                  <a:schemeClr val="bg1"/>
                </a:solidFill>
              </a:rPr>
              <a:t>Equals</a:t>
            </a:r>
            <a:r>
              <a:rPr lang="ru-RU" dirty="0">
                <a:solidFill>
                  <a:schemeClr val="bg1"/>
                </a:solidFill>
              </a:rPr>
              <a:t> для обеспечения строгой типизации.</a:t>
            </a:r>
          </a:p>
          <a:p>
            <a:endParaRPr lang="ru-RU" dirty="0">
              <a:solidFill>
                <a:schemeClr val="bg1"/>
              </a:solidFill>
            </a:endParaRPr>
          </a:p>
          <a:p>
            <a:r>
              <a:rPr lang="ru-RU" dirty="0">
                <a:solidFill>
                  <a:schemeClr val="bg1"/>
                </a:solidFill>
              </a:rPr>
              <a:t>Может пригодиться при работе с некоторыми </a:t>
            </a:r>
            <a:r>
              <a:rPr lang="en-US" dirty="0">
                <a:solidFill>
                  <a:schemeClr val="bg1"/>
                </a:solidFill>
              </a:rPr>
              <a:t>LINQ</a:t>
            </a:r>
            <a:r>
              <a:rPr lang="ru-RU" dirty="0">
                <a:solidFill>
                  <a:schemeClr val="bg1"/>
                </a:solidFill>
              </a:rPr>
              <a:t> методами.</a:t>
            </a:r>
            <a:endParaRPr lang="en-US" dirty="0">
              <a:solidFill>
                <a:schemeClr val="bg1"/>
              </a:solidFill>
            </a:endParaRPr>
          </a:p>
        </p:txBody>
      </p:sp>
    </p:spTree>
    <p:extLst>
      <p:ext uri="{BB962C8B-B14F-4D97-AF65-F5344CB8AC3E}">
        <p14:creationId xmlns:p14="http://schemas.microsoft.com/office/powerpoint/2010/main" val="874261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IComparable</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4831432" y="623010"/>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other);</a:t>
            </a:r>
          </a:p>
          <a:p>
            <a:r>
              <a:rPr lang="en-US" sz="1000" dirty="0">
                <a:solidFill>
                  <a:srgbClr val="000000"/>
                </a:solidFill>
                <a:latin typeface="Fira Code" panose="020B0509050000020004" pitchFamily="49" charset="0"/>
              </a:rPr>
              <a:t>}</a:t>
            </a:r>
          </a:p>
        </p:txBody>
      </p:sp>
      <p:sp>
        <p:nvSpPr>
          <p:cNvPr id="17412" name="TextBox 7"/>
          <p:cNvSpPr txBox="1">
            <a:spLocks noChangeArrowheads="1"/>
          </p:cNvSpPr>
          <p:nvPr/>
        </p:nvSpPr>
        <p:spPr bwMode="auto">
          <a:xfrm>
            <a:off x="228600" y="1466200"/>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	</a:t>
            </a:r>
            <a:r>
              <a:rPr lang="ru-RU" sz="1400" dirty="0">
                <a:solidFill>
                  <a:schemeClr val="bg1"/>
                </a:solidFill>
              </a:rPr>
              <a:t>Метод </a:t>
            </a:r>
            <a:r>
              <a:rPr lang="en-US" sz="1400" dirty="0">
                <a:solidFill>
                  <a:schemeClr val="bg1"/>
                </a:solidFill>
              </a:rPr>
              <a:t>CompareTo()</a:t>
            </a:r>
            <a:r>
              <a:rPr lang="ru-RU" sz="14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400" dirty="0">
                <a:solidFill>
                  <a:schemeClr val="bg1"/>
                </a:solidFill>
              </a:rPr>
              <a:t>null </a:t>
            </a:r>
            <a:r>
              <a:rPr lang="ru-RU" sz="14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340162"/>
            <a:ext cx="8686800" cy="4247317"/>
          </a:xfrm>
          <a:prstGeom prst="rect">
            <a:avLst/>
          </a:prstGeom>
          <a:solidFill>
            <a:schemeClr val="bg1"/>
          </a:solidFill>
          <a:ln>
            <a:noFill/>
          </a:ln>
          <a:extLst/>
        </p:spPr>
        <p:txBody>
          <a:bodyPr anchor="ctr">
            <a:spAutoFit/>
          </a:bodyPr>
          <a:lstStyle/>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System;</a:t>
            </a:r>
          </a:p>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System.Collections.Generic</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r>
            <a:br>
              <a:rPr lang="en-US" sz="900" dirty="0">
                <a:solidFill>
                  <a:srgbClr val="000000"/>
                </a:solidFill>
                <a:latin typeface="Consolas" panose="020B0609020204030204" pitchFamily="49" charset="0"/>
                <a:cs typeface="Consolas" panose="020B0609020204030204" pitchFamily="49" charset="0"/>
              </a:rPr>
            </a:br>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Point : </a:t>
            </a:r>
            <a:r>
              <a:rPr lang="en-US" sz="900" dirty="0" err="1">
                <a:solidFill>
                  <a:srgbClr val="0000FF"/>
                </a:solidFill>
                <a:latin typeface="Consolas" panose="020B0609020204030204" pitchFamily="49" charset="0"/>
                <a:cs typeface="Consolas" panose="020B0609020204030204" pitchFamily="49" charset="0"/>
              </a:rPr>
              <a:t>IComparable</a:t>
            </a:r>
            <a:r>
              <a:rPr lang="en-US" sz="900" dirty="0">
                <a:solidFill>
                  <a:srgbClr val="000000"/>
                </a:solidFill>
                <a:latin typeface="Consolas" panose="020B0609020204030204" pitchFamily="49" charset="0"/>
                <a:cs typeface="Consolas" panose="020B0609020204030204" pitchFamily="49" charset="0"/>
              </a:rPr>
              <a:t>&lt;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&gt;</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x;</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y;</a:t>
            </a:r>
          </a:p>
          <a:p>
            <a:r>
              <a:rPr lang="en-US" sz="900" dirty="0">
                <a:solidFill>
                  <a:srgbClr val="008000"/>
                </a:solidFill>
                <a:latin typeface="Consolas" panose="020B0609020204030204" pitchFamily="49" charset="0"/>
                <a:cs typeface="Consolas" panose="020B0609020204030204" pitchFamily="49" charset="0"/>
              </a:rPr>
              <a:t>    //. . . . . . . . . . . . . . . . . . . . . . . . . . . . . .</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public</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CompareTo</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p)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Реализация интерфейса</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ru-RU"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return</a:t>
            </a:r>
            <a:r>
              <a:rPr lang="en-US" sz="900" dirty="0">
                <a:solidFill>
                  <a:srgbClr val="000000"/>
                </a:solidFill>
                <a:latin typeface="Consolas" panose="020B0609020204030204" pitchFamily="49" charset="0"/>
                <a:cs typeface="Consolas" panose="020B0609020204030204" pitchFamily="49" charset="0"/>
              </a:rPr>
              <a:t> x - </a:t>
            </a:r>
            <a:r>
              <a:rPr lang="en-US" sz="900" dirty="0" err="1">
                <a:solidFill>
                  <a:srgbClr val="000000"/>
                </a:solidFill>
                <a:latin typeface="Consolas" panose="020B0609020204030204" pitchFamily="49" charset="0"/>
                <a:cs typeface="Consolas" panose="020B0609020204030204" pitchFamily="49" charset="0"/>
              </a:rPr>
              <a:t>p.x</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Program</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static</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Main(</a:t>
            </a:r>
            <a:r>
              <a:rPr lang="en-US" sz="900" dirty="0">
                <a:solidFill>
                  <a:srgbClr val="0000FF"/>
                </a:solidFill>
                <a:latin typeface="Consolas" panose="020B0609020204030204" pitchFamily="49" charset="0"/>
                <a:cs typeface="Consolas" panose="020B0609020204030204" pitchFamily="49" charset="0"/>
              </a:rPr>
              <a:t>string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args</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FF"/>
                </a:solidFill>
                <a:latin typeface="Consolas" panose="020B0609020204030204" pitchFamily="49" charset="0"/>
                <a:cs typeface="Consolas" panose="020B0609020204030204" pitchFamily="49" charset="0"/>
              </a:rPr>
              <a:t>        Point</a:t>
            </a:r>
            <a:r>
              <a:rPr lang="en-US" sz="900" dirty="0">
                <a:solidFill>
                  <a:srgbClr val="000000"/>
                </a:solidFill>
                <a:latin typeface="Consolas" panose="020B0609020204030204" pitchFamily="49" charset="0"/>
                <a:cs typeface="Consolas" panose="020B0609020204030204" pitchFamily="49" charset="0"/>
              </a:rPr>
              <a:t>[] array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Random</a:t>
            </a:r>
            <a:r>
              <a:rPr lang="en-US" sz="900" dirty="0">
                <a:solidFill>
                  <a:srgbClr val="000000"/>
                </a:solidFill>
                <a:latin typeface="Consolas" panose="020B0609020204030204" pitchFamily="49" charset="0"/>
                <a:cs typeface="Consolas" panose="020B0609020204030204" pitchFamily="49" charset="0"/>
              </a:rPr>
              <a:t> rand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Random</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for</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&lt; </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array[</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Array.Sort</a:t>
            </a:r>
            <a:r>
              <a:rPr lang="en-US" sz="900" dirty="0">
                <a:solidFill>
                  <a:srgbClr val="000000"/>
                </a:solidFill>
                <a:latin typeface="Consolas" panose="020B0609020204030204" pitchFamily="49" charset="0"/>
                <a:cs typeface="Consolas" panose="020B0609020204030204" pitchFamily="49" charset="0"/>
              </a:rPr>
              <a:t>(array);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Сортировка массива точек</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foreach</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in</a:t>
            </a:r>
            <a:r>
              <a:rPr lang="en-US" sz="900" dirty="0">
                <a:solidFill>
                  <a:srgbClr val="000000"/>
                </a:solidFill>
                <a:latin typeface="Consolas" panose="020B0609020204030204" pitchFamily="49" charset="0"/>
                <a:cs typeface="Consolas" panose="020B0609020204030204" pitchFamily="49" charset="0"/>
              </a:rPr>
              <a:t> array)</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Console.WriteLine</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p:txBody>
      </p:sp>
      <p:sp>
        <p:nvSpPr>
          <p:cNvPr id="6" name="Rectangle 1">
            <a:extLst>
              <a:ext uri="{FF2B5EF4-FFF2-40B4-BE49-F238E27FC236}">
                <a16:creationId xmlns:a16="http://schemas.microsoft.com/office/drawing/2014/main" xmlns="" id="{2A7E34D6-3FB4-4F4B-825A-D730537C9A73}"/>
              </a:ext>
            </a:extLst>
          </p:cNvPr>
          <p:cNvSpPr>
            <a:spLocks noChangeArrowheads="1"/>
          </p:cNvSpPr>
          <p:nvPr/>
        </p:nvSpPr>
        <p:spPr bwMode="auto">
          <a:xfrm>
            <a:off x="1115616" y="623010"/>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obj</a:t>
            </a:r>
            <a:r>
              <a:rPr lang="en-US" sz="1000" dirty="0">
                <a:solidFill>
                  <a:srgbClr val="000000"/>
                </a:solidFill>
                <a:latin typeface="Fira Code" panose="020B0509050000020004" pitchFamily="49" charset="0"/>
              </a:rPr>
              <a:t>);</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59423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IComparer</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55297" name="Rectangle 1"/>
          <p:cNvSpPr>
            <a:spLocks noChangeArrowheads="1"/>
          </p:cNvSpPr>
          <p:nvPr/>
        </p:nvSpPr>
        <p:spPr bwMode="auto">
          <a:xfrm>
            <a:off x="304800" y="1824553"/>
            <a:ext cx="8534400" cy="4555093"/>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latin typeface="Consolas" panose="020B0609020204030204" pitchFamily="49" charset="0"/>
                <a:cs typeface="Consolas" panose="020B0609020204030204" pitchFamily="49" charset="0"/>
              </a:rPr>
              <a:t>using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System.Collections.Generic</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Point : </a:t>
            </a:r>
            <a:r>
              <a:rPr lang="en-US" sz="1000" dirty="0" err="1">
                <a:solidFill>
                  <a:srgbClr val="0000FF"/>
                </a:solidFill>
                <a:latin typeface="Consolas" panose="020B0609020204030204" pitchFamily="49" charset="0"/>
                <a:cs typeface="Consolas" panose="020B0609020204030204" pitchFamily="49" charset="0"/>
              </a:rPr>
              <a:t>IComparable</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8000"/>
                </a:solidFill>
                <a:latin typeface="Consolas" panose="020B0609020204030204" pitchFamily="49" charset="0"/>
                <a:cs typeface="Consolas" panose="020B0609020204030204" pitchFamily="49" charset="0"/>
              </a:rPr>
              <a:t>    //. . . . . . . . . . . . . . . . . . . .</a:t>
            </a:r>
            <a:endParaRPr lang="en-US" sz="1000" dirty="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 : </a:t>
            </a:r>
            <a:r>
              <a:rPr lang="en-US" sz="1000" dirty="0" err="1">
                <a:solidFill>
                  <a:srgbClr val="0000FF"/>
                </a:solidFill>
                <a:latin typeface="Consolas" panose="020B0609020204030204" pitchFamily="49" charset="0"/>
                <a:cs typeface="Consolas" panose="020B0609020204030204" pitchFamily="49" charset="0"/>
              </a:rPr>
              <a:t>IComparer</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public</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Compare(</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first,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second)</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return</a:t>
            </a:r>
            <a:r>
              <a:rPr lang="en-US" sz="1000" dirty="0">
                <a:solidFill>
                  <a:srgbClr val="000000"/>
                </a:solidFill>
                <a:latin typeface="Consolas" panose="020B0609020204030204" pitchFamily="49" charset="0"/>
                <a:cs typeface="Consolas" panose="020B0609020204030204" pitchFamily="49" charset="0"/>
              </a:rPr>
              <a:t> p1.Y - p2.Y;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Program</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static</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void</a:t>
            </a:r>
            <a:r>
              <a:rPr lang="en-US" sz="1000" dirty="0">
                <a:solidFill>
                  <a:srgbClr val="000000"/>
                </a:solidFill>
                <a:latin typeface="Consolas" panose="020B0609020204030204" pitchFamily="49" charset="0"/>
                <a:cs typeface="Consolas" panose="020B0609020204030204" pitchFamily="49" charset="0"/>
              </a:rPr>
              <a:t> Main(</a:t>
            </a:r>
            <a:r>
              <a:rPr lang="en-US" sz="1000" dirty="0">
                <a:solidFill>
                  <a:srgbClr val="0000FF"/>
                </a:solidFill>
                <a:latin typeface="Consolas" panose="020B0609020204030204" pitchFamily="49" charset="0"/>
                <a:cs typeface="Consolas" panose="020B0609020204030204" pitchFamily="49" charset="0"/>
              </a:rPr>
              <a:t>string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args</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Point</a:t>
            </a:r>
            <a:r>
              <a:rPr lang="en-US" sz="1000" dirty="0">
                <a:solidFill>
                  <a:srgbClr val="000000"/>
                </a:solidFill>
                <a:latin typeface="Consolas" panose="020B0609020204030204" pitchFamily="49" charset="0"/>
                <a:cs typeface="Consolas" panose="020B0609020204030204" pitchFamily="49" charset="0"/>
              </a:rPr>
              <a:t>[] array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Random</a:t>
            </a:r>
            <a:r>
              <a:rPr lang="en-US" sz="1000" dirty="0">
                <a:solidFill>
                  <a:srgbClr val="000000"/>
                </a:solidFill>
                <a:latin typeface="Consolas" panose="020B0609020204030204" pitchFamily="49" charset="0"/>
                <a:cs typeface="Consolas" panose="020B0609020204030204" pitchFamily="49" charset="0"/>
              </a:rPr>
              <a:t> rand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Random</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&lt; </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array[</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Array.Sort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array,</a:t>
            </a:r>
            <a:r>
              <a:rPr lang="en-US" sz="1000" dirty="0" err="1">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foreach</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in</a:t>
            </a:r>
            <a:r>
              <a:rPr lang="en-US" sz="1000" dirty="0">
                <a:solidFill>
                  <a:srgbClr val="000000"/>
                </a:solidFill>
                <a:latin typeface="Consolas" panose="020B0609020204030204" pitchFamily="49" charset="0"/>
                <a:cs typeface="Consolas" panose="020B0609020204030204" pitchFamily="49" charset="0"/>
              </a:rPr>
              <a:t> array)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Console.WriteLine</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p:txBody>
      </p:sp>
      <p:sp>
        <p:nvSpPr>
          <p:cNvPr id="5" name="Rectangle 1">
            <a:extLst>
              <a:ext uri="{FF2B5EF4-FFF2-40B4-BE49-F238E27FC236}">
                <a16:creationId xmlns:a16="http://schemas.microsoft.com/office/drawing/2014/main" xmlns="" id="{78E680C4-8E83-F347-AC79-C0242C8D4E8F}"/>
              </a:ext>
            </a:extLst>
          </p:cNvPr>
          <p:cNvSpPr>
            <a:spLocks noChangeArrowheads="1"/>
          </p:cNvSpPr>
          <p:nvPr/>
        </p:nvSpPr>
        <p:spPr bwMode="auto">
          <a:xfrm>
            <a:off x="4831432" y="767026"/>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
        <p:nvSpPr>
          <p:cNvPr id="6" name="Rectangle 1">
            <a:extLst>
              <a:ext uri="{FF2B5EF4-FFF2-40B4-BE49-F238E27FC236}">
                <a16:creationId xmlns:a16="http://schemas.microsoft.com/office/drawing/2014/main" xmlns="" id="{FC714BC5-8118-B141-82C2-5C0046202F21}"/>
              </a:ext>
            </a:extLst>
          </p:cNvPr>
          <p:cNvSpPr>
            <a:spLocks noChangeArrowheads="1"/>
          </p:cNvSpPr>
          <p:nvPr/>
        </p:nvSpPr>
        <p:spPr bwMode="auto">
          <a:xfrm>
            <a:off x="1115616" y="767026"/>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35376457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chemeClr val="bg1"/>
                </a:solidFill>
              </a:rPr>
              <a:t>Когда может пригодиться реализация </a:t>
            </a:r>
            <a:r>
              <a:rPr lang="en-US" sz="3600" dirty="0" err="1">
                <a:solidFill>
                  <a:schemeClr val="bg1"/>
                </a:solidFill>
              </a:rPr>
              <a:t>IComparable</a:t>
            </a:r>
            <a:r>
              <a:rPr lang="ru-RU" sz="3600" dirty="0">
                <a:solidFill>
                  <a:schemeClr val="bg1"/>
                </a:solidFill>
              </a:rPr>
              <a:t> или </a:t>
            </a:r>
            <a:r>
              <a:rPr lang="en-US" sz="3600" dirty="0" err="1">
                <a:solidFill>
                  <a:schemeClr val="bg1"/>
                </a:solidFill>
              </a:rPr>
              <a:t>IComparer</a:t>
            </a:r>
            <a:r>
              <a:rPr lang="en-US" sz="3600" dirty="0">
                <a:solidFill>
                  <a:schemeClr val="bg1"/>
                </a:solidFill>
              </a:rPr>
              <a:t>?</a:t>
            </a: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При сортировке массивов, </a:t>
            </a:r>
            <a:r>
              <a:rPr lang="en-US" dirty="0" err="1">
                <a:solidFill>
                  <a:schemeClr val="bg1"/>
                </a:solidFill>
              </a:rPr>
              <a:t>ArrayList</a:t>
            </a:r>
            <a:r>
              <a:rPr lang="en-US" dirty="0">
                <a:solidFill>
                  <a:schemeClr val="bg1"/>
                </a:solidFill>
              </a:rPr>
              <a:t>, List&lt;T&gt; </a:t>
            </a:r>
            <a:r>
              <a:rPr lang="ru-RU" dirty="0">
                <a:solidFill>
                  <a:schemeClr val="bg1"/>
                </a:solidFill>
              </a:rPr>
              <a:t>или других коллекций поддерживающих сортировку</a:t>
            </a:r>
            <a:endParaRPr lang="en-US" dirty="0">
              <a:solidFill>
                <a:schemeClr val="bg1"/>
              </a:solidFill>
            </a:endParaRPr>
          </a:p>
          <a:p>
            <a:r>
              <a:rPr lang="ru-RU" dirty="0">
                <a:solidFill>
                  <a:schemeClr val="bg1"/>
                </a:solidFill>
              </a:rPr>
              <a:t>При сортировке с использованием </a:t>
            </a:r>
            <a:r>
              <a:rPr lang="en-US" dirty="0">
                <a:solidFill>
                  <a:schemeClr val="bg1"/>
                </a:solidFill>
              </a:rPr>
              <a:t>LINQ</a:t>
            </a:r>
          </a:p>
          <a:p>
            <a:r>
              <a:rPr lang="ru-RU" dirty="0">
                <a:solidFill>
                  <a:schemeClr val="bg1"/>
                </a:solidFill>
              </a:rPr>
              <a:t>При написании кода которому требуется выполнять сравнение объектов</a:t>
            </a:r>
          </a:p>
          <a:p>
            <a:endParaRPr lang="ru-RU" dirty="0">
              <a:solidFill>
                <a:schemeClr val="bg1"/>
              </a:solidFill>
            </a:endParaRPr>
          </a:p>
          <a:p>
            <a:pPr marL="0" indent="0" algn="ctr">
              <a:buNone/>
            </a:pPr>
            <a:r>
              <a:rPr lang="ru-RU" dirty="0">
                <a:solidFill>
                  <a:schemeClr val="bg1"/>
                </a:solidFill>
              </a:rPr>
              <a:t>Предпочитайте обобщенные интерфейсы необобщенным!</a:t>
            </a:r>
            <a:endParaRPr lang="en-US" dirty="0">
              <a:solidFill>
                <a:schemeClr val="bg1"/>
              </a:solidFill>
            </a:endParaRPr>
          </a:p>
        </p:txBody>
      </p:sp>
    </p:spTree>
    <p:extLst>
      <p:ext uri="{BB962C8B-B14F-4D97-AF65-F5344CB8AC3E}">
        <p14:creationId xmlns:p14="http://schemas.microsoft.com/office/powerpoint/2010/main" val="550448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xmlns="" val="3371974222"/>
                    </a:ext>
                  </a:extLst>
                </a:gridCol>
                <a:gridCol w="3305472">
                  <a:extLst>
                    <a:ext uri="{9D8B030D-6E8A-4147-A177-3AD203B41FA5}">
                      <a16:colId xmlns:a16="http://schemas.microsoft.com/office/drawing/2014/main" xmlns="" val="594081382"/>
                    </a:ext>
                  </a:extLst>
                </a:gridCol>
                <a:gridCol w="2743200">
                  <a:extLst>
                    <a:ext uri="{9D8B030D-6E8A-4147-A177-3AD203B41FA5}">
                      <a16:colId xmlns:a16="http://schemas.microsoft.com/office/drawing/2014/main" xmlns=""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a16="http://schemas.microsoft.com/office/drawing/2014/main" xmlns=""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xmlns=""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a16="http://schemas.microsoft.com/office/drawing/2014/main" xmlns=""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a16="http://schemas.microsoft.com/office/drawing/2014/main" xmlns=""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xmlns=""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7263</Words>
  <Application>Microsoft Office PowerPoint</Application>
  <PresentationFormat>On-screen Show (4:3)</PresentationFormat>
  <Paragraphs>1473</Paragraphs>
  <Slides>116</Slides>
  <Notes>0</Notes>
  <HiddenSlides>10</HiddenSlides>
  <MMClips>0</MMClips>
  <ScaleCrop>false</ScaleCrop>
  <HeadingPairs>
    <vt:vector size="4" baseType="variant">
      <vt:variant>
        <vt:lpstr>Theme</vt:lpstr>
      </vt:variant>
      <vt:variant>
        <vt:i4>5</vt:i4>
      </vt:variant>
      <vt:variant>
        <vt:lpstr>Slide Titles</vt:lpstr>
      </vt:variant>
      <vt:variant>
        <vt:i4>116</vt:i4>
      </vt:variant>
    </vt:vector>
  </HeadingPairs>
  <TitlesOfParts>
    <vt:vector size="121" baseType="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 или структуры</vt:lpstr>
      <vt:lpstr>Ключевое слово this</vt:lpstr>
      <vt:lpstr>PowerPoint Presentation</vt:lpstr>
      <vt:lpstr>Поля - class vs struct</vt:lpstr>
      <vt:lpstr>Пространства имен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static конструкторы</vt:lpstr>
      <vt:lpstr>Конструкторы - class vs struct</vt:lpstr>
      <vt:lpstr>Свойства</vt:lpstr>
      <vt:lpstr>PowerPoint Presentation</vt:lpstr>
      <vt:lpstr>Автоматические свойства (auto-properties)</vt:lpstr>
      <vt:lpstr>Автоматические свойства Какой код генерирует компилятор?</vt:lpstr>
      <vt:lpstr>Свойства</vt:lpstr>
      <vt:lpstr>Инициализация свойств (до C# 6)</vt:lpstr>
      <vt:lpstr>Инициализация автоматических свойств (C# 6 и новее)</vt:lpstr>
      <vt:lpstr>C# 6.0. Автоматические свойства доступные только для чтения</vt:lpstr>
      <vt:lpstr>Инициализация автоматических свойств (C# 6)</vt:lpstr>
      <vt:lpstr>C# 6.0. Expression Bodied Functions and Properties</vt:lpstr>
      <vt:lpstr>Сравнение полей и свойств</vt:lpstr>
      <vt:lpstr>Индексаторы</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protected метод MemberwiseClone()</vt:lpstr>
      <vt:lpstr>Поверхностное и полное копирование</vt:lpstr>
      <vt:lpstr>Метод GetType()</vt:lpstr>
      <vt:lpstr>Ключевое слово typeof</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Базовые интерфейсы</vt:lpstr>
      <vt:lpstr>Явная реализация интерфейсов</vt:lpstr>
      <vt:lpstr>Пример явной реализации интерфейса</vt:lpstr>
      <vt:lpstr>Чем отличается наследование класса от реализации интерфейса?</vt:lpstr>
      <vt:lpstr>Интерфейсы vs Абстрактные классы</vt:lpstr>
      <vt:lpstr>Полезные интерфейсы в .NET</vt:lpstr>
      <vt:lpstr>Интерфейс IEquatable&lt;T&gt;</vt:lpstr>
      <vt:lpstr>PowerPoint Presentation</vt:lpstr>
      <vt:lpstr>PowerPoint Presentation</vt:lpstr>
      <vt:lpstr>Когда может пригодиться реализация IComparable или IComparer?</vt:lpstr>
      <vt:lpstr>PowerPoint Presentation</vt:lpstr>
      <vt:lpstr>Интерфейсы для коллекций</vt:lpstr>
      <vt:lpstr>PowerPoint Presentation</vt:lpstr>
      <vt:lpstr>Пример реализации IEnumerable</vt:lpstr>
      <vt:lpstr>Пример реализации IEnumerable с использованием yield</vt:lpstr>
      <vt:lpstr>Взаимосвязь foreach и IEnumerable</vt:lpstr>
      <vt:lpstr>Вложенные типы (nested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2019-02-22T16:22:25Z</dcterms:modified>
</cp:coreProperties>
</file>