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6" r:id="rId3"/>
    <p:sldId id="268" r:id="rId4"/>
    <p:sldId id="258" r:id="rId5"/>
    <p:sldId id="259" r:id="rId6"/>
    <p:sldId id="269" r:id="rId7"/>
    <p:sldId id="279" r:id="rId8"/>
    <p:sldId id="270" r:id="rId9"/>
    <p:sldId id="260" r:id="rId10"/>
    <p:sldId id="261" r:id="rId11"/>
    <p:sldId id="262" r:id="rId12"/>
    <p:sldId id="272" r:id="rId13"/>
    <p:sldId id="274" r:id="rId14"/>
    <p:sldId id="273" r:id="rId15"/>
    <p:sldId id="263" r:id="rId16"/>
    <p:sldId id="275" r:id="rId17"/>
    <p:sldId id="276" r:id="rId18"/>
    <p:sldId id="277" r:id="rId19"/>
    <p:sldId id="278" r:id="rId20"/>
    <p:sldId id="264" r:id="rId21"/>
    <p:sldId id="265"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8BE004-1621-4A9D-8FCD-FFFF7F7D649B}">
          <p14:sldIdLst>
            <p14:sldId id="266"/>
            <p14:sldId id="268"/>
          </p14:sldIdLst>
        </p14:section>
        <p14:section name="Преобразование типов" id="{33E823D7-D520-4DF9-9DF4-A481EBF6DF43}">
          <p14:sldIdLst>
            <p14:sldId id="258"/>
            <p14:sldId id="259"/>
            <p14:sldId id="269"/>
            <p14:sldId id="279"/>
            <p14:sldId id="270"/>
          </p14:sldIdLst>
        </p14:section>
        <p14:section name="Строки и символы" id="{E65CB02C-3B98-4A45-8C72-F3E182D8DBD2}">
          <p14:sldIdLst>
            <p14:sldId id="260"/>
            <p14:sldId id="261"/>
            <p14:sldId id="262"/>
          </p14:sldIdLst>
        </p14:section>
        <p14:section name="Кодировки" id="{80C8463C-EF94-4A0A-A4D6-94EF23EE6637}">
          <p14:sldIdLst>
            <p14:sldId id="272"/>
            <p14:sldId id="274"/>
            <p14:sldId id="273"/>
            <p14:sldId id="263"/>
            <p14:sldId id="275"/>
            <p14:sldId id="276"/>
            <p14:sldId id="277"/>
            <p14:sldId id="278"/>
          </p14:sldIdLst>
        </p14:section>
        <p14:section name="Регулярные выражения" id="{3AEB8464-61F8-4BC7-A268-876AD6E955DF}">
          <p14:sldIdLst>
            <p14:sldId id="264"/>
          </p14:sldIdLst>
        </p14:section>
        <p14:section name="GC" id="{49F27F40-7E8A-47E4-8FDA-76DA53BD61EF}">
          <p14:sldIdLst>
            <p14:sldId id="265"/>
            <p14:sldId id="271"/>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622FCB-595C-4A19-9DA3-A5F2C1EA723F}"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89336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622FCB-595C-4A19-9DA3-A5F2C1EA723F}"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90429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622FCB-595C-4A19-9DA3-A5F2C1EA723F}"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791625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590922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339603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1693375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1093153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Tree>
    <p:extLst>
      <p:ext uri="{BB962C8B-B14F-4D97-AF65-F5344CB8AC3E}">
        <p14:creationId xmlns:p14="http://schemas.microsoft.com/office/powerpoint/2010/main" val="484895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a:solidFill>
                  <a:srgbClr val="FFFFFF"/>
                </a:solidFill>
              </a:rPr>
              <a:t>Название. Демонстрация.</a:t>
            </a:r>
          </a:p>
        </p:txBody>
      </p:sp>
    </p:spTree>
    <p:extLst>
      <p:ext uri="{BB962C8B-B14F-4D97-AF65-F5344CB8AC3E}">
        <p14:creationId xmlns:p14="http://schemas.microsoft.com/office/powerpoint/2010/main" val="3229909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086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807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622FCB-595C-4A19-9DA3-A5F2C1EA723F}"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1471638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9298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1902010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2717730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22.02.2019</a:t>
            </a:fld>
            <a:endParaRPr lang="ru-RU">
              <a:solidFill>
                <a:srgbClr val="FFFFFF">
                  <a:tint val="75000"/>
                </a:srgbClr>
              </a:solidFill>
            </a:endParaRPr>
          </a:p>
        </p:txBody>
      </p:sp>
      <p:sp>
        <p:nvSpPr>
          <p:cNvPr id="5" name="Footer Placeholder 4"/>
          <p:cNvSpPr>
            <a:spLocks noGrp="1"/>
          </p:cNvSpPr>
          <p:nvPr>
            <p:ph type="ftr" sz="quarter" idx="11"/>
          </p:nvPr>
        </p:nvSpPr>
        <p:spPr/>
        <p:txBody>
          <a:bodyPr/>
          <a:lstStyle/>
          <a:p>
            <a:endParaRPr lang="ru-RU">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a:solidFill>
                <a:srgbClr val="FFFFFF">
                  <a:tint val="75000"/>
                </a:srgbClr>
              </a:solidFill>
            </a:endParaRPr>
          </a:p>
        </p:txBody>
      </p:sp>
    </p:spTree>
    <p:extLst>
      <p:ext uri="{BB962C8B-B14F-4D97-AF65-F5344CB8AC3E}">
        <p14:creationId xmlns:p14="http://schemas.microsoft.com/office/powerpoint/2010/main" val="386650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22FCB-595C-4A19-9DA3-A5F2C1EA723F}"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1321270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622FCB-595C-4A19-9DA3-A5F2C1EA723F}"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411899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622FCB-595C-4A19-9DA3-A5F2C1EA723F}" type="datetimeFigureOut">
              <a:rPr lang="en-US" smtClean="0"/>
              <a:t>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64738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622FCB-595C-4A19-9DA3-A5F2C1EA723F}" type="datetimeFigureOut">
              <a:rPr lang="en-US" smtClean="0"/>
              <a:t>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92866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22FCB-595C-4A19-9DA3-A5F2C1EA723F}" type="datetimeFigureOut">
              <a:rPr lang="en-US" smtClean="0"/>
              <a:t>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29753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22FCB-595C-4A19-9DA3-A5F2C1EA723F}"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68371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22FCB-595C-4A19-9DA3-A5F2C1EA723F}"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428580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22FCB-595C-4A19-9DA3-A5F2C1EA723F}" type="datetimeFigureOut">
              <a:rPr lang="en-US" smtClean="0"/>
              <a:t>2/22/2019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91DE8-2EE2-4D34-94F0-905E5A9C31B8}" type="slidenum">
              <a:rPr lang="en-US" smtClean="0"/>
              <a:t>‹#›</a:t>
            </a:fld>
            <a:endParaRPr lang="en-US"/>
          </a:p>
        </p:txBody>
      </p:sp>
    </p:spTree>
    <p:extLst>
      <p:ext uri="{BB962C8B-B14F-4D97-AF65-F5344CB8AC3E}">
        <p14:creationId xmlns:p14="http://schemas.microsoft.com/office/powerpoint/2010/main" val="960898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22.02.2019</a:t>
            </a:fld>
            <a:endParaRPr lang="ru-RU">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a:solidFill>
                <a:srgbClr val="FFFFFF">
                  <a:tint val="75000"/>
                </a:srgbClr>
              </a:solidFill>
            </a:endParaRPr>
          </a:p>
        </p:txBody>
      </p:sp>
    </p:spTree>
    <p:extLst>
      <p:ext uri="{BB962C8B-B14F-4D97-AF65-F5344CB8AC3E}">
        <p14:creationId xmlns:p14="http://schemas.microsoft.com/office/powerpoint/2010/main" val="32099875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www.joelonsoftware.com/articles/Unicode.html" TargetMode="External"/><Relationship Id="rId2" Type="http://schemas.openxmlformats.org/officeDocument/2006/relationships/hyperlink" Target="http://local.joelonsoftware.com/wiki/%D0%90%D0%B1%D1%81%D0%BE%D0%BB%D1%8E%D1%82%D0%BD%D1%8B%D0%B9_%D0%9C%D0%B8%D0%BD%D0%B8%D0%BC%D1%83%D0%BC,_%D0%BA%D0%BE%D1%82%D0%BE%D1%80%D1%8B%D0%B9_%D0%9A%D0%B0%D0%B6%D0%B4%D1%8B%D0%B9_%D0%A0%D0%B0%D0%B7%D1%80%D0%B0%D0%B1%D0%BE%D1%82%D1%87%D0%B8%D0%BA_%D0%9F%D1%80%D0%BE%D0%B3%D1%80%D0%B0%D0%BC%D0%BC%D0%BD%D0%BE%D0%B3%D0%BE_%D0%9E%D0%B1%D0%B5%D1%81%D0%BF%D0%B5%D1%87%D0%B5%D0%BD%D0%B8%D1%8F_%D0%9E%D0%B1%D1%8F%D0%B7%D0%B0%D1%82%D0%B5%D0%BB%D1%8C%D0%BD%D0%BE_%D0%94%D0%BE%D0%BB%D0%B6%D0%B5%D0%BD_%D0%97%D0%BD%D0%B0%D1%82%D1%8C_%D0%BE_Unicode_%D0%B8_%D0%9D%D0%B0%D0%B1%D0%BE%D1%80%D0%B0%D1%85_%D0%A1%D0%B8%D0%BC%D0%B2%D0%BE%D0%BB%D0%BE%D0%B2" TargetMode="External"/><Relationship Id="rId1" Type="http://schemas.openxmlformats.org/officeDocument/2006/relationships/slideLayout" Target="../slideLayouts/slideLayout12.xml"/><Relationship Id="rId5" Type="http://schemas.openxmlformats.org/officeDocument/2006/relationships/hyperlink" Target="http://unicode.org/" TargetMode="External"/><Relationship Id="rId4" Type="http://schemas.openxmlformats.org/officeDocument/2006/relationships/hyperlink" Target="http://www.fileformat.info/info/unicode/index.ht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2.xml"/><Relationship Id="rId5" Type="http://schemas.openxmlformats.org/officeDocument/2006/relationships/image" Target="../media/image5.gif"/><Relationship Id="rId4" Type="http://schemas.openxmlformats.org/officeDocument/2006/relationships/image" Target="../media/image4.gif"/></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www.ultrapico.com/Expresso.ht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hyperlink" Target="http://belhard.nullptr.ru/" TargetMode="External"/><Relationship Id="rId4" Type="http://schemas.openxmlformats.org/officeDocument/2006/relationships/hyperlink" Target="https://github.com/bazile/Trainin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523220"/>
          </a:xfrm>
          <a:prstGeom prst="rect">
            <a:avLst/>
          </a:prstGeom>
        </p:spPr>
        <p:txBody>
          <a:bodyPr wrap="square">
            <a:spAutoFit/>
          </a:bodyPr>
          <a:lstStyle/>
          <a:p>
            <a:pPr algn="ctr"/>
            <a:r>
              <a:rPr lang="ru-RU" sz="2800" i="1" dirty="0">
                <a:solidFill>
                  <a:schemeClr val="bg1"/>
                </a:solidFill>
              </a:rPr>
              <a:t>Основы программирования на </a:t>
            </a:r>
            <a:r>
              <a:rPr lang="en-US" sz="2800" i="1" dirty="0">
                <a:solidFill>
                  <a:schemeClr val="bg1"/>
                </a:solidFill>
              </a:rPr>
              <a:t>C#</a:t>
            </a:r>
            <a:endParaRPr lang="ru-RU" sz="2800" i="1" dirty="0">
              <a:solidFill>
                <a:schemeClr val="bg1"/>
              </a:solidFill>
            </a:endParaRPr>
          </a:p>
        </p:txBody>
      </p:sp>
      <p:sp>
        <p:nvSpPr>
          <p:cNvPr id="2" name="TextBox 1"/>
          <p:cNvSpPr txBox="1"/>
          <p:nvPr/>
        </p:nvSpPr>
        <p:spPr>
          <a:xfrm>
            <a:off x="143508" y="2528900"/>
            <a:ext cx="8856983" cy="1200329"/>
          </a:xfrm>
          <a:prstGeom prst="rect">
            <a:avLst/>
          </a:prstGeom>
          <a:noFill/>
        </p:spPr>
        <p:txBody>
          <a:bodyPr wrap="square" rtlCol="0">
            <a:spAutoFit/>
          </a:bodyPr>
          <a:lstStyle/>
          <a:p>
            <a:pPr algn="ctr"/>
            <a:r>
              <a:rPr lang="ru-RU" sz="3600" b="1" dirty="0">
                <a:solidFill>
                  <a:schemeClr val="bg1"/>
                </a:solidFill>
                <a:latin typeface="Footlight MT Light" panose="0204060206030A020304" pitchFamily="18" charset="77"/>
              </a:rPr>
              <a:t>§ Преобразования, строки </a:t>
            </a:r>
            <a:r>
              <a:rPr lang="ru-RU" sz="3600" b="1">
                <a:solidFill>
                  <a:schemeClr val="bg1"/>
                </a:solidFill>
                <a:latin typeface="Footlight MT Light" panose="0204060206030A020304" pitchFamily="18" charset="77"/>
              </a:rPr>
              <a:t>и кодировки</a:t>
            </a:r>
            <a:endParaRPr lang="ru-RU" sz="3600" b="1" dirty="0">
              <a:solidFill>
                <a:schemeClr val="bg1"/>
              </a:solidFill>
              <a:latin typeface="Footlight MT Light" panose="0204060206030A020304" pitchFamily="18" charset="77"/>
            </a:endParaRPr>
          </a:p>
        </p:txBody>
      </p:sp>
      <p:sp>
        <p:nvSpPr>
          <p:cNvPr id="5" name="TextBox 4">
            <a:extLst>
              <a:ext uri="{FF2B5EF4-FFF2-40B4-BE49-F238E27FC236}">
                <a16:creationId xmlns:a16="http://schemas.microsoft.com/office/drawing/2014/main" xmlns="" id="{F5BAD8C7-5BD8-184C-85E9-1300D98DA30A}"/>
              </a:ext>
            </a:extLst>
          </p:cNvPr>
          <p:cNvSpPr txBox="1"/>
          <p:nvPr/>
        </p:nvSpPr>
        <p:spPr>
          <a:xfrm>
            <a:off x="2339752" y="4984720"/>
            <a:ext cx="4464496" cy="1138773"/>
          </a:xfrm>
          <a:prstGeom prst="rect">
            <a:avLst/>
          </a:prstGeom>
          <a:noFill/>
        </p:spPr>
        <p:txBody>
          <a:bodyPr wrap="square" rtlCol="0">
            <a:spAutoFit/>
          </a:bodyPr>
          <a:lstStyle/>
          <a:p>
            <a:r>
              <a:rPr lang="ru-RU" sz="2000" dirty="0">
                <a:solidFill>
                  <a:schemeClr val="bg1"/>
                </a:solidFill>
                <a:effectLst>
                  <a:outerShdw blurRad="50800" dist="38100" dir="5400000" algn="t" rotWithShape="0">
                    <a:prstClr val="black">
                      <a:alpha val="40000"/>
                    </a:prstClr>
                  </a:outerShdw>
                </a:effectLst>
                <a:latin typeface="Segoe Print" panose="02000800000000000000" pitchFamily="2" charset="0"/>
              </a:rPr>
              <a:t>Центр Обучающих Технологий</a:t>
            </a:r>
          </a:p>
          <a:p>
            <a:pPr algn="ctr"/>
            <a:r>
              <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rPr>
              <a:t>основан в 2002 году</a:t>
            </a:r>
          </a:p>
          <a:p>
            <a:pPr algn="ctr"/>
            <a:endPar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a:p>
            <a:pPr algn="ctr"/>
            <a:r>
              <a:rPr lang="en-US" sz="1600" dirty="0" err="1">
                <a:solidFill>
                  <a:schemeClr val="bg1"/>
                </a:solidFill>
                <a:effectLst>
                  <a:outerShdw blurRad="50800" dist="38100" dir="5400000" algn="t" rotWithShape="0">
                    <a:prstClr val="black">
                      <a:alpha val="40000"/>
                    </a:prstClr>
                  </a:outerShdw>
                </a:effectLst>
                <a:latin typeface="Segoe Print" panose="02000800000000000000" pitchFamily="2" charset="0"/>
              </a:rPr>
              <a:t>trainingcenter.by</a:t>
            </a:r>
            <a:endParaRPr lang="en-US"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p:txBody>
      </p:sp>
    </p:spTree>
    <p:extLst>
      <p:ext uri="{BB962C8B-B14F-4D97-AF65-F5344CB8AC3E}">
        <p14:creationId xmlns:p14="http://schemas.microsoft.com/office/powerpoint/2010/main" val="1168443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Тип </a:t>
            </a:r>
            <a:r>
              <a:rPr lang="en-US" sz="2400">
                <a:cs typeface="Times New Roman" pitchFamily="18" charset="0"/>
              </a:rPr>
              <a:t>StringBuilder</a:t>
            </a:r>
            <a:r>
              <a:rPr lang="ru-RU" sz="2400">
                <a:cs typeface="Times New Roman" pitchFamily="18" charset="0"/>
              </a:rPr>
              <a:t>.</a:t>
            </a:r>
            <a:endParaRPr lang="en-US" sz="2400">
              <a:cs typeface="Times New Roman" pitchFamily="18" charset="0"/>
            </a:endParaRPr>
          </a:p>
        </p:txBody>
      </p:sp>
      <p:sp>
        <p:nvSpPr>
          <p:cNvPr id="7171"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7172" name="TextBox 6"/>
          <p:cNvSpPr txBox="1">
            <a:spLocks noChangeArrowheads="1"/>
          </p:cNvSpPr>
          <p:nvPr/>
        </p:nvSpPr>
        <p:spPr bwMode="auto">
          <a:xfrm>
            <a:off x="152400" y="457200"/>
            <a:ext cx="8839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Так как стандартная строка относится к неизменяемым типам, то при изменении строки происходит создании нового объекта, что значительно влияет на время выполнения. Класс </a:t>
            </a:r>
            <a:r>
              <a:rPr lang="en-US" sz="1600">
                <a:cs typeface="Times New Roman" pitchFamily="18" charset="0"/>
              </a:rPr>
              <a:t>StringBuilder </a:t>
            </a:r>
            <a:r>
              <a:rPr lang="ru-RU" sz="1600">
                <a:cs typeface="Times New Roman" pitchFamily="18" charset="0"/>
              </a:rPr>
              <a:t>позволяет менять содержимое строки, не создавая новых объектов. Изменения происходят внутри класса.</a:t>
            </a:r>
            <a:endParaRPr lang="ru-RU" sz="1600" b="1"/>
          </a:p>
        </p:txBody>
      </p:sp>
      <p:sp>
        <p:nvSpPr>
          <p:cNvPr id="7173" name="Rectangle 1"/>
          <p:cNvSpPr>
            <a:spLocks noChangeArrowheads="1"/>
          </p:cNvSpPr>
          <p:nvPr/>
        </p:nvSpPr>
        <p:spPr bwMode="auto">
          <a:xfrm>
            <a:off x="228600" y="1676400"/>
            <a:ext cx="8686800" cy="11699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string str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n = int.Parse(Console.ReadLine());</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n;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str = str + "A";    //Происходит создание n оъектов</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Console.WriteLine(str);</a:t>
            </a:r>
            <a:endParaRPr lang="be-BY" dirty="0">
              <a:solidFill>
                <a:schemeClr val="bg1"/>
              </a:solidFill>
              <a:ea typeface="Calibri" pitchFamily="34" charset="0"/>
              <a:cs typeface="Courier New" pitchFamily="49" charset="0"/>
            </a:endParaRPr>
          </a:p>
        </p:txBody>
      </p:sp>
      <p:sp>
        <p:nvSpPr>
          <p:cNvPr id="53250" name="Rectangle 2"/>
          <p:cNvSpPr>
            <a:spLocks noChangeArrowheads="1"/>
          </p:cNvSpPr>
          <p:nvPr/>
        </p:nvSpPr>
        <p:spPr bwMode="auto">
          <a:xfrm>
            <a:off x="228600" y="3021013"/>
            <a:ext cx="8686800" cy="1169987"/>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StringBuilder sb = new StringBuilder();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n = int.Parse(Console.ReadLine());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n; i++)</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sb.Append("A");    //Изменяем объект sb</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Console.WriteLine(sb.ToString());</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369652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Кодировки текста</a:t>
            </a:r>
          </a:p>
        </p:txBody>
      </p:sp>
      <p:sp>
        <p:nvSpPr>
          <p:cNvPr id="3" name="Content Placeholder 2"/>
          <p:cNvSpPr>
            <a:spLocks noGrp="1"/>
          </p:cNvSpPr>
          <p:nvPr>
            <p:ph idx="1"/>
          </p:nvPr>
        </p:nvSpPr>
        <p:spPr/>
        <p:txBody>
          <a:bodyPr>
            <a:normAutofit fontScale="70000" lnSpcReduction="20000"/>
          </a:bodyPr>
          <a:lstStyle/>
          <a:p>
            <a:pPr marL="0" indent="0">
              <a:buNone/>
            </a:pPr>
            <a:r>
              <a:rPr lang="ru-RU" dirty="0"/>
              <a:t>Под кодировкой понимается сопоставление символу числового кода. Это необходимо так как компьютер умеет оперировать только числами. Кодироки делятся на однобайтовые и многобайтовые. В однобайтовой кодировке можно представить не больше чем 256 символов, что зачастую лишает возможности иметь в одной строке символы из разных алфавитов. Многобайтовые кодировки, очевидно, способны представить гораздо больше символов.</a:t>
            </a:r>
            <a:endParaRPr lang="en-US" dirty="0"/>
          </a:p>
          <a:p>
            <a:pPr marL="0" indent="0">
              <a:buNone/>
            </a:pPr>
            <a:endParaRPr lang="en-US" dirty="0"/>
          </a:p>
          <a:p>
            <a:r>
              <a:rPr lang="ru-RU" dirty="0"/>
              <a:t>Однобайтовые кодировки: </a:t>
            </a:r>
            <a:r>
              <a:rPr lang="en-US" dirty="0"/>
              <a:t> ISO 8859-1, EBCDIC, Windows-1251, koi8-r, dos866, ASCII (</a:t>
            </a:r>
            <a:r>
              <a:rPr lang="ru-RU" dirty="0"/>
              <a:t>7-битовая кодировка) и другие.</a:t>
            </a:r>
          </a:p>
          <a:p>
            <a:r>
              <a:rPr lang="ru-RU" dirty="0" err="1"/>
              <a:t>Многобайтовые</a:t>
            </a:r>
            <a:r>
              <a:rPr lang="ru-RU" dirty="0"/>
              <a:t> кодировки: семейство </a:t>
            </a:r>
            <a:r>
              <a:rPr lang="en-US" dirty="0"/>
              <a:t>Unicode (UTF-8, UTF-16, UTF-32), GBK (</a:t>
            </a:r>
            <a:r>
              <a:rPr lang="ru-RU" dirty="0"/>
              <a:t>китайский)</a:t>
            </a:r>
            <a:r>
              <a:rPr lang="en-US" dirty="0"/>
              <a:t>, ISO-2022-JP (</a:t>
            </a:r>
            <a:r>
              <a:rPr lang="ru-RU" dirty="0"/>
              <a:t>японский) и другие.</a:t>
            </a:r>
            <a:endParaRPr lang="en-US" dirty="0"/>
          </a:p>
          <a:p>
            <a:pPr marL="0" indent="0">
              <a:buNone/>
            </a:pPr>
            <a:endParaRPr lang="en-US" dirty="0"/>
          </a:p>
          <a:p>
            <a:pPr marL="0" indent="0">
              <a:buNone/>
            </a:pPr>
            <a:r>
              <a:rPr lang="ru-RU" dirty="0"/>
              <a:t>Самой популярной многобайтовой кодировкой является </a:t>
            </a:r>
            <a:r>
              <a:rPr lang="en-US" dirty="0"/>
              <a:t>Unicode.</a:t>
            </a:r>
            <a:endParaRPr lang="ru-RU" dirty="0"/>
          </a:p>
        </p:txBody>
      </p:sp>
    </p:spTree>
    <p:extLst>
      <p:ext uri="{BB962C8B-B14F-4D97-AF65-F5344CB8AC3E}">
        <p14:creationId xmlns:p14="http://schemas.microsoft.com/office/powerpoint/2010/main" val="351207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Кодировки текста</a:t>
            </a:r>
            <a:r>
              <a:rPr lang="en-US" dirty="0"/>
              <a:t/>
            </a:r>
            <a:br>
              <a:rPr lang="en-US" dirty="0"/>
            </a:br>
            <a:r>
              <a:rPr lang="ru-RU" dirty="0"/>
              <a:t>Полезные ссылки</a:t>
            </a:r>
          </a:p>
        </p:txBody>
      </p:sp>
      <p:sp>
        <p:nvSpPr>
          <p:cNvPr id="3" name="Content Placeholder 2"/>
          <p:cNvSpPr>
            <a:spLocks noGrp="1"/>
          </p:cNvSpPr>
          <p:nvPr>
            <p:ph idx="1"/>
          </p:nvPr>
        </p:nvSpPr>
        <p:spPr/>
        <p:txBody>
          <a:bodyPr>
            <a:normAutofit/>
          </a:bodyPr>
          <a:lstStyle/>
          <a:p>
            <a:r>
              <a:rPr lang="ru-RU" sz="2800" dirty="0">
                <a:solidFill>
                  <a:schemeClr val="bg1"/>
                </a:solidFill>
              </a:rPr>
              <a:t>«Абсолютный Минимум, который Каждый Разработчик Программного Обеспечения Обязательно Должен Знать о Unicode и Наборах»</a:t>
            </a:r>
            <a:r>
              <a:rPr lang="en-US" sz="2800" dirty="0">
                <a:solidFill>
                  <a:schemeClr val="bg1"/>
                </a:solidFill>
              </a:rPr>
              <a:t>. </a:t>
            </a:r>
            <a:r>
              <a:rPr lang="ru-RU" sz="2800" dirty="0">
                <a:solidFill>
                  <a:schemeClr val="bg1"/>
                </a:solidFill>
              </a:rPr>
              <a:t>Статья Джоеля Спольски (</a:t>
            </a:r>
            <a:r>
              <a:rPr lang="en-US" sz="2800" dirty="0"/>
              <a:t>Joel </a:t>
            </a:r>
            <a:r>
              <a:rPr lang="en-US" sz="2800" dirty="0" err="1"/>
              <a:t>Spolsky</a:t>
            </a:r>
            <a:r>
              <a:rPr lang="ru-RU" sz="2800" dirty="0">
                <a:solidFill>
                  <a:schemeClr val="bg1"/>
                </a:solidFill>
              </a:rPr>
              <a:t>).</a:t>
            </a:r>
          </a:p>
          <a:p>
            <a:pPr lvl="1"/>
            <a:r>
              <a:rPr lang="ru-RU" dirty="0">
                <a:solidFill>
                  <a:schemeClr val="bg1"/>
                </a:solidFill>
              </a:rPr>
              <a:t>На </a:t>
            </a:r>
            <a:r>
              <a:rPr lang="ru-RU" dirty="0">
                <a:solidFill>
                  <a:schemeClr val="bg1"/>
                </a:solidFill>
                <a:hlinkClick r:id="rId2"/>
              </a:rPr>
              <a:t>русском</a:t>
            </a:r>
            <a:r>
              <a:rPr lang="ru-RU" dirty="0">
                <a:solidFill>
                  <a:schemeClr val="bg1"/>
                </a:solidFill>
              </a:rPr>
              <a:t> и </a:t>
            </a:r>
            <a:r>
              <a:rPr lang="ru-RU" dirty="0">
                <a:solidFill>
                  <a:schemeClr val="bg1"/>
                </a:solidFill>
                <a:hlinkClick r:id="rId3"/>
              </a:rPr>
              <a:t>английском</a:t>
            </a:r>
            <a:r>
              <a:rPr lang="ru-RU" dirty="0">
                <a:solidFill>
                  <a:schemeClr val="bg1"/>
                </a:solidFill>
              </a:rPr>
              <a:t>.</a:t>
            </a:r>
          </a:p>
          <a:p>
            <a:r>
              <a:rPr lang="en-US" sz="2800" dirty="0">
                <a:solidFill>
                  <a:schemeClr val="bg1"/>
                </a:solidFill>
                <a:hlinkClick r:id="rId4"/>
              </a:rPr>
              <a:t>http://www.fileformat.info/info/unicode/index.htm</a:t>
            </a:r>
            <a:endParaRPr lang="ru-RU" sz="2800" dirty="0">
              <a:solidFill>
                <a:schemeClr val="bg1"/>
              </a:solidFill>
            </a:endParaRPr>
          </a:p>
          <a:p>
            <a:r>
              <a:rPr lang="en-US" sz="2800" dirty="0"/>
              <a:t>The Unicode Consortium </a:t>
            </a:r>
            <a:r>
              <a:rPr lang="ru-RU" sz="2800" dirty="0"/>
              <a:t>- </a:t>
            </a:r>
            <a:r>
              <a:rPr lang="en-US" sz="2800" dirty="0">
                <a:solidFill>
                  <a:schemeClr val="bg1"/>
                </a:solidFill>
                <a:hlinkClick r:id="rId5"/>
              </a:rPr>
              <a:t>http://unicode.org/</a:t>
            </a:r>
            <a:endParaRPr lang="ru-RU" sz="2800" dirty="0"/>
          </a:p>
        </p:txBody>
      </p:sp>
    </p:spTree>
    <p:extLst>
      <p:ext uri="{BB962C8B-B14F-4D97-AF65-F5344CB8AC3E}">
        <p14:creationId xmlns:p14="http://schemas.microsoft.com/office/powerpoint/2010/main" val="629239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Кодировки текста</a:t>
            </a:r>
          </a:p>
        </p:txBody>
      </p:sp>
      <p:grpSp>
        <p:nvGrpSpPr>
          <p:cNvPr id="6" name="Group 5"/>
          <p:cNvGrpSpPr/>
          <p:nvPr/>
        </p:nvGrpSpPr>
        <p:grpSpPr>
          <a:xfrm>
            <a:off x="1707356" y="1699068"/>
            <a:ext cx="5729288" cy="3459864"/>
            <a:chOff x="1707356" y="1405030"/>
            <a:chExt cx="5729288" cy="3459864"/>
          </a:xfrm>
        </p:grpSpPr>
        <p:pic>
          <p:nvPicPr>
            <p:cNvPr id="1026" name="Picture 2" descr="http://czyborra.com/charsets/koi8-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356" y="1993106"/>
              <a:ext cx="5729288" cy="28717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07356" y="1405030"/>
              <a:ext cx="5729288" cy="584775"/>
            </a:xfrm>
            <a:prstGeom prst="rect">
              <a:avLst/>
            </a:prstGeom>
            <a:noFill/>
          </p:spPr>
          <p:txBody>
            <a:bodyPr wrap="square" rtlCol="0">
              <a:spAutoFit/>
            </a:bodyPr>
            <a:lstStyle/>
            <a:p>
              <a:pPr algn="ctr"/>
              <a:r>
                <a:rPr lang="en-US" sz="3200" dirty="0"/>
                <a:t>KOI8-R </a:t>
              </a:r>
              <a:r>
                <a:rPr lang="ru-RU" sz="3200" dirty="0"/>
                <a:t>(верхняя часть)</a:t>
              </a:r>
            </a:p>
          </p:txBody>
        </p:sp>
      </p:grpSp>
      <p:grpSp>
        <p:nvGrpSpPr>
          <p:cNvPr id="8" name="Group 7"/>
          <p:cNvGrpSpPr/>
          <p:nvPr/>
        </p:nvGrpSpPr>
        <p:grpSpPr>
          <a:xfrm>
            <a:off x="1707356" y="1704204"/>
            <a:ext cx="5729288" cy="3449592"/>
            <a:chOff x="1707356" y="1699068"/>
            <a:chExt cx="5729288" cy="3449592"/>
          </a:xfrm>
        </p:grpSpPr>
        <p:sp>
          <p:nvSpPr>
            <p:cNvPr id="9" name="TextBox 8"/>
            <p:cNvSpPr txBox="1"/>
            <p:nvPr/>
          </p:nvSpPr>
          <p:spPr>
            <a:xfrm>
              <a:off x="1707356" y="1699068"/>
              <a:ext cx="5729288" cy="584775"/>
            </a:xfrm>
            <a:prstGeom prst="rect">
              <a:avLst/>
            </a:prstGeom>
            <a:noFill/>
          </p:spPr>
          <p:txBody>
            <a:bodyPr wrap="square" rtlCol="0">
              <a:spAutoFit/>
            </a:bodyPr>
            <a:lstStyle/>
            <a:p>
              <a:pPr algn="ctr"/>
              <a:r>
                <a:rPr lang="en-US" sz="3200" dirty="0"/>
                <a:t>Windows-1251 </a:t>
              </a:r>
              <a:r>
                <a:rPr lang="ru-RU" sz="3200" dirty="0"/>
                <a:t>(верхняя часть)</a:t>
              </a:r>
            </a:p>
          </p:txBody>
        </p:sp>
        <p:pic>
          <p:nvPicPr>
            <p:cNvPr id="10" name="Picture 2" descr="http://czyborra.com/charsets/cp125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356" y="2276872"/>
              <a:ext cx="5729288" cy="28717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1707356" y="1706772"/>
            <a:ext cx="5729288" cy="3444456"/>
            <a:chOff x="1707356" y="1704204"/>
            <a:chExt cx="5729288" cy="3444456"/>
          </a:xfrm>
        </p:grpSpPr>
        <p:sp>
          <p:nvSpPr>
            <p:cNvPr id="12" name="TextBox 11"/>
            <p:cNvSpPr txBox="1"/>
            <p:nvPr/>
          </p:nvSpPr>
          <p:spPr>
            <a:xfrm>
              <a:off x="1707356" y="1704204"/>
              <a:ext cx="5729288" cy="584775"/>
            </a:xfrm>
            <a:prstGeom prst="rect">
              <a:avLst/>
            </a:prstGeom>
            <a:noFill/>
          </p:spPr>
          <p:txBody>
            <a:bodyPr wrap="square" rtlCol="0">
              <a:spAutoFit/>
            </a:bodyPr>
            <a:lstStyle/>
            <a:p>
              <a:pPr algn="ctr"/>
              <a:r>
                <a:rPr lang="en-US" sz="3200" dirty="0"/>
                <a:t>ASCII</a:t>
              </a:r>
              <a:endParaRPr lang="ru-RU" sz="3200" dirty="0"/>
            </a:p>
          </p:txBody>
        </p:sp>
        <p:pic>
          <p:nvPicPr>
            <p:cNvPr id="13" name="Picture 4" descr="http://czyborra.com/charsets/iso646-u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356" y="2276872"/>
              <a:ext cx="5729288" cy="28717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1707356" y="1196752"/>
            <a:ext cx="5729288" cy="5322628"/>
            <a:chOff x="1707356" y="1706772"/>
            <a:chExt cx="5729288" cy="5322628"/>
          </a:xfrm>
        </p:grpSpPr>
        <p:pic>
          <p:nvPicPr>
            <p:cNvPr id="15" name="Picture 6" descr="http://czyborra.com/charsets/u-0400.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4797" y="2254994"/>
              <a:ext cx="4774406" cy="477440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707356" y="1706772"/>
              <a:ext cx="5729288" cy="584775"/>
            </a:xfrm>
            <a:prstGeom prst="rect">
              <a:avLst/>
            </a:prstGeom>
            <a:noFill/>
          </p:spPr>
          <p:txBody>
            <a:bodyPr wrap="square" rtlCol="0">
              <a:spAutoFit/>
            </a:bodyPr>
            <a:lstStyle/>
            <a:p>
              <a:pPr algn="ctr"/>
              <a:r>
                <a:rPr lang="en-US" sz="3200" dirty="0"/>
                <a:t>Unicode</a:t>
              </a:r>
              <a:endParaRPr lang="ru-RU" sz="3200" dirty="0"/>
            </a:p>
          </p:txBody>
        </p:sp>
      </p:grpSp>
    </p:spTree>
    <p:extLst>
      <p:ext uri="{BB962C8B-B14F-4D97-AF65-F5344CB8AC3E}">
        <p14:creationId xmlns:p14="http://schemas.microsoft.com/office/powerpoint/2010/main" val="690914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Класс </a:t>
            </a:r>
            <a:r>
              <a:rPr lang="en-US" sz="2400">
                <a:cs typeface="Times New Roman" pitchFamily="18" charset="0"/>
              </a:rPr>
              <a:t>Encoding.</a:t>
            </a:r>
          </a:p>
        </p:txBody>
      </p:sp>
      <p:sp>
        <p:nvSpPr>
          <p:cNvPr id="8195"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8196" name="TextBox 6"/>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Среда </a:t>
            </a:r>
            <a:r>
              <a:rPr lang="en-US" sz="1600"/>
              <a:t>.NET </a:t>
            </a:r>
            <a:r>
              <a:rPr lang="ru-RU" sz="1600"/>
              <a:t>поддерживает различные кодировки, позволяющие переводить массив байт в строки и наоборот. Объект – кодировку можно получить используя класс </a:t>
            </a:r>
            <a:r>
              <a:rPr lang="en-US" sz="1600"/>
              <a:t>Encoding </a:t>
            </a:r>
            <a:r>
              <a:rPr lang="ru-RU" sz="1600"/>
              <a:t>и его статический метод </a:t>
            </a:r>
            <a:r>
              <a:rPr lang="en-US" sz="1600"/>
              <a:t>GetEncoding().</a:t>
            </a:r>
          </a:p>
        </p:txBody>
      </p:sp>
      <p:sp>
        <p:nvSpPr>
          <p:cNvPr id="8197" name="Rectangle 1"/>
          <p:cNvSpPr>
            <a:spLocks noChangeArrowheads="1"/>
          </p:cNvSpPr>
          <p:nvPr/>
        </p:nvSpPr>
        <p:spPr bwMode="auto">
          <a:xfrm>
            <a:off x="0" y="1295400"/>
            <a:ext cx="899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dirty="0">
                <a:solidFill>
                  <a:schemeClr val="bg1"/>
                </a:solidFill>
                <a:latin typeface="Courier New" pitchFamily="49" charset="0"/>
                <a:ea typeface="Calibri" pitchFamily="34" charset="0"/>
                <a:cs typeface="Courier New" pitchFamily="49" charset="0"/>
              </a:rPr>
              <a:t>Encoding </a:t>
            </a:r>
            <a:r>
              <a:rPr lang="en-US">
                <a:solidFill>
                  <a:schemeClr val="bg1"/>
                </a:solidFill>
                <a:latin typeface="Courier New" pitchFamily="49" charset="0"/>
                <a:ea typeface="Calibri" pitchFamily="34" charset="0"/>
                <a:cs typeface="Courier New" pitchFamily="49" charset="0"/>
              </a:rPr>
              <a:t>win1251</a:t>
            </a:r>
            <a:r>
              <a:rPr lang="be-BY">
                <a:solidFill>
                  <a:schemeClr val="bg1"/>
                </a:solidFill>
                <a:latin typeface="Courier New" pitchFamily="49" charset="0"/>
                <a:ea typeface="Calibri" pitchFamily="34" charset="0"/>
                <a:cs typeface="Courier New" pitchFamily="49" charset="0"/>
              </a:rPr>
              <a:t> </a:t>
            </a:r>
            <a:r>
              <a:rPr lang="be-BY" dirty="0">
                <a:solidFill>
                  <a:schemeClr val="bg1"/>
                </a:solidFill>
                <a:latin typeface="Courier New" pitchFamily="49" charset="0"/>
                <a:ea typeface="Calibri" pitchFamily="34" charset="0"/>
                <a:cs typeface="Courier New" pitchFamily="49" charset="0"/>
              </a:rPr>
              <a:t>= Encoding.GetEncoding(“</a:t>
            </a:r>
            <a:r>
              <a:rPr lang="en-US" dirty="0">
                <a:solidFill>
                  <a:schemeClr val="bg1"/>
                </a:solidFill>
                <a:latin typeface="Courier New" pitchFamily="49" charset="0"/>
                <a:ea typeface="Calibri" pitchFamily="34" charset="0"/>
                <a:cs typeface="Courier New" pitchFamily="49" charset="0"/>
              </a:rPr>
              <a:t>windows-1251</a:t>
            </a:r>
            <a:r>
              <a:rPr lang="be-BY" dirty="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8198" name="TextBox 6"/>
          <p:cNvSpPr txBox="1">
            <a:spLocks noChangeArrowheads="1"/>
          </p:cNvSpPr>
          <p:nvPr/>
        </p:nvSpPr>
        <p:spPr bwMode="auto">
          <a:xfrm>
            <a:off x="152400" y="1795463"/>
            <a:ext cx="883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Для популярных кодировок в классе </a:t>
            </a:r>
            <a:r>
              <a:rPr lang="en-US" sz="1600" dirty="0"/>
              <a:t>Encoding </a:t>
            </a:r>
            <a:r>
              <a:rPr lang="ru-RU" sz="1600" dirty="0"/>
              <a:t>зарезервированы свойства</a:t>
            </a:r>
            <a:r>
              <a:rPr lang="en-US" sz="1600" dirty="0"/>
              <a:t>:</a:t>
            </a:r>
          </a:p>
        </p:txBody>
      </p:sp>
      <p:sp>
        <p:nvSpPr>
          <p:cNvPr id="8199" name="Rectangle 2"/>
          <p:cNvSpPr>
            <a:spLocks noChangeArrowheads="1"/>
          </p:cNvSpPr>
          <p:nvPr/>
        </p:nvSpPr>
        <p:spPr bwMode="auto">
          <a:xfrm>
            <a:off x="1752600" y="2133600"/>
            <a:ext cx="37639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be-BY" sz="1600" dirty="0">
                <a:solidFill>
                  <a:schemeClr val="bg1"/>
                </a:solidFill>
                <a:latin typeface="Courier New" pitchFamily="49" charset="0"/>
                <a:ea typeface="Calibri" pitchFamily="34" charset="0"/>
                <a:cs typeface="Courier New" pitchFamily="49" charset="0"/>
              </a:rPr>
              <a:t>            Encoding.ASCII</a:t>
            </a:r>
            <a:endParaRPr lang="be-BY" sz="1600" dirty="0">
              <a:solidFill>
                <a:schemeClr val="bg1"/>
              </a:solidFill>
              <a:ea typeface="Calibri" pitchFamily="34" charset="0"/>
              <a:cs typeface="Courier New" pitchFamily="49" charset="0"/>
            </a:endParaRPr>
          </a:p>
          <a:p>
            <a:pPr eaLnBrk="0" hangingPunct="0"/>
            <a:r>
              <a:rPr lang="be-BY" sz="1600" dirty="0">
                <a:solidFill>
                  <a:schemeClr val="bg1"/>
                </a:solidFill>
                <a:latin typeface="Courier New" pitchFamily="49" charset="0"/>
                <a:ea typeface="Calibri" pitchFamily="34" charset="0"/>
                <a:cs typeface="Courier New" pitchFamily="49" charset="0"/>
              </a:rPr>
              <a:t>            Encoding.Unicode</a:t>
            </a:r>
            <a:endParaRPr lang="be-BY" sz="1600" dirty="0">
              <a:solidFill>
                <a:schemeClr val="bg1"/>
              </a:solidFill>
              <a:ea typeface="Calibri" pitchFamily="34" charset="0"/>
              <a:cs typeface="Courier New" pitchFamily="49" charset="0"/>
            </a:endParaRPr>
          </a:p>
          <a:p>
            <a:pPr eaLnBrk="0" hangingPunct="0"/>
            <a:r>
              <a:rPr lang="be-BY" sz="1600">
                <a:solidFill>
                  <a:schemeClr val="bg1"/>
                </a:solidFill>
                <a:latin typeface="Courier New" pitchFamily="49" charset="0"/>
                <a:ea typeface="Calibri" pitchFamily="34" charset="0"/>
                <a:cs typeface="Courier New" pitchFamily="49" charset="0"/>
              </a:rPr>
              <a:t>            Encoding.UTF32</a:t>
            </a:r>
            <a:endParaRPr lang="be-BY" sz="1600" dirty="0">
              <a:solidFill>
                <a:schemeClr val="bg1"/>
              </a:solidFill>
              <a:ea typeface="Calibri" pitchFamily="34" charset="0"/>
              <a:cs typeface="Courier New" pitchFamily="49" charset="0"/>
            </a:endParaRPr>
          </a:p>
        </p:txBody>
      </p:sp>
      <p:sp>
        <p:nvSpPr>
          <p:cNvPr id="54275" name="Rectangle 3"/>
          <p:cNvSpPr>
            <a:spLocks noChangeArrowheads="1"/>
          </p:cNvSpPr>
          <p:nvPr/>
        </p:nvSpPr>
        <p:spPr bwMode="auto">
          <a:xfrm>
            <a:off x="152400" y="3124200"/>
            <a:ext cx="8839200" cy="15700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200" dirty="0">
                <a:solidFill>
                  <a:schemeClr val="bg1"/>
                </a:solidFill>
                <a:latin typeface="Courier New" pitchFamily="49" charset="0"/>
                <a:ea typeface="Calibri" pitchFamily="34" charset="0"/>
                <a:cs typeface="Courier New" pitchFamily="49" charset="0"/>
              </a:rPr>
              <a:t>            Encoding uc = Encoding.Unicode;</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string str = Console.ReadLine();</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byte[] bytes = uc.GetBytes(str);</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Console.Write( "GetBytes : "</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foreach (</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byte b in bytes</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Console.Write( (</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Char</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)b );</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string s = uc.GetString(bytes);</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Console.WriteLine(</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"\nGetString : {0}",</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s</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a:t>
            </a:r>
            <a:endParaRPr lang="be-BY" sz="1200" dirty="0">
              <a:solidFill>
                <a:schemeClr val="bg1"/>
              </a:solidFill>
              <a:latin typeface="Arial" pitchFamily="34" charset="0"/>
            </a:endParaRPr>
          </a:p>
        </p:txBody>
      </p:sp>
    </p:spTree>
    <p:extLst>
      <p:ext uri="{BB962C8B-B14F-4D97-AF65-F5344CB8AC3E}">
        <p14:creationId xmlns:p14="http://schemas.microsoft.com/office/powerpoint/2010/main" val="269167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cs typeface="Times New Roman" pitchFamily="18" charset="0"/>
              </a:rPr>
              <a:t>Поддерживаемые кодировки</a:t>
            </a:r>
            <a:endParaRPr lang="en-US" sz="2400" dirty="0">
              <a:cs typeface="Times New Roman" pitchFamily="18" charset="0"/>
            </a:endParaRPr>
          </a:p>
        </p:txBody>
      </p:sp>
      <p:sp>
        <p:nvSpPr>
          <p:cNvPr id="8195"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8196" name="TextBox 6"/>
          <p:cNvSpPr txBox="1">
            <a:spLocks noChangeArrowheads="1"/>
          </p:cNvSpPr>
          <p:nvPr/>
        </p:nvSpPr>
        <p:spPr bwMode="auto">
          <a:xfrm>
            <a:off x="152400" y="457200"/>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Список поддерживаемых кодировок можно получить с помощью метода </a:t>
            </a:r>
            <a:r>
              <a:rPr lang="en-US" sz="1600" dirty="0" err="1"/>
              <a:t>GetEncodings</a:t>
            </a:r>
            <a:r>
              <a:rPr lang="en-US" sz="1600" dirty="0"/>
              <a:t>() </a:t>
            </a:r>
            <a:r>
              <a:rPr lang="ru-RU" sz="1600" dirty="0"/>
              <a:t>класса </a:t>
            </a:r>
            <a:r>
              <a:rPr lang="en-US" sz="1600" dirty="0"/>
              <a:t>Encoding.</a:t>
            </a:r>
          </a:p>
        </p:txBody>
      </p:sp>
      <p:sp>
        <p:nvSpPr>
          <p:cNvPr id="3" name="Rectangle 2"/>
          <p:cNvSpPr/>
          <p:nvPr/>
        </p:nvSpPr>
        <p:spPr>
          <a:xfrm>
            <a:off x="152400" y="1268760"/>
            <a:ext cx="8610600" cy="369332"/>
          </a:xfrm>
          <a:prstGeom prst="rect">
            <a:avLst/>
          </a:prstGeom>
          <a:solidFill>
            <a:schemeClr val="bg1"/>
          </a:solidFill>
        </p:spPr>
        <p:txBody>
          <a:bodyPr wrap="square">
            <a:spAutoFit/>
          </a:bodyPr>
          <a:lstStyle/>
          <a:p>
            <a:r>
              <a:rPr lang="en-US" dirty="0" err="1">
                <a:solidFill>
                  <a:srgbClr val="2B91AF"/>
                </a:solidFill>
                <a:latin typeface="Consolas"/>
              </a:rPr>
              <a:t>EncodingInfo</a:t>
            </a:r>
            <a:r>
              <a:rPr lang="en-US" dirty="0">
                <a:solidFill>
                  <a:prstClr val="black"/>
                </a:solidFill>
                <a:latin typeface="Consolas"/>
              </a:rPr>
              <a:t>[] </a:t>
            </a:r>
            <a:r>
              <a:rPr lang="en-US" dirty="0" err="1">
                <a:solidFill>
                  <a:prstClr val="black"/>
                </a:solidFill>
                <a:latin typeface="Consolas"/>
              </a:rPr>
              <a:t>supportedEncodings</a:t>
            </a:r>
            <a:r>
              <a:rPr lang="en-US" dirty="0">
                <a:solidFill>
                  <a:prstClr val="black"/>
                </a:solidFill>
                <a:latin typeface="Consolas"/>
              </a:rPr>
              <a:t> = </a:t>
            </a:r>
            <a:r>
              <a:rPr lang="en-US" dirty="0" err="1">
                <a:solidFill>
                  <a:srgbClr val="2B91AF"/>
                </a:solidFill>
                <a:latin typeface="Consolas"/>
              </a:rPr>
              <a:t>Encoding</a:t>
            </a:r>
            <a:r>
              <a:rPr lang="en-US" dirty="0" err="1">
                <a:solidFill>
                  <a:prstClr val="black"/>
                </a:solidFill>
                <a:latin typeface="Consolas"/>
              </a:rPr>
              <a:t>.GetEncodings</a:t>
            </a:r>
            <a:r>
              <a:rPr lang="en-US" dirty="0">
                <a:solidFill>
                  <a:prstClr val="black"/>
                </a:solidFill>
                <a:latin typeface="Consolas"/>
              </a:rPr>
              <a:t>();</a:t>
            </a:r>
          </a:p>
        </p:txBody>
      </p:sp>
      <p:sp>
        <p:nvSpPr>
          <p:cNvPr id="11" name="TextBox 6"/>
          <p:cNvSpPr txBox="1">
            <a:spLocks noChangeArrowheads="1"/>
          </p:cNvSpPr>
          <p:nvPr/>
        </p:nvSpPr>
        <p:spPr bwMode="auto">
          <a:xfrm>
            <a:off x="152998" y="1836113"/>
            <a:ext cx="8839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Некоторые поддерживаемые кодировки:</a:t>
            </a:r>
          </a:p>
          <a:p>
            <a:pPr marL="285750" indent="-285750">
              <a:buFont typeface="Arial" panose="020B0604020202020204" pitchFamily="34" charset="0"/>
              <a:buChar char="•"/>
            </a:pPr>
            <a:r>
              <a:rPr lang="en-US" sz="1600" dirty="0"/>
              <a:t>cp866</a:t>
            </a:r>
            <a:r>
              <a:rPr lang="ru-RU" sz="1600" dirty="0"/>
              <a:t>			</a:t>
            </a:r>
            <a:r>
              <a:rPr lang="en-US" sz="1600" dirty="0"/>
              <a:t>Cyrillic (DOS)</a:t>
            </a:r>
            <a:endParaRPr lang="ru-RU" sz="1600" dirty="0"/>
          </a:p>
          <a:p>
            <a:pPr marL="285750" indent="-285750">
              <a:buFont typeface="Arial" panose="020B0604020202020204" pitchFamily="34" charset="0"/>
              <a:buChar char="•"/>
            </a:pPr>
            <a:r>
              <a:rPr lang="en-US" sz="1600" dirty="0"/>
              <a:t>IBM1026</a:t>
            </a:r>
            <a:r>
              <a:rPr lang="ru-RU" sz="1600" dirty="0"/>
              <a:t>		</a:t>
            </a:r>
            <a:r>
              <a:rPr lang="en-US" sz="1600" dirty="0"/>
              <a:t>IBM EBCDIC (Turkish Latin-5)</a:t>
            </a:r>
            <a:endParaRPr lang="ru-RU" sz="1600" dirty="0"/>
          </a:p>
          <a:p>
            <a:pPr marL="285750" indent="-285750">
              <a:buFont typeface="Arial" panose="020B0604020202020204" pitchFamily="34" charset="0"/>
              <a:buChar char="•"/>
            </a:pPr>
            <a:r>
              <a:rPr lang="en-US" sz="1600" dirty="0"/>
              <a:t>iso-8859-1</a:t>
            </a:r>
            <a:r>
              <a:rPr lang="ru-RU" sz="1600" dirty="0"/>
              <a:t>		</a:t>
            </a:r>
            <a:r>
              <a:rPr lang="en-US" sz="1600" dirty="0"/>
              <a:t>Western European (ISO)</a:t>
            </a:r>
            <a:endParaRPr lang="ru-RU" sz="1600" dirty="0"/>
          </a:p>
          <a:p>
            <a:pPr marL="285750" indent="-285750">
              <a:buFont typeface="Arial" panose="020B0604020202020204" pitchFamily="34" charset="0"/>
              <a:buChar char="•"/>
            </a:pPr>
            <a:r>
              <a:rPr lang="en-US" sz="1600" dirty="0"/>
              <a:t>koi8-r</a:t>
            </a:r>
            <a:r>
              <a:rPr lang="ru-RU" sz="1600" dirty="0"/>
              <a:t>			</a:t>
            </a:r>
            <a:r>
              <a:rPr lang="en-US" sz="1600" dirty="0"/>
              <a:t>Cyrillic (KOI8-R)</a:t>
            </a:r>
            <a:endParaRPr lang="ru-RU" sz="1600" dirty="0"/>
          </a:p>
          <a:p>
            <a:pPr marL="285750" indent="-285750">
              <a:buFont typeface="Arial" panose="020B0604020202020204" pitchFamily="34" charset="0"/>
              <a:buChar char="•"/>
            </a:pPr>
            <a:r>
              <a:rPr lang="en-US" sz="1600" dirty="0"/>
              <a:t>koi8-u</a:t>
            </a:r>
            <a:r>
              <a:rPr lang="ru-RU" sz="1600" dirty="0"/>
              <a:t>			</a:t>
            </a:r>
            <a:r>
              <a:rPr lang="en-US" sz="1600" dirty="0"/>
              <a:t>Cyrillic (KOI8-U)</a:t>
            </a:r>
            <a:endParaRPr lang="ru-RU" sz="1600" dirty="0"/>
          </a:p>
          <a:p>
            <a:pPr marL="285750" indent="-285750">
              <a:buFont typeface="Arial" panose="020B0604020202020204" pitchFamily="34" charset="0"/>
              <a:buChar char="•"/>
            </a:pPr>
            <a:r>
              <a:rPr lang="en-US" sz="1600" dirty="0"/>
              <a:t>windows-1250</a:t>
            </a:r>
            <a:r>
              <a:rPr lang="ru-RU" sz="1600" dirty="0"/>
              <a:t>	</a:t>
            </a:r>
            <a:r>
              <a:rPr lang="en-US" sz="1600" dirty="0"/>
              <a:t>Central European (Windows)</a:t>
            </a:r>
            <a:endParaRPr lang="ru-RU" sz="1600" dirty="0"/>
          </a:p>
          <a:p>
            <a:pPr marL="285750" indent="-285750">
              <a:buFont typeface="Arial" panose="020B0604020202020204" pitchFamily="34" charset="0"/>
              <a:buChar char="•"/>
            </a:pPr>
            <a:r>
              <a:rPr lang="en-US" sz="1600" dirty="0"/>
              <a:t>windows-1251</a:t>
            </a:r>
            <a:r>
              <a:rPr lang="ru-RU" sz="1600" dirty="0"/>
              <a:t>	</a:t>
            </a:r>
            <a:r>
              <a:rPr lang="en-US" sz="1600" dirty="0"/>
              <a:t>Cyrillic (Windows)</a:t>
            </a:r>
            <a:endParaRPr lang="ru-RU" sz="1600" dirty="0"/>
          </a:p>
          <a:p>
            <a:pPr marL="285750" indent="-285750">
              <a:buFont typeface="Arial" panose="020B0604020202020204" pitchFamily="34" charset="0"/>
              <a:buChar char="•"/>
            </a:pPr>
            <a:r>
              <a:rPr lang="en-US" sz="1600" dirty="0"/>
              <a:t>windows-1252</a:t>
            </a:r>
            <a:r>
              <a:rPr lang="ru-RU" sz="1600" dirty="0"/>
              <a:t>	</a:t>
            </a:r>
            <a:r>
              <a:rPr lang="en-US" sz="1600" dirty="0"/>
              <a:t>Western European (Windows</a:t>
            </a:r>
            <a:r>
              <a:rPr lang="ru-RU" sz="1600" dirty="0"/>
              <a:t>)</a:t>
            </a:r>
            <a:endParaRPr lang="en-US" sz="1600" dirty="0"/>
          </a:p>
          <a:p>
            <a:pPr marL="285750" indent="-285750">
              <a:buFont typeface="Arial" panose="020B0604020202020204" pitchFamily="34" charset="0"/>
              <a:buChar char="•"/>
            </a:pPr>
            <a:endParaRPr lang="en-US" sz="1600" dirty="0"/>
          </a:p>
          <a:p>
            <a:r>
              <a:rPr lang="ru-RU" sz="1600" dirty="0"/>
              <a:t>Широко используемые кодировки можно получить через свойства класс </a:t>
            </a:r>
            <a:r>
              <a:rPr lang="en-US" sz="1600" dirty="0"/>
              <a:t>Encoding.</a:t>
            </a:r>
          </a:p>
        </p:txBody>
      </p:sp>
    </p:spTree>
    <p:extLst>
      <p:ext uri="{BB962C8B-B14F-4D97-AF65-F5344CB8AC3E}">
        <p14:creationId xmlns:p14="http://schemas.microsoft.com/office/powerpoint/2010/main" val="965376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Encoding.Default</a:t>
            </a:r>
            <a:r>
              <a:rPr lang="ru-RU" dirty="0"/>
              <a:t> </a:t>
            </a:r>
            <a:r>
              <a:rPr lang="en-US" b="1" dirty="0">
                <a:solidFill>
                  <a:srgbClr val="FFFF00"/>
                </a:solidFill>
              </a:rPr>
              <a:t>🕱</a:t>
            </a:r>
            <a:endParaRPr lang="ru-RU" dirty="0">
              <a:solidFill>
                <a:srgbClr val="FFFF00"/>
              </a:solidFill>
            </a:endParaRPr>
          </a:p>
        </p:txBody>
      </p:sp>
      <p:sp>
        <p:nvSpPr>
          <p:cNvPr id="3" name="Content Placeholder 2"/>
          <p:cNvSpPr>
            <a:spLocks noGrp="1"/>
          </p:cNvSpPr>
          <p:nvPr>
            <p:ph idx="1"/>
          </p:nvPr>
        </p:nvSpPr>
        <p:spPr>
          <a:xfrm>
            <a:off x="457200" y="1600201"/>
            <a:ext cx="8229600" cy="1108719"/>
          </a:xfrm>
        </p:spPr>
        <p:txBody>
          <a:bodyPr>
            <a:normAutofit/>
          </a:bodyPr>
          <a:lstStyle/>
          <a:p>
            <a:pPr marL="0" indent="0">
              <a:buNone/>
            </a:pPr>
            <a:r>
              <a:rPr lang="ru-RU" sz="1600" dirty="0"/>
              <a:t>Возвращает т.н. </a:t>
            </a:r>
            <a:r>
              <a:rPr lang="en-US" sz="1600" dirty="0"/>
              <a:t>ANSI </a:t>
            </a:r>
            <a:r>
              <a:rPr lang="ru-RU" sz="1600" dirty="0"/>
              <a:t>кодировку которая соответствует настройке «</a:t>
            </a:r>
            <a:r>
              <a:rPr lang="en-US" sz="1600" dirty="0"/>
              <a:t>Language for non-Unicode programs</a:t>
            </a:r>
            <a:r>
              <a:rPr lang="ru-RU" sz="1600" dirty="0"/>
              <a:t>»</a:t>
            </a:r>
            <a:r>
              <a:rPr lang="en-US" sz="1600" dirty="0"/>
              <a:t> </a:t>
            </a:r>
            <a:r>
              <a:rPr lang="ru-RU" sz="1600" dirty="0"/>
              <a:t>в региональных настройках системы. </a:t>
            </a:r>
            <a:r>
              <a:rPr lang="ru-RU" sz="1600" dirty="0">
                <a:solidFill>
                  <a:srgbClr val="FFFF00"/>
                </a:solidFill>
              </a:rPr>
              <a:t>Избегайте использования данного свойства!</a:t>
            </a:r>
            <a:r>
              <a:rPr lang="ru-RU" sz="1600" dirty="0"/>
              <a:t> Оно может измениться между сеансами, оно может быть разным на разных компьютерах. Вместо него лучше использовать </a:t>
            </a:r>
            <a:r>
              <a:rPr lang="en-US" sz="1600" dirty="0"/>
              <a:t>Encoding.UTF8.</a:t>
            </a:r>
            <a:endParaRPr lang="ru-RU" sz="1600" dirty="0"/>
          </a:p>
        </p:txBody>
      </p:sp>
      <p:graphicFrame>
        <p:nvGraphicFramePr>
          <p:cNvPr id="4" name="Table 3"/>
          <p:cNvGraphicFramePr>
            <a:graphicFrameLocks noGrp="1"/>
          </p:cNvGraphicFramePr>
          <p:nvPr>
            <p:extLst>
              <p:ext uri="{D42A27DB-BD31-4B8C-83A1-F6EECF244321}">
                <p14:modId xmlns:p14="http://schemas.microsoft.com/office/powerpoint/2010/main" val="272065401"/>
              </p:ext>
            </p:extLst>
          </p:nvPr>
        </p:nvGraphicFramePr>
        <p:xfrm>
          <a:off x="1506488" y="3068960"/>
          <a:ext cx="6131024" cy="3470790"/>
        </p:xfrm>
        <a:graphic>
          <a:graphicData uri="http://schemas.openxmlformats.org/drawingml/2006/table">
            <a:tbl>
              <a:tblPr/>
              <a:tblGrid>
                <a:gridCol w="1316641">
                  <a:extLst>
                    <a:ext uri="{9D8B030D-6E8A-4147-A177-3AD203B41FA5}">
                      <a16:colId xmlns:a16="http://schemas.microsoft.com/office/drawing/2014/main" xmlns="" val="20000"/>
                    </a:ext>
                  </a:extLst>
                </a:gridCol>
                <a:gridCol w="3301291">
                  <a:extLst>
                    <a:ext uri="{9D8B030D-6E8A-4147-A177-3AD203B41FA5}">
                      <a16:colId xmlns:a16="http://schemas.microsoft.com/office/drawing/2014/main" xmlns="" val="20001"/>
                    </a:ext>
                  </a:extLst>
                </a:gridCol>
                <a:gridCol w="1513092">
                  <a:extLst>
                    <a:ext uri="{9D8B030D-6E8A-4147-A177-3AD203B41FA5}">
                      <a16:colId xmlns:a16="http://schemas.microsoft.com/office/drawing/2014/main" xmlns="" val="20002"/>
                    </a:ext>
                  </a:extLst>
                </a:gridCol>
              </a:tblGrid>
              <a:tr h="0">
                <a:tc>
                  <a:txBody>
                    <a:bodyPr/>
                    <a:lstStyle/>
                    <a:p>
                      <a:pPr marL="0" marR="0" algn="r" fontAlgn="t">
                        <a:spcBef>
                          <a:spcPts val="0"/>
                        </a:spcBef>
                        <a:spcAft>
                          <a:spcPts val="0"/>
                        </a:spcAft>
                      </a:pPr>
                      <a:r>
                        <a:rPr lang="en-US" sz="1100" b="1" dirty="0">
                          <a:solidFill>
                            <a:srgbClr val="002060"/>
                          </a:solidFill>
                          <a:effectLst/>
                          <a:latin typeface="Verdana" panose="020B0604030504040204" pitchFamily="34" charset="0"/>
                        </a:rPr>
                        <a:t>Code</a:t>
                      </a:r>
                      <a:r>
                        <a:rPr lang="en-US" sz="1100" b="1" baseline="0" dirty="0">
                          <a:solidFill>
                            <a:srgbClr val="002060"/>
                          </a:solidFill>
                          <a:effectLst/>
                          <a:latin typeface="Verdana" panose="020B0604030504040204" pitchFamily="34" charset="0"/>
                        </a:rPr>
                        <a:t> page</a:t>
                      </a:r>
                      <a:endParaRPr lang="en-US" sz="1100" b="1" dirty="0">
                        <a:solidFill>
                          <a:srgbClr val="002060"/>
                        </a:solidFill>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ru-RU" sz="1100" b="1" dirty="0">
                          <a:solidFill>
                            <a:srgbClr val="002060"/>
                          </a:solidFill>
                          <a:effectLst/>
                          <a:latin typeface="Verdana" panose="020B0604030504040204" pitchFamily="34" charset="0"/>
                        </a:rPr>
                        <a:t>Название</a:t>
                      </a:r>
                      <a:endParaRPr lang="en-US" sz="1100" b="1" dirty="0">
                        <a:solidFill>
                          <a:srgbClr val="002060"/>
                        </a:solidFill>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ru-RU" sz="1100" b="1" dirty="0" err="1">
                          <a:solidFill>
                            <a:srgbClr val="002060"/>
                          </a:solidFill>
                          <a:effectLst/>
                          <a:latin typeface="Verdana" panose="020B0604030504040204" pitchFamily="34" charset="0"/>
                        </a:rPr>
                        <a:t>Многобайтовая</a:t>
                      </a:r>
                      <a:r>
                        <a:rPr lang="ru-RU" sz="1100" b="1" dirty="0">
                          <a:solidFill>
                            <a:srgbClr val="002060"/>
                          </a:solidFill>
                          <a:effectLst/>
                          <a:latin typeface="Verdana" panose="020B0604030504040204" pitchFamily="34" charset="0"/>
                        </a:rPr>
                        <a:t>?</a:t>
                      </a:r>
                      <a:endParaRPr lang="en-US" sz="1100" b="1" dirty="0">
                        <a:solidFill>
                          <a:srgbClr val="002060"/>
                        </a:solidFill>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0">
                <a:tc>
                  <a:txBody>
                    <a:bodyPr/>
                    <a:lstStyle/>
                    <a:p>
                      <a:pPr marL="0" marR="0" algn="r" fontAlgn="t">
                        <a:spcBef>
                          <a:spcPts val="0"/>
                        </a:spcBef>
                        <a:spcAft>
                          <a:spcPts val="0"/>
                        </a:spcAft>
                      </a:pPr>
                      <a:r>
                        <a:rPr lang="en-US" sz="1100" dirty="0">
                          <a:effectLst/>
                          <a:latin typeface="Verdana" panose="020B0604030504040204" pitchFamily="34" charset="0"/>
                        </a:rPr>
                        <a:t>874</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Thai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marL="0" marR="0" algn="r" fontAlgn="t">
                        <a:spcBef>
                          <a:spcPts val="0"/>
                        </a:spcBef>
                        <a:spcAft>
                          <a:spcPts val="0"/>
                        </a:spcAft>
                      </a:pPr>
                      <a:r>
                        <a:rPr lang="en-US" sz="1100" dirty="0">
                          <a:effectLst/>
                          <a:latin typeface="Verdana" panose="020B0604030504040204" pitchFamily="34" charset="0"/>
                        </a:rPr>
                        <a:t>932</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Japanese (Shift-JIS)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marL="0" marR="0" algn="r" fontAlgn="t">
                        <a:spcBef>
                          <a:spcPts val="0"/>
                        </a:spcBef>
                        <a:spcAft>
                          <a:spcPts val="0"/>
                        </a:spcAft>
                      </a:pPr>
                      <a:r>
                        <a:rPr lang="en-US" sz="1100" dirty="0">
                          <a:effectLst/>
                          <a:latin typeface="Verdana" panose="020B0604030504040204" pitchFamily="34" charset="0"/>
                        </a:rPr>
                        <a:t>936</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Chinese Simplified (GB2312)</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3"/>
                  </a:ext>
                </a:extLst>
              </a:tr>
              <a:tr h="0">
                <a:tc>
                  <a:txBody>
                    <a:bodyPr/>
                    <a:lstStyle/>
                    <a:p>
                      <a:pPr marL="0" marR="0" algn="r" fontAlgn="t">
                        <a:spcBef>
                          <a:spcPts val="0"/>
                        </a:spcBef>
                        <a:spcAft>
                          <a:spcPts val="0"/>
                        </a:spcAft>
                      </a:pPr>
                      <a:r>
                        <a:rPr lang="en-US" sz="1100" dirty="0">
                          <a:effectLst/>
                          <a:latin typeface="Verdana" panose="020B0604030504040204" pitchFamily="34" charset="0"/>
                        </a:rPr>
                        <a:t>949</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Korean</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4"/>
                  </a:ext>
                </a:extLst>
              </a:tr>
              <a:tr h="0">
                <a:tc>
                  <a:txBody>
                    <a:bodyPr/>
                    <a:lstStyle/>
                    <a:p>
                      <a:pPr marL="0" marR="0" algn="r" fontAlgn="t">
                        <a:spcBef>
                          <a:spcPts val="0"/>
                        </a:spcBef>
                        <a:spcAft>
                          <a:spcPts val="0"/>
                        </a:spcAft>
                      </a:pPr>
                      <a:r>
                        <a:rPr lang="en-US" sz="1100">
                          <a:effectLst/>
                          <a:latin typeface="Verdana" panose="020B0604030504040204" pitchFamily="34" charset="0"/>
                        </a:rPr>
                        <a:t>950</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Chinese Traditional (Big5)</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5"/>
                  </a:ext>
                </a:extLst>
              </a:tr>
              <a:tr h="0">
                <a:tc>
                  <a:txBody>
                    <a:bodyPr/>
                    <a:lstStyle/>
                    <a:p>
                      <a:pPr marL="0" marR="0" algn="r" fontAlgn="t">
                        <a:spcBef>
                          <a:spcPts val="0"/>
                        </a:spcBef>
                        <a:spcAft>
                          <a:spcPts val="0"/>
                        </a:spcAft>
                      </a:pPr>
                      <a:r>
                        <a:rPr lang="en-US" sz="1100">
                          <a:effectLst/>
                          <a:latin typeface="Verdana" panose="020B0604030504040204" pitchFamily="34" charset="0"/>
                        </a:rPr>
                        <a:t>1250</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Central European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6"/>
                  </a:ext>
                </a:extLst>
              </a:tr>
              <a:tr h="0">
                <a:tc>
                  <a:txBody>
                    <a:bodyPr/>
                    <a:lstStyle/>
                    <a:p>
                      <a:pPr marL="0" marR="0" algn="r" fontAlgn="t">
                        <a:spcBef>
                          <a:spcPts val="0"/>
                        </a:spcBef>
                        <a:spcAft>
                          <a:spcPts val="0"/>
                        </a:spcAft>
                      </a:pPr>
                      <a:r>
                        <a:rPr lang="en-US" sz="1100">
                          <a:effectLst/>
                          <a:latin typeface="Verdana" panose="020B0604030504040204" pitchFamily="34" charset="0"/>
                        </a:rPr>
                        <a:t>1251</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Cyrillic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7"/>
                  </a:ext>
                </a:extLst>
              </a:tr>
              <a:tr h="0">
                <a:tc>
                  <a:txBody>
                    <a:bodyPr/>
                    <a:lstStyle/>
                    <a:p>
                      <a:pPr marL="0" marR="0" algn="r" fontAlgn="t">
                        <a:spcBef>
                          <a:spcPts val="0"/>
                        </a:spcBef>
                        <a:spcAft>
                          <a:spcPts val="0"/>
                        </a:spcAft>
                      </a:pPr>
                      <a:r>
                        <a:rPr lang="en-US" sz="1100" dirty="0">
                          <a:effectLst/>
                          <a:latin typeface="Verdana" panose="020B0604030504040204" pitchFamily="34" charset="0"/>
                        </a:rPr>
                        <a:t>1252</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Western European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8"/>
                  </a:ext>
                </a:extLst>
              </a:tr>
              <a:tr h="0">
                <a:tc>
                  <a:txBody>
                    <a:bodyPr/>
                    <a:lstStyle/>
                    <a:p>
                      <a:pPr marL="0" marR="0" algn="r" fontAlgn="t">
                        <a:spcBef>
                          <a:spcPts val="0"/>
                        </a:spcBef>
                        <a:spcAft>
                          <a:spcPts val="0"/>
                        </a:spcAft>
                      </a:pPr>
                      <a:r>
                        <a:rPr lang="en-US" sz="1100">
                          <a:effectLst/>
                          <a:latin typeface="Verdana" panose="020B0604030504040204" pitchFamily="34" charset="0"/>
                        </a:rPr>
                        <a:t>1253</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Greek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09"/>
                  </a:ext>
                </a:extLst>
              </a:tr>
              <a:tr h="0">
                <a:tc>
                  <a:txBody>
                    <a:bodyPr/>
                    <a:lstStyle/>
                    <a:p>
                      <a:pPr marL="0" marR="0" algn="r" fontAlgn="t">
                        <a:spcBef>
                          <a:spcPts val="0"/>
                        </a:spcBef>
                        <a:spcAft>
                          <a:spcPts val="0"/>
                        </a:spcAft>
                      </a:pPr>
                      <a:r>
                        <a:rPr lang="en-US" sz="1100" dirty="0">
                          <a:effectLst/>
                          <a:latin typeface="Verdana" panose="020B0604030504040204" pitchFamily="34" charset="0"/>
                        </a:rPr>
                        <a:t>1254</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Turkish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10"/>
                  </a:ext>
                </a:extLst>
              </a:tr>
              <a:tr h="0">
                <a:tc>
                  <a:txBody>
                    <a:bodyPr/>
                    <a:lstStyle/>
                    <a:p>
                      <a:pPr marL="0" marR="0" algn="r" fontAlgn="t">
                        <a:spcBef>
                          <a:spcPts val="0"/>
                        </a:spcBef>
                        <a:spcAft>
                          <a:spcPts val="0"/>
                        </a:spcAft>
                      </a:pPr>
                      <a:r>
                        <a:rPr lang="en-US" sz="1100">
                          <a:effectLst/>
                          <a:latin typeface="Verdana" panose="020B0604030504040204" pitchFamily="34" charset="0"/>
                        </a:rPr>
                        <a:t>1255</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Hebrew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11"/>
                  </a:ext>
                </a:extLst>
              </a:tr>
              <a:tr h="0">
                <a:tc>
                  <a:txBody>
                    <a:bodyPr/>
                    <a:lstStyle/>
                    <a:p>
                      <a:pPr marL="0" marR="0" algn="r" fontAlgn="t">
                        <a:spcBef>
                          <a:spcPts val="0"/>
                        </a:spcBef>
                        <a:spcAft>
                          <a:spcPts val="0"/>
                        </a:spcAft>
                      </a:pPr>
                      <a:r>
                        <a:rPr lang="en-US" sz="1100">
                          <a:effectLst/>
                          <a:latin typeface="Verdana" panose="020B0604030504040204" pitchFamily="34" charset="0"/>
                        </a:rPr>
                        <a:t>1256</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Arabic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12"/>
                  </a:ext>
                </a:extLst>
              </a:tr>
              <a:tr h="0">
                <a:tc>
                  <a:txBody>
                    <a:bodyPr/>
                    <a:lstStyle/>
                    <a:p>
                      <a:pPr marL="0" marR="0" algn="r" fontAlgn="t">
                        <a:spcBef>
                          <a:spcPts val="0"/>
                        </a:spcBef>
                        <a:spcAft>
                          <a:spcPts val="0"/>
                        </a:spcAft>
                      </a:pPr>
                      <a:r>
                        <a:rPr lang="en-US" sz="1100">
                          <a:effectLst/>
                          <a:latin typeface="Verdana" panose="020B0604030504040204" pitchFamily="34" charset="0"/>
                        </a:rPr>
                        <a:t>1257</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Baltic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13"/>
                  </a:ext>
                </a:extLst>
              </a:tr>
              <a:tr h="0">
                <a:tc>
                  <a:txBody>
                    <a:bodyPr/>
                    <a:lstStyle/>
                    <a:p>
                      <a:pPr marL="0" marR="0" algn="r" fontAlgn="t">
                        <a:spcBef>
                          <a:spcPts val="0"/>
                        </a:spcBef>
                        <a:spcAft>
                          <a:spcPts val="0"/>
                        </a:spcAft>
                      </a:pPr>
                      <a:r>
                        <a:rPr lang="en-US" sz="1100">
                          <a:effectLst/>
                          <a:latin typeface="Verdana" panose="020B0604030504040204" pitchFamily="34" charset="0"/>
                        </a:rPr>
                        <a:t>1258</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Vietnamese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val="855025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Получение списка </a:t>
            </a:r>
            <a:r>
              <a:rPr lang="en-US" dirty="0"/>
              <a:t>ANSI </a:t>
            </a:r>
            <a:r>
              <a:rPr lang="ru-RU" dirty="0"/>
              <a:t>кодировок</a:t>
            </a:r>
            <a:endParaRPr lang="ru-RU" dirty="0">
              <a:solidFill>
                <a:srgbClr val="FFFF00"/>
              </a:solidFill>
            </a:endParaRPr>
          </a:p>
        </p:txBody>
      </p:sp>
      <p:sp>
        <p:nvSpPr>
          <p:cNvPr id="3" name="Content Placeholder 2"/>
          <p:cNvSpPr>
            <a:spLocks noGrp="1"/>
          </p:cNvSpPr>
          <p:nvPr>
            <p:ph idx="1"/>
          </p:nvPr>
        </p:nvSpPr>
        <p:spPr>
          <a:xfrm>
            <a:off x="457200" y="1600201"/>
            <a:ext cx="8229600" cy="4277071"/>
          </a:xfrm>
        </p:spPr>
        <p:txBody>
          <a:bodyPr>
            <a:normAutofit/>
          </a:bodyPr>
          <a:lstStyle/>
          <a:p>
            <a:pPr marL="0" indent="0">
              <a:buNone/>
            </a:pPr>
            <a:r>
              <a:rPr lang="en-US" sz="1200" dirty="0" err="1">
                <a:latin typeface="Consolas" panose="020B0609020204030204" pitchFamily="49" charset="0"/>
              </a:rPr>
              <a:t>CultureInfo.GetCultures</a:t>
            </a:r>
            <a:r>
              <a:rPr lang="en-US" sz="1200" dirty="0">
                <a:latin typeface="Consolas" panose="020B0609020204030204" pitchFamily="49" charset="0"/>
              </a:rPr>
              <a:t>(</a:t>
            </a:r>
            <a:r>
              <a:rPr lang="en-US" sz="1200" dirty="0" err="1">
                <a:latin typeface="Consolas" panose="020B0609020204030204" pitchFamily="49" charset="0"/>
              </a:rPr>
              <a:t>CultureTypes.AllCultures</a:t>
            </a:r>
            <a:r>
              <a:rPr lang="en-US" sz="1200" dirty="0">
                <a:latin typeface="Consolas" panose="020B0609020204030204" pitchFamily="49" charset="0"/>
              </a:rPr>
              <a:t>)</a:t>
            </a:r>
          </a:p>
          <a:p>
            <a:pPr marL="0" indent="0">
              <a:buNone/>
            </a:pPr>
            <a:r>
              <a:rPr lang="en-US" sz="1200" dirty="0">
                <a:latin typeface="Consolas" panose="020B0609020204030204" pitchFamily="49" charset="0"/>
              </a:rPr>
              <a:t>	.Select(ci =&gt; </a:t>
            </a:r>
            <a:r>
              <a:rPr lang="en-US" sz="1200" dirty="0" err="1">
                <a:latin typeface="Consolas" panose="020B0609020204030204" pitchFamily="49" charset="0"/>
              </a:rPr>
              <a:t>ci.TextInfo.ANSICodePage</a:t>
            </a:r>
            <a:r>
              <a:rPr lang="en-US" sz="1200" dirty="0">
                <a:latin typeface="Consolas" panose="020B0609020204030204" pitchFamily="49" charset="0"/>
              </a:rPr>
              <a:t>)</a:t>
            </a:r>
          </a:p>
          <a:p>
            <a:pPr marL="0" indent="0">
              <a:buNone/>
            </a:pPr>
            <a:r>
              <a:rPr lang="en-US" sz="1200" dirty="0">
                <a:latin typeface="Consolas" panose="020B0609020204030204" pitchFamily="49" charset="0"/>
              </a:rPr>
              <a:t>	.Distinct()</a:t>
            </a:r>
          </a:p>
          <a:p>
            <a:pPr marL="0" indent="0">
              <a:buNone/>
            </a:pPr>
            <a:r>
              <a:rPr lang="en-US" sz="1200" dirty="0">
                <a:latin typeface="Consolas" panose="020B0609020204030204" pitchFamily="49" charset="0"/>
              </a:rPr>
              <a:t>	.Where(</a:t>
            </a:r>
            <a:r>
              <a:rPr lang="en-US" sz="1200" dirty="0" err="1">
                <a:latin typeface="Consolas" panose="020B0609020204030204" pitchFamily="49" charset="0"/>
              </a:rPr>
              <a:t>cp</a:t>
            </a:r>
            <a:r>
              <a:rPr lang="en-US" sz="1200" dirty="0">
                <a:latin typeface="Consolas" panose="020B0609020204030204" pitchFamily="49" charset="0"/>
              </a:rPr>
              <a:t> =&gt; </a:t>
            </a:r>
            <a:r>
              <a:rPr lang="en-US" sz="1200" dirty="0" err="1">
                <a:latin typeface="Consolas" panose="020B0609020204030204" pitchFamily="49" charset="0"/>
              </a:rPr>
              <a:t>cp</a:t>
            </a:r>
            <a:r>
              <a:rPr lang="en-US" sz="1200" dirty="0">
                <a:latin typeface="Consolas" panose="020B0609020204030204" pitchFamily="49" charset="0"/>
              </a:rPr>
              <a:t> != 0)</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OrderBy</a:t>
            </a:r>
            <a:r>
              <a:rPr lang="en-US" sz="1200" dirty="0">
                <a:latin typeface="Consolas" panose="020B0609020204030204" pitchFamily="49" charset="0"/>
              </a:rPr>
              <a:t>(</a:t>
            </a:r>
            <a:r>
              <a:rPr lang="en-US" sz="1200" dirty="0" err="1">
                <a:latin typeface="Consolas" panose="020B0609020204030204" pitchFamily="49" charset="0"/>
              </a:rPr>
              <a:t>cp</a:t>
            </a:r>
            <a:r>
              <a:rPr lang="en-US" sz="1200" dirty="0">
                <a:latin typeface="Consolas" panose="020B0609020204030204" pitchFamily="49" charset="0"/>
              </a:rPr>
              <a:t> =&gt; </a:t>
            </a:r>
            <a:r>
              <a:rPr lang="en-US" sz="1200" dirty="0" err="1">
                <a:latin typeface="Consolas" panose="020B0609020204030204" pitchFamily="49" charset="0"/>
              </a:rPr>
              <a:t>cp</a:t>
            </a:r>
            <a:r>
              <a:rPr lang="en-US" sz="1200" dirty="0">
                <a:latin typeface="Consolas" panose="020B0609020204030204" pitchFamily="49" charset="0"/>
              </a:rPr>
              <a:t>)</a:t>
            </a:r>
          </a:p>
          <a:p>
            <a:pPr marL="0" indent="0">
              <a:buNone/>
            </a:pPr>
            <a:r>
              <a:rPr lang="en-US" sz="1200" dirty="0">
                <a:latin typeface="Consolas" panose="020B0609020204030204" pitchFamily="49" charset="0"/>
              </a:rPr>
              <a:t>	.Select(</a:t>
            </a:r>
            <a:r>
              <a:rPr lang="en-US" sz="1200" dirty="0" err="1">
                <a:latin typeface="Consolas" panose="020B0609020204030204" pitchFamily="49" charset="0"/>
              </a:rPr>
              <a:t>cp</a:t>
            </a:r>
            <a:r>
              <a:rPr lang="en-US" sz="1200" dirty="0">
                <a:latin typeface="Consolas" panose="020B0609020204030204" pitchFamily="49" charset="0"/>
              </a:rPr>
              <a:t> =&gt; new { </a:t>
            </a:r>
            <a:r>
              <a:rPr lang="en-US" sz="1200" dirty="0" err="1">
                <a:latin typeface="Consolas" panose="020B0609020204030204" pitchFamily="49" charset="0"/>
              </a:rPr>
              <a:t>AnsiCodePage</a:t>
            </a:r>
            <a:r>
              <a:rPr lang="en-US" sz="1200" dirty="0">
                <a:latin typeface="Consolas" panose="020B0609020204030204" pitchFamily="49" charset="0"/>
              </a:rPr>
              <a:t> = </a:t>
            </a:r>
            <a:r>
              <a:rPr lang="en-US" sz="1200" dirty="0" err="1">
                <a:latin typeface="Consolas" panose="020B0609020204030204" pitchFamily="49" charset="0"/>
              </a:rPr>
              <a:t>cp</a:t>
            </a:r>
            <a:r>
              <a:rPr lang="en-US" sz="1200" dirty="0">
                <a:latin typeface="Consolas" panose="020B0609020204030204" pitchFamily="49" charset="0"/>
              </a:rPr>
              <a:t>, Name = </a:t>
            </a:r>
            <a:r>
              <a:rPr lang="en-US" sz="1200" dirty="0" err="1">
                <a:latin typeface="Consolas" panose="020B0609020204030204" pitchFamily="49" charset="0"/>
              </a:rPr>
              <a:t>Encoding.GetEncoding</a:t>
            </a:r>
            <a:r>
              <a:rPr lang="en-US" sz="1200" dirty="0">
                <a:latin typeface="Consolas" panose="020B0609020204030204" pitchFamily="49" charset="0"/>
              </a:rPr>
              <a:t>(</a:t>
            </a:r>
            <a:r>
              <a:rPr lang="en-US" sz="1200" dirty="0" err="1">
                <a:latin typeface="Consolas" panose="020B0609020204030204" pitchFamily="49" charset="0"/>
              </a:rPr>
              <a:t>cp</a:t>
            </a:r>
            <a:r>
              <a:rPr lang="en-US" sz="1200" dirty="0">
                <a:latin typeface="Consolas" panose="020B0609020204030204" pitchFamily="49" charset="0"/>
              </a:rPr>
              <a:t>).</a:t>
            </a:r>
            <a:r>
              <a:rPr lang="en-US" sz="1200" dirty="0" err="1">
                <a:latin typeface="Consolas" panose="020B0609020204030204" pitchFamily="49" charset="0"/>
              </a:rPr>
              <a:t>EncodingName</a:t>
            </a:r>
            <a:r>
              <a:rPr lang="en-US" sz="1200" dirty="0">
                <a:latin typeface="Consolas" panose="020B0609020204030204" pitchFamily="49" charset="0"/>
              </a:rPr>
              <a:t>, </a:t>
            </a:r>
            <a:r>
              <a:rPr lang="en-US" sz="1200" dirty="0" err="1">
                <a:latin typeface="Consolas" panose="020B0609020204030204" pitchFamily="49" charset="0"/>
              </a:rPr>
              <a:t>IsSingleByte</a:t>
            </a:r>
            <a:r>
              <a:rPr lang="en-US" sz="1200" dirty="0">
                <a:latin typeface="Consolas" panose="020B0609020204030204" pitchFamily="49" charset="0"/>
              </a:rPr>
              <a:t> = </a:t>
            </a:r>
            <a:r>
              <a:rPr lang="en-US" sz="1200" dirty="0" err="1">
                <a:latin typeface="Consolas" panose="020B0609020204030204" pitchFamily="49" charset="0"/>
              </a:rPr>
              <a:t>Encoding.GetEncoding</a:t>
            </a:r>
            <a:r>
              <a:rPr lang="en-US" sz="1200" dirty="0">
                <a:latin typeface="Consolas" panose="020B0609020204030204" pitchFamily="49" charset="0"/>
              </a:rPr>
              <a:t>(</a:t>
            </a:r>
            <a:r>
              <a:rPr lang="en-US" sz="1200" dirty="0" err="1">
                <a:latin typeface="Consolas" panose="020B0609020204030204" pitchFamily="49" charset="0"/>
              </a:rPr>
              <a:t>cp</a:t>
            </a:r>
            <a:r>
              <a:rPr lang="en-US" sz="1200" dirty="0">
                <a:latin typeface="Consolas" panose="020B0609020204030204" pitchFamily="49" charset="0"/>
              </a:rPr>
              <a:t>).</a:t>
            </a:r>
            <a:r>
              <a:rPr lang="en-US" sz="1200" dirty="0" err="1">
                <a:latin typeface="Consolas" panose="020B0609020204030204" pitchFamily="49" charset="0"/>
              </a:rPr>
              <a:t>IsSingleByte</a:t>
            </a:r>
            <a:r>
              <a:rPr lang="en-US" sz="1200" dirty="0">
                <a:latin typeface="Consolas" panose="020B0609020204030204" pitchFamily="49" charset="0"/>
              </a:rPr>
              <a:t> })</a:t>
            </a:r>
          </a:p>
          <a:p>
            <a:pPr marL="0" indent="0">
              <a:buNone/>
            </a:pPr>
            <a:r>
              <a:rPr lang="en-US" sz="1200" dirty="0">
                <a:latin typeface="Consolas" panose="020B0609020204030204" pitchFamily="49" charset="0"/>
              </a:rPr>
              <a:t>	.Dump();</a:t>
            </a:r>
          </a:p>
        </p:txBody>
      </p:sp>
    </p:spTree>
    <p:extLst>
      <p:ext uri="{BB962C8B-B14F-4D97-AF65-F5344CB8AC3E}">
        <p14:creationId xmlns:p14="http://schemas.microsoft.com/office/powerpoint/2010/main" val="34745261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Encoding.Default</a:t>
            </a:r>
            <a:r>
              <a:rPr lang="ru-RU" dirty="0"/>
              <a:t> и </a:t>
            </a:r>
            <a:r>
              <a:rPr lang="en-US" dirty="0"/>
              <a:t>best-fit</a:t>
            </a:r>
            <a:r>
              <a:rPr lang="ru-RU" dirty="0"/>
              <a:t> преобразования</a:t>
            </a:r>
            <a:endParaRPr lang="ru-RU" dirty="0">
              <a:solidFill>
                <a:srgbClr val="FFFF00"/>
              </a:solidFill>
            </a:endParaRP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ru-RU" sz="1200" dirty="0"/>
              <a:t>Еще одна причина по которой лучше избегать использовать </a:t>
            </a:r>
            <a:r>
              <a:rPr lang="en-US" sz="1200" dirty="0" err="1"/>
              <a:t>Encoding.Default</a:t>
            </a:r>
            <a:r>
              <a:rPr lang="en-US" sz="1200" dirty="0"/>
              <a:t> </a:t>
            </a:r>
            <a:r>
              <a:rPr lang="ru-RU" sz="1200" dirty="0"/>
              <a:t>это потому что при преобразованиях он использует т.н. </a:t>
            </a:r>
            <a:r>
              <a:rPr lang="en-US" sz="1200" dirty="0"/>
              <a:t>best-fit</a:t>
            </a:r>
            <a:r>
              <a:rPr lang="ru-RU" sz="1200" dirty="0"/>
              <a:t> алгоритм который заменяет </a:t>
            </a:r>
            <a:r>
              <a:rPr lang="en-US" sz="1200" dirty="0"/>
              <a:t>Unicode </a:t>
            </a:r>
            <a:r>
              <a:rPr lang="ru-RU" sz="1200" dirty="0"/>
              <a:t>символы на «похожие». Эта замена делается по разному для разных кодировок и далеко не всегда эта замена является удачной</a:t>
            </a:r>
          </a:p>
          <a:p>
            <a:r>
              <a:rPr lang="en-US" sz="1200" dirty="0"/>
              <a:t>The mappings are somewhat random and sometimes bizarre.  The infinity symbol, ∞, U+221e, is mapped to 8.  Sure it looks like a sideways 8, but its sideways, and its meaning is very different.</a:t>
            </a:r>
            <a:endParaRPr lang="ru-RU" sz="1200" dirty="0"/>
          </a:p>
          <a:p>
            <a:r>
              <a:rPr lang="en-US" sz="1200" dirty="0"/>
              <a:t>The mappings are somewhat random and inconsistent between code pages.  In some code pages Japanese </a:t>
            </a:r>
            <a:r>
              <a:rPr lang="en-US" sz="1200" dirty="0" err="1"/>
              <a:t>fullwidth</a:t>
            </a:r>
            <a:r>
              <a:rPr lang="en-US" sz="1200" dirty="0"/>
              <a:t> forms are “best fit” to the non full-width form, in others they are not.</a:t>
            </a:r>
            <a:endParaRPr lang="ru-RU" sz="1200" dirty="0"/>
          </a:p>
          <a:p>
            <a:r>
              <a:rPr lang="en-US" sz="1200" dirty="0"/>
              <a:t>The best fit behavior has not been updated in years, so new code points aren’t present, so c, ć U+0107 c with acute, ĉ U+0109 c with circumflex, ċ 0x010b c with dot above, č 0x010d c with </a:t>
            </a:r>
            <a:r>
              <a:rPr lang="en-US" sz="1200" dirty="0" err="1"/>
              <a:t>caron</a:t>
            </a:r>
            <a:r>
              <a:rPr lang="en-US" sz="1200" dirty="0"/>
              <a:t> and ｃ U+ff43 </a:t>
            </a:r>
            <a:r>
              <a:rPr lang="en-US" sz="1200" dirty="0" err="1"/>
              <a:t>fullwidth</a:t>
            </a:r>
            <a:r>
              <a:rPr lang="en-US" sz="1200" dirty="0"/>
              <a:t> c, are all mapped to c in code page 1252.  However ƈ U+0188 c with hook, ɕ U+0255 c with curl, с U+0441 Cyrillic </a:t>
            </a:r>
            <a:r>
              <a:rPr lang="en-US" sz="1200" dirty="0" err="1"/>
              <a:t>es</a:t>
            </a:r>
            <a:r>
              <a:rPr lang="en-US" sz="1200" dirty="0"/>
              <a:t>, ḉ U+1e09 c with cedilla and acute above and others are not mapped and turn into ?.  Also, ç U+00e7 c with cedilla doesn’t change since it has its own character in 1252.</a:t>
            </a:r>
            <a:endParaRPr lang="ru-RU" sz="1200" dirty="0"/>
          </a:p>
          <a:p>
            <a:r>
              <a:rPr lang="en-US" sz="1200" dirty="0"/>
              <a:t>Many mappings lead to security holes.  A common test for .,  and other characters to prevent .. style attacks on paths fail if </a:t>
            </a:r>
            <a:r>
              <a:rPr lang="en-US" sz="1200" dirty="0" err="1"/>
              <a:t>fullwidth</a:t>
            </a:r>
            <a:r>
              <a:rPr lang="en-US" sz="1200" dirty="0"/>
              <a:t> forms are used and not tested for.  Since </a:t>
            </a:r>
            <a:r>
              <a:rPr lang="en-US" sz="1200" dirty="0" err="1"/>
              <a:t>fullwidth</a:t>
            </a:r>
            <a:r>
              <a:rPr lang="en-US" sz="1200" dirty="0"/>
              <a:t> forms are often mapped, any English string, like a user name or password can also have multiple variations, leading to security holes.  Even if </a:t>
            </a:r>
            <a:r>
              <a:rPr lang="en-US" sz="1200" dirty="0" err="1"/>
              <a:t>fullwidth</a:t>
            </a:r>
            <a:r>
              <a:rPr lang="en-US" sz="1200" dirty="0"/>
              <a:t> forms are considered other mappings with diacritics as mentioned in the previous bullet exist for common English characters.</a:t>
            </a:r>
            <a:endParaRPr lang="ru-RU" sz="1200" dirty="0"/>
          </a:p>
          <a:p>
            <a:r>
              <a:rPr lang="en-US" sz="1200" dirty="0"/>
              <a:t>Most of the best fit mappings in our tables were thought of by English speaking Americans and could be culturally inappropriate for other locales.</a:t>
            </a:r>
            <a:endParaRPr lang="ru-RU" sz="1200" dirty="0"/>
          </a:p>
          <a:p>
            <a:r>
              <a:rPr lang="en-US" sz="1200" dirty="0"/>
              <a:t>ü and u aren’t the same character.  </a:t>
            </a:r>
            <a:r>
              <a:rPr lang="en-US" sz="1200" dirty="0" err="1"/>
              <a:t>Düssledorf</a:t>
            </a:r>
            <a:r>
              <a:rPr lang="en-US" sz="1200" dirty="0"/>
              <a:t> has the alternate spelling </a:t>
            </a:r>
            <a:r>
              <a:rPr lang="en-US" sz="1200" dirty="0" err="1"/>
              <a:t>Duessledorf</a:t>
            </a:r>
            <a:r>
              <a:rPr lang="en-US" sz="1200" dirty="0"/>
              <a:t>, replacing the ü with </a:t>
            </a:r>
            <a:r>
              <a:rPr lang="en-US" sz="1200" dirty="0" err="1"/>
              <a:t>ue</a:t>
            </a:r>
            <a:r>
              <a:rPr lang="en-US" sz="1200" dirty="0"/>
              <a:t>, not u.  In languages that use diacritics the pronunciation of the character changes.  If you made mailing labels for your customers would you really want to change their name?  Best case the spelling looks stupid and the customer thinks “gee, these guys have an old computer too”.  Worst case you turned their name to crap… literally.  In that case ? would probably be better, at least your customer would probably understand it was a computer limitation [:)] </a:t>
            </a:r>
            <a:endParaRPr lang="ru-RU" sz="1200" dirty="0"/>
          </a:p>
        </p:txBody>
      </p:sp>
    </p:spTree>
    <p:extLst>
      <p:ext uri="{BB962C8B-B14F-4D97-AF65-F5344CB8AC3E}">
        <p14:creationId xmlns:p14="http://schemas.microsoft.com/office/powerpoint/2010/main" val="4083603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a:cs typeface="Times New Roman" pitchFamily="18" charset="0"/>
              </a:rPr>
              <a:t>*</a:t>
            </a:r>
            <a:r>
              <a:rPr lang="ru-RU" sz="2400">
                <a:cs typeface="Times New Roman" pitchFamily="18" charset="0"/>
              </a:rPr>
              <a:t>Регулярные выражения</a:t>
            </a:r>
            <a:r>
              <a:rPr lang="en-US" sz="2400">
                <a:cs typeface="Times New Roman" pitchFamily="18" charset="0"/>
              </a:rPr>
              <a:t>.</a:t>
            </a:r>
          </a:p>
        </p:txBody>
      </p:sp>
      <p:sp>
        <p:nvSpPr>
          <p:cNvPr id="921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9220" name="Rectangle 1"/>
          <p:cNvSpPr>
            <a:spLocks noChangeArrowheads="1"/>
          </p:cNvSpPr>
          <p:nvPr/>
        </p:nvSpPr>
        <p:spPr bwMode="auto">
          <a:xfrm>
            <a:off x="304800" y="533400"/>
            <a:ext cx="8610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400" dirty="0">
                <a:solidFill>
                  <a:schemeClr val="bg1"/>
                </a:solidFill>
                <a:latin typeface="Courier New" pitchFamily="49" charset="0"/>
                <a:ea typeface="Calibri" pitchFamily="34" charset="0"/>
                <a:cs typeface="Courier New" pitchFamily="49" charset="0"/>
              </a:rPr>
              <a:t>Regex re = new Regex(@"[0-9]+(\.[0-9]+)?", RegexOptions.Compiled);</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Match m = re.Match("91283.0193+90237*2019.2323");</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while (m.Success)</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a:p>
            <a:pPr eaLnBrk="0" hangingPunct="0"/>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Console.WriteLine(m.Index);</a:t>
            </a:r>
            <a:endParaRPr lang="be-BY" sz="1400" dirty="0">
              <a:solidFill>
                <a:schemeClr val="bg1"/>
              </a:solidFill>
              <a:ea typeface="Calibri" pitchFamily="34" charset="0"/>
              <a:cs typeface="Courier New" pitchFamily="49" charset="0"/>
            </a:endParaRPr>
          </a:p>
          <a:p>
            <a:pPr eaLnBrk="0" hangingPunct="0"/>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Console.WriteLine(m.Value);</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    m = m.NextMatch();</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p:txBody>
      </p:sp>
      <p:graphicFrame>
        <p:nvGraphicFramePr>
          <p:cNvPr id="11" name="Таблица 10"/>
          <p:cNvGraphicFramePr>
            <a:graphicFrameLocks noGrp="1"/>
          </p:cNvGraphicFramePr>
          <p:nvPr/>
        </p:nvGraphicFramePr>
        <p:xfrm>
          <a:off x="152400" y="2422525"/>
          <a:ext cx="8839200" cy="1783023"/>
        </p:xfrm>
        <a:graphic>
          <a:graphicData uri="http://schemas.openxmlformats.org/drawingml/2006/table">
            <a:tbl>
              <a:tblPr>
                <a:tableStyleId>{5940675A-B579-460E-94D1-54222C63F5DA}</a:tableStyleId>
              </a:tblPr>
              <a:tblGrid>
                <a:gridCol w="1066799">
                  <a:extLst>
                    <a:ext uri="{9D8B030D-6E8A-4147-A177-3AD203B41FA5}">
                      <a16:colId xmlns:a16="http://schemas.microsoft.com/office/drawing/2014/main" xmlns="" val="20000"/>
                    </a:ext>
                  </a:extLst>
                </a:gridCol>
                <a:gridCol w="6096001">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tblGrid>
              <a:tr h="365695">
                <a:tc>
                  <a:txBody>
                    <a:bodyPr/>
                    <a:lstStyle/>
                    <a:p>
                      <a:pPr algn="ctr">
                        <a:spcAft>
                          <a:spcPts val="0"/>
                        </a:spcAft>
                      </a:pPr>
                      <a:r>
                        <a:rPr lang="ru-RU" sz="1200" dirty="0"/>
                        <a:t>Выражение</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u-RU" sz="1200"/>
                        <a:t>Значение</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u-RU" sz="1200" dirty="0"/>
                        <a:t>Выражение, обратное по смыслу («не»)</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82847">
                <a:tc>
                  <a:txBody>
                    <a:bodyPr/>
                    <a:lstStyle/>
                    <a:p>
                      <a:pPr>
                        <a:spcAft>
                          <a:spcPts val="0"/>
                        </a:spcAft>
                      </a:pPr>
                      <a:r>
                        <a:rPr lang="en-US" sz="1100" dirty="0"/>
                        <a:t>[</a:t>
                      </a:r>
                      <a:r>
                        <a:rPr lang="en-US" sz="1100" dirty="0" err="1"/>
                        <a:t>abcdef</a:t>
                      </a:r>
                      <a:r>
                        <a:rPr lang="en-US" sz="1100" dirty="0"/>
                        <a:t>]</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Один символ из списка</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dirty="0"/>
                        <a:t>[^</a:t>
                      </a:r>
                      <a:r>
                        <a:rPr lang="en-US" sz="1100" dirty="0" err="1"/>
                        <a:t>abcdef</a:t>
                      </a:r>
                      <a:r>
                        <a:rPr lang="en-US" sz="1100" dirty="0"/>
                        <a:t>]</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82847">
                <a:tc>
                  <a:txBody>
                    <a:bodyPr/>
                    <a:lstStyle/>
                    <a:p>
                      <a:pPr>
                        <a:spcAft>
                          <a:spcPts val="0"/>
                        </a:spcAft>
                      </a:pPr>
                      <a:r>
                        <a:rPr lang="en-US" sz="1100" dirty="0"/>
                        <a:t>[a-f]</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Один символ из диапазона</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dirty="0"/>
                        <a:t>[^a</a:t>
                      </a:r>
                      <a:r>
                        <a:rPr lang="ru-RU" sz="1100" dirty="0"/>
                        <a:t>-</a:t>
                      </a:r>
                      <a:r>
                        <a:rPr lang="en-US" sz="1100" dirty="0"/>
                        <a:t>f]</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82847">
                <a:tc>
                  <a:txBody>
                    <a:bodyPr/>
                    <a:lstStyle/>
                    <a:p>
                      <a:pPr>
                        <a:spcAft>
                          <a:spcPts val="0"/>
                        </a:spcAft>
                      </a:pPr>
                      <a:r>
                        <a:rPr lang="ru-RU" sz="1100" dirty="0"/>
                        <a:t>\</a:t>
                      </a:r>
                      <a:r>
                        <a:rPr lang="en-US" sz="1100" dirty="0"/>
                        <a:t>d</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Десятичная цифра (аналог </a:t>
                      </a:r>
                      <a:r>
                        <a:rPr lang="en-US" sz="1100"/>
                        <a:t>[</a:t>
                      </a:r>
                      <a:r>
                        <a:rPr lang="ru-RU" sz="1100"/>
                        <a:t>0</a:t>
                      </a:r>
                      <a:r>
                        <a:rPr lang="en-US" sz="1100"/>
                        <a:t>-</a:t>
                      </a:r>
                      <a:r>
                        <a:rPr lang="ru-RU" sz="1100"/>
                        <a:t>9</a:t>
                      </a:r>
                      <a:r>
                        <a:rPr lang="en-US" sz="1100"/>
                        <a:t>]</a:t>
                      </a:r>
                      <a:r>
                        <a:rPr lang="ru-RU" sz="1200"/>
                        <a:t>)</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ru-RU" sz="1100"/>
                        <a:t>\</a:t>
                      </a:r>
                      <a:r>
                        <a:rPr lang="en-US" sz="1100"/>
                        <a:t>D</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19983">
                <a:tc>
                  <a:txBody>
                    <a:bodyPr/>
                    <a:lstStyle/>
                    <a:p>
                      <a:pPr>
                        <a:spcAft>
                          <a:spcPts val="0"/>
                        </a:spcAft>
                      </a:pPr>
                      <a:r>
                        <a:rPr lang="ru-RU" sz="1100" dirty="0"/>
                        <a:t>\</a:t>
                      </a:r>
                      <a:r>
                        <a:rPr lang="en-US" sz="1100" dirty="0"/>
                        <a:t>w</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dirty="0"/>
                        <a:t>Словообразующий символ (например, для английского языка это </a:t>
                      </a:r>
                      <a:r>
                        <a:rPr lang="ru-RU" sz="1100" dirty="0"/>
                        <a:t>[</a:t>
                      </a:r>
                      <a:r>
                        <a:rPr lang="en-US" sz="1100" dirty="0"/>
                        <a:t>a</a:t>
                      </a:r>
                      <a:r>
                        <a:rPr lang="ru-RU" sz="1100" dirty="0"/>
                        <a:t>-</a:t>
                      </a:r>
                      <a:r>
                        <a:rPr lang="en-US" sz="1100" dirty="0" err="1"/>
                        <a:t>zA</a:t>
                      </a:r>
                      <a:r>
                        <a:rPr lang="ru-RU" sz="1100" dirty="0"/>
                        <a:t>-</a:t>
                      </a:r>
                      <a:r>
                        <a:rPr lang="en-US" sz="1100" dirty="0"/>
                        <a:t>Z</a:t>
                      </a:r>
                      <a:r>
                        <a:rPr lang="ru-RU" sz="1100" dirty="0"/>
                        <a:t>_0-9]</a:t>
                      </a:r>
                      <a:r>
                        <a:rPr lang="ru-RU" sz="1200" dirty="0"/>
                        <a:t>)</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dirty="0"/>
                        <a:t>\W</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182847">
                <a:tc>
                  <a:txBody>
                    <a:bodyPr/>
                    <a:lstStyle/>
                    <a:p>
                      <a:pPr>
                        <a:spcAft>
                          <a:spcPts val="0"/>
                        </a:spcAft>
                      </a:pPr>
                      <a:r>
                        <a:rPr lang="ru-RU" sz="1100"/>
                        <a:t>\</a:t>
                      </a:r>
                      <a:r>
                        <a:rPr lang="en-US" sz="1100"/>
                        <a:t>s</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Пробельный символ (пробел, табуляция, новая строка, перевод каретки)</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a:t>\S</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182847">
                <a:tc>
                  <a:txBody>
                    <a:bodyPr/>
                    <a:lstStyle/>
                    <a:p>
                      <a:pPr>
                        <a:spcAft>
                          <a:spcPts val="0"/>
                        </a:spcAft>
                      </a:pPr>
                      <a:r>
                        <a:rPr lang="ru-RU" sz="1100"/>
                        <a:t>\</a:t>
                      </a:r>
                      <a:r>
                        <a:rPr lang="en-US" sz="1100"/>
                        <a:t>p{…}</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dirty="0"/>
                        <a:t>Любой символ из указанной </a:t>
                      </a:r>
                      <a:r>
                        <a:rPr lang="en-US" sz="1200" dirty="0"/>
                        <a:t>Unicode</a:t>
                      </a:r>
                      <a:r>
                        <a:rPr lang="ru-RU" sz="1200" dirty="0"/>
                        <a:t>-категории. Например, </a:t>
                      </a:r>
                      <a:r>
                        <a:rPr lang="ru-RU" sz="1100" dirty="0"/>
                        <a:t>\</a:t>
                      </a:r>
                      <a:r>
                        <a:rPr lang="en-US" sz="1100" dirty="0"/>
                        <a:t>p</a:t>
                      </a:r>
                      <a:r>
                        <a:rPr lang="ru-RU" sz="1100" dirty="0"/>
                        <a:t>{</a:t>
                      </a:r>
                      <a:r>
                        <a:rPr lang="en-US" sz="1100" dirty="0"/>
                        <a:t>P</a:t>
                      </a:r>
                      <a:r>
                        <a:rPr lang="ru-RU" sz="1100" dirty="0"/>
                        <a:t>}</a:t>
                      </a:r>
                      <a:r>
                        <a:rPr lang="ru-RU" sz="1200" dirty="0"/>
                        <a:t> ‑ символы пунктуации</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ru-RU" sz="1100"/>
                        <a:t>\</a:t>
                      </a:r>
                      <a:r>
                        <a:rPr lang="en-US" sz="1100"/>
                        <a:t>P</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182847">
                <a:tc>
                  <a:txBody>
                    <a:bodyPr/>
                    <a:lstStyle/>
                    <a:p>
                      <a:pPr>
                        <a:spcAft>
                          <a:spcPts val="0"/>
                        </a:spcAft>
                      </a:pPr>
                      <a:r>
                        <a:rPr lang="en-US" sz="1100"/>
                        <a:t>.</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dirty="0"/>
                        <a:t>Любой символ, кроме </a:t>
                      </a:r>
                      <a:r>
                        <a:rPr lang="ru-RU" sz="1100" dirty="0"/>
                        <a:t>\</a:t>
                      </a:r>
                      <a:r>
                        <a:rPr lang="en-US" sz="1100" dirty="0"/>
                        <a:t>n</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ru-RU" sz="1100" dirty="0"/>
                        <a:t>\</a:t>
                      </a:r>
                      <a:r>
                        <a:rPr lang="en-US" sz="1100" dirty="0"/>
                        <a:t>n</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graphicFrame>
        <p:nvGraphicFramePr>
          <p:cNvPr id="13" name="Таблица 12"/>
          <p:cNvGraphicFramePr>
            <a:graphicFrameLocks noGrp="1"/>
          </p:cNvGraphicFramePr>
          <p:nvPr/>
        </p:nvGraphicFramePr>
        <p:xfrm>
          <a:off x="152400" y="4343400"/>
          <a:ext cx="8839200" cy="1646238"/>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xmlns="" val="20000"/>
                    </a:ext>
                  </a:extLst>
                </a:gridCol>
                <a:gridCol w="7772400">
                  <a:extLst>
                    <a:ext uri="{9D8B030D-6E8A-4147-A177-3AD203B41FA5}">
                      <a16:colId xmlns:a16="http://schemas.microsoft.com/office/drawing/2014/main" xmlns="" val="20001"/>
                    </a:ext>
                  </a:extLst>
                </a:gridCol>
              </a:tblGrid>
              <a:tr h="274373">
                <a:tc>
                  <a:txBody>
                    <a:bodyPr/>
                    <a:lstStyle/>
                    <a:p>
                      <a:r>
                        <a:rPr lang="en-US" sz="1200" dirty="0"/>
                        <a:t>?</a:t>
                      </a:r>
                      <a:endParaRPr lang="be-BY" sz="1200" dirty="0"/>
                    </a:p>
                  </a:txBody>
                  <a:tcPr marT="45729" marB="45729"/>
                </a:tc>
                <a:tc>
                  <a:txBody>
                    <a:bodyPr/>
                    <a:lstStyle/>
                    <a:p>
                      <a:r>
                        <a:rPr lang="ru-RU" sz="1200" dirty="0"/>
                        <a:t>Встречается</a:t>
                      </a:r>
                      <a:r>
                        <a:rPr lang="ru-RU" sz="1200" baseline="0" dirty="0"/>
                        <a:t> 0 или 1 раз.</a:t>
                      </a:r>
                      <a:endParaRPr lang="be-BY" sz="1200" dirty="0"/>
                    </a:p>
                  </a:txBody>
                  <a:tcPr marT="45729" marB="45729"/>
                </a:tc>
                <a:extLst>
                  <a:ext uri="{0D108BD9-81ED-4DB2-BD59-A6C34878D82A}">
                    <a16:rowId xmlns:a16="http://schemas.microsoft.com/office/drawing/2014/main" xmlns="" val="10000"/>
                  </a:ext>
                </a:extLst>
              </a:tr>
              <a:tr h="274373">
                <a:tc>
                  <a:txBody>
                    <a:bodyPr/>
                    <a:lstStyle/>
                    <a:p>
                      <a:r>
                        <a:rPr lang="en-US" sz="1200" dirty="0"/>
                        <a:t>+</a:t>
                      </a:r>
                      <a:endParaRPr lang="be-BY" sz="1200" dirty="0"/>
                    </a:p>
                  </a:txBody>
                  <a:tcPr marT="45729" marB="45729"/>
                </a:tc>
                <a:tc>
                  <a:txBody>
                    <a:bodyPr/>
                    <a:lstStyle/>
                    <a:p>
                      <a:r>
                        <a:rPr lang="ru-RU" sz="1200" dirty="0"/>
                        <a:t>Встречается от 1 и</a:t>
                      </a:r>
                      <a:r>
                        <a:rPr lang="ru-RU" sz="1200" baseline="0" dirty="0"/>
                        <a:t> более раза.</a:t>
                      </a:r>
                      <a:endParaRPr lang="be-BY" sz="1200" dirty="0"/>
                    </a:p>
                  </a:txBody>
                  <a:tcPr marT="45729" marB="45729"/>
                </a:tc>
                <a:extLst>
                  <a:ext uri="{0D108BD9-81ED-4DB2-BD59-A6C34878D82A}">
                    <a16:rowId xmlns:a16="http://schemas.microsoft.com/office/drawing/2014/main" xmlns="" val="10001"/>
                  </a:ext>
                </a:extLst>
              </a:tr>
              <a:tr h="274373">
                <a:tc>
                  <a:txBody>
                    <a:bodyPr/>
                    <a:lstStyle/>
                    <a:p>
                      <a:r>
                        <a:rPr lang="en-US" sz="1200" dirty="0"/>
                        <a:t>*</a:t>
                      </a:r>
                      <a:endParaRPr lang="be-BY" sz="1200" dirty="0"/>
                    </a:p>
                  </a:txBody>
                  <a:tcPr marT="45729" marB="45729"/>
                </a:tc>
                <a:tc>
                  <a:txBody>
                    <a:bodyPr/>
                    <a:lstStyle/>
                    <a:p>
                      <a:r>
                        <a:rPr lang="ru-RU" sz="1200" dirty="0"/>
                        <a:t>Встречается 0 и более раза</a:t>
                      </a:r>
                      <a:endParaRPr lang="be-BY" sz="1200" dirty="0"/>
                    </a:p>
                  </a:txBody>
                  <a:tcPr marT="45729" marB="45729"/>
                </a:tc>
                <a:extLst>
                  <a:ext uri="{0D108BD9-81ED-4DB2-BD59-A6C34878D82A}">
                    <a16:rowId xmlns:a16="http://schemas.microsoft.com/office/drawing/2014/main" xmlns="" val="10002"/>
                  </a:ext>
                </a:extLst>
              </a:tr>
              <a:tr h="274373">
                <a:tc>
                  <a:txBody>
                    <a:bodyPr/>
                    <a:lstStyle/>
                    <a:p>
                      <a:r>
                        <a:rPr lang="en-US" sz="1200" dirty="0"/>
                        <a:t>{n}</a:t>
                      </a:r>
                      <a:endParaRPr lang="be-BY" sz="1200" dirty="0"/>
                    </a:p>
                  </a:txBody>
                  <a:tcPr marT="45729" marB="45729"/>
                </a:tc>
                <a:tc>
                  <a:txBody>
                    <a:bodyPr/>
                    <a:lstStyle/>
                    <a:p>
                      <a:r>
                        <a:rPr lang="ru-RU" sz="1200" dirty="0"/>
                        <a:t>Встречается </a:t>
                      </a:r>
                      <a:r>
                        <a:rPr lang="en-US" sz="1200" dirty="0"/>
                        <a:t>n </a:t>
                      </a:r>
                      <a:r>
                        <a:rPr lang="ru-RU" sz="1200" dirty="0"/>
                        <a:t>раз</a:t>
                      </a:r>
                      <a:endParaRPr lang="be-BY" sz="1200" dirty="0"/>
                    </a:p>
                  </a:txBody>
                  <a:tcPr marT="45729" marB="45729"/>
                </a:tc>
                <a:extLst>
                  <a:ext uri="{0D108BD9-81ED-4DB2-BD59-A6C34878D82A}">
                    <a16:rowId xmlns:a16="http://schemas.microsoft.com/office/drawing/2014/main" xmlns="" val="10003"/>
                  </a:ext>
                </a:extLst>
              </a:tr>
              <a:tr h="274373">
                <a:tc>
                  <a:txBody>
                    <a:bodyPr/>
                    <a:lstStyle/>
                    <a:p>
                      <a:r>
                        <a:rPr lang="en-US" sz="1200" dirty="0"/>
                        <a:t>{</a:t>
                      </a:r>
                      <a:r>
                        <a:rPr lang="en-US" sz="1200" dirty="0" err="1"/>
                        <a:t>n,m</a:t>
                      </a:r>
                      <a:r>
                        <a:rPr lang="en-US" sz="1200" dirty="0"/>
                        <a:t>}</a:t>
                      </a:r>
                      <a:endParaRPr lang="be-BY" sz="1200" dirty="0"/>
                    </a:p>
                  </a:txBody>
                  <a:tcPr marT="45729" marB="45729"/>
                </a:tc>
                <a:tc>
                  <a:txBody>
                    <a:bodyPr/>
                    <a:lstStyle/>
                    <a:p>
                      <a:r>
                        <a:rPr lang="ru-RU" sz="1200" dirty="0"/>
                        <a:t>Встречается от </a:t>
                      </a:r>
                      <a:r>
                        <a:rPr lang="en-US" sz="1200" dirty="0"/>
                        <a:t>m </a:t>
                      </a:r>
                      <a:r>
                        <a:rPr lang="ru-RU" sz="1200" dirty="0"/>
                        <a:t>до </a:t>
                      </a:r>
                      <a:r>
                        <a:rPr lang="en-US" sz="1200" dirty="0"/>
                        <a:t>n</a:t>
                      </a:r>
                      <a:r>
                        <a:rPr lang="en-US" sz="1200" baseline="0" dirty="0"/>
                        <a:t> </a:t>
                      </a:r>
                      <a:r>
                        <a:rPr lang="ru-RU" sz="1200" baseline="0" dirty="0"/>
                        <a:t>раз</a:t>
                      </a:r>
                      <a:endParaRPr lang="be-BY" sz="1200" dirty="0"/>
                    </a:p>
                  </a:txBody>
                  <a:tcPr marT="45729" marB="45729"/>
                </a:tc>
                <a:extLst>
                  <a:ext uri="{0D108BD9-81ED-4DB2-BD59-A6C34878D82A}">
                    <a16:rowId xmlns:a16="http://schemas.microsoft.com/office/drawing/2014/main" xmlns="" val="10004"/>
                  </a:ext>
                </a:extLst>
              </a:tr>
              <a:tr h="274373">
                <a:tc>
                  <a:txBody>
                    <a:bodyPr/>
                    <a:lstStyle/>
                    <a:p>
                      <a:r>
                        <a:rPr lang="en-US" sz="1200" dirty="0"/>
                        <a:t>{n,}</a:t>
                      </a:r>
                      <a:endParaRPr lang="be-BY" sz="1200" dirty="0"/>
                    </a:p>
                  </a:txBody>
                  <a:tcPr marT="45729" marB="45729"/>
                </a:tc>
                <a:tc>
                  <a:txBody>
                    <a:bodyPr/>
                    <a:lstStyle/>
                    <a:p>
                      <a:r>
                        <a:rPr lang="ru-RU" sz="1200" dirty="0"/>
                        <a:t>Встречается </a:t>
                      </a:r>
                      <a:r>
                        <a:rPr lang="en-US" sz="1200" dirty="0"/>
                        <a:t>n</a:t>
                      </a:r>
                      <a:r>
                        <a:rPr lang="en-US" sz="1200" baseline="0" dirty="0"/>
                        <a:t> </a:t>
                      </a:r>
                      <a:r>
                        <a:rPr lang="ru-RU" sz="1200" baseline="0" dirty="0"/>
                        <a:t>и больше раз.</a:t>
                      </a:r>
                      <a:endParaRPr lang="be-BY" sz="1200" dirty="0"/>
                    </a:p>
                  </a:txBody>
                  <a:tcPr marT="45729" marB="45729"/>
                </a:tc>
                <a:extLst>
                  <a:ext uri="{0D108BD9-81ED-4DB2-BD59-A6C34878D82A}">
                    <a16:rowId xmlns:a16="http://schemas.microsoft.com/office/drawing/2014/main" xmlns="" val="10005"/>
                  </a:ext>
                </a:extLst>
              </a:tr>
            </a:tbl>
          </a:graphicData>
        </a:graphic>
      </p:graphicFrame>
      <p:sp>
        <p:nvSpPr>
          <p:cNvPr id="7" name="Rectangle 1"/>
          <p:cNvSpPr>
            <a:spLocks noChangeArrowheads="1"/>
          </p:cNvSpPr>
          <p:nvPr/>
        </p:nvSpPr>
        <p:spPr bwMode="auto">
          <a:xfrm>
            <a:off x="309673" y="6093296"/>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ru-RU" sz="1400" dirty="0">
                <a:solidFill>
                  <a:schemeClr val="bg1"/>
                </a:solidFill>
                <a:latin typeface="Courier New" pitchFamily="49" charset="0"/>
                <a:ea typeface="Calibri" pitchFamily="34" charset="0"/>
                <a:cs typeface="Courier New" pitchFamily="49" charset="0"/>
              </a:rPr>
              <a:t>Для тренировки с регулярными выражениями используйте бесплатное приложение </a:t>
            </a:r>
            <a:r>
              <a:rPr lang="en-US" sz="1400" dirty="0">
                <a:solidFill>
                  <a:schemeClr val="bg1"/>
                </a:solidFill>
                <a:latin typeface="Courier New" pitchFamily="49" charset="0"/>
                <a:ea typeface="Calibri" pitchFamily="34" charset="0"/>
                <a:cs typeface="Courier New" pitchFamily="49" charset="0"/>
              </a:rPr>
              <a:t>Expresso</a:t>
            </a:r>
            <a:r>
              <a:rPr lang="ru-RU"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hlinkClick r:id="rId3"/>
              </a:rPr>
              <a:t>http://www.ultrapico.com/Expresso.htm</a:t>
            </a:r>
            <a:r>
              <a:rPr lang="ru-RU"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938274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4"/>
              </a:rPr>
              <a:t>https://github.com/bazile/Training</a:t>
            </a:r>
            <a:r>
              <a:rPr lang="en-US" dirty="0">
                <a:solidFill>
                  <a:schemeClr val="bg1"/>
                </a:solidFill>
              </a:rPr>
              <a:t/>
            </a:r>
            <a:br>
              <a:rPr lang="en-US" dirty="0">
                <a:solidFill>
                  <a:schemeClr val="bg1"/>
                </a:solidFill>
              </a:rPr>
            </a:br>
            <a:r>
              <a:rPr lang="ru-RU" dirty="0">
                <a:solidFill>
                  <a:schemeClr val="bg1"/>
                </a:solidFill>
              </a:rPr>
              <a:t>Презентации и примеры кода используемые во время занятия</a:t>
            </a:r>
          </a:p>
          <a:p>
            <a:endParaRPr lang="ru-RU" dirty="0">
              <a:solidFill>
                <a:schemeClr val="bg1"/>
              </a:solidFill>
            </a:endParaRPr>
          </a:p>
          <a:p>
            <a:r>
              <a:rPr lang="en-US" dirty="0">
                <a:solidFill>
                  <a:schemeClr val="bg1"/>
                </a:solidFill>
                <a:hlinkClick r:id="rId5"/>
              </a:rPr>
              <a:t>http://belhard.nullptr.ru/</a:t>
            </a:r>
            <a:r>
              <a:rPr lang="ru-RU" dirty="0">
                <a:solidFill>
                  <a:schemeClr val="bg1"/>
                </a:solidFill>
              </a:rPr>
              <a:t/>
            </a:r>
            <a:br>
              <a:rPr lang="ru-RU" dirty="0">
                <a:solidFill>
                  <a:schemeClr val="bg1"/>
                </a:solidFill>
              </a:rPr>
            </a:br>
            <a:r>
              <a:rPr lang="ru-RU" dirty="0">
                <a:solidFill>
                  <a:schemeClr val="bg1"/>
                </a:solidFill>
              </a:rPr>
              <a:t>Книги, примеры к ним и другие полезные файлы.</a:t>
            </a:r>
          </a:p>
          <a:p>
            <a:endParaRPr lang="en-US" dirty="0"/>
          </a:p>
        </p:txBody>
      </p:sp>
    </p:spTree>
    <p:extLst>
      <p:ext uri="{BB962C8B-B14F-4D97-AF65-F5344CB8AC3E}">
        <p14:creationId xmlns:p14="http://schemas.microsoft.com/office/powerpoint/2010/main" val="365683978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Сборка мусора</a:t>
            </a:r>
            <a:r>
              <a:rPr lang="en-US" sz="2400">
                <a:cs typeface="Times New Roman" pitchFamily="18" charset="0"/>
              </a:rPr>
              <a:t>.</a:t>
            </a:r>
          </a:p>
        </p:txBody>
      </p:sp>
      <p:sp>
        <p:nvSpPr>
          <p:cNvPr id="10243"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22529" name="Rectangle 1"/>
          <p:cNvSpPr>
            <a:spLocks noChangeArrowheads="1"/>
          </p:cNvSpPr>
          <p:nvPr/>
        </p:nvSpPr>
        <p:spPr bwMode="auto">
          <a:xfrm>
            <a:off x="228600" y="685800"/>
            <a:ext cx="8763000" cy="590867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 : IDisposable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bool isDisposed = false;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double[] arr = new double[100000];  //Данные</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~MyClass()      //Финализатор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(!isDisposed)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Dispose();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Dispose()     //Освобождение ресурсов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isDisposed = true;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using (MyClass mc = new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Действия с объектом mc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//Тут вызовется метод Dispose()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GC.Collect();           //Принудительная сборка мутора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MyClass m2 = new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m2.Dispose();</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1478398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cs typeface="Times New Roman" pitchFamily="18" charset="0"/>
              </a:rPr>
              <a:t>Управление ресурсами и блок </a:t>
            </a:r>
            <a:r>
              <a:rPr lang="en-US" sz="2400" dirty="0">
                <a:cs typeface="Times New Roman" pitchFamily="18" charset="0"/>
              </a:rPr>
              <a:t>using</a:t>
            </a:r>
          </a:p>
        </p:txBody>
      </p:sp>
      <p:sp>
        <p:nvSpPr>
          <p:cNvPr id="10243"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22529" name="Rectangle 1"/>
          <p:cNvSpPr>
            <a:spLocks noChangeArrowheads="1"/>
          </p:cNvSpPr>
          <p:nvPr/>
        </p:nvSpPr>
        <p:spPr bwMode="auto">
          <a:xfrm>
            <a:off x="228600" y="2116644"/>
            <a:ext cx="8763000" cy="3046988"/>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 = </a:t>
            </a:r>
            <a:r>
              <a:rPr lang="en-US" sz="1200" dirty="0" err="1">
                <a:solidFill>
                  <a:srgbClr val="2B91AF"/>
                </a:solidFill>
                <a:latin typeface="Consolas"/>
              </a:rPr>
              <a:t>Guid</a:t>
            </a:r>
            <a:r>
              <a:rPr lang="en-US" sz="1200" dirty="0" err="1">
                <a:solidFill>
                  <a:prstClr val="black"/>
                </a:solidFill>
                <a:latin typeface="Consolas"/>
              </a:rPr>
              <a:t>.NewGuid</a:t>
            </a:r>
            <a:r>
              <a:rPr lang="en-US" sz="1200" dirty="0">
                <a:solidFill>
                  <a:prstClr val="black"/>
                </a:solidFill>
                <a:latin typeface="Consolas"/>
              </a:rPr>
              <a:t>().</a:t>
            </a:r>
            <a:r>
              <a:rPr lang="en-US" sz="1200" dirty="0" err="1">
                <a:solidFill>
                  <a:prstClr val="black"/>
                </a:solidFill>
                <a:latin typeface="Consolas"/>
              </a:rPr>
              <a:t>ToString</a:t>
            </a:r>
            <a:r>
              <a:rPr lang="en-US" sz="1200" dirty="0">
                <a:solidFill>
                  <a:prstClr val="black"/>
                </a:solidFill>
                <a:latin typeface="Consolas"/>
              </a:rPr>
              <a:t>() + </a:t>
            </a:r>
            <a:r>
              <a:rPr lang="en-US" sz="1200" dirty="0">
                <a:solidFill>
                  <a:srgbClr val="A31515"/>
                </a:solidFill>
                <a:latin typeface="Consolas"/>
              </a:rPr>
              <a:t>".txt"</a:t>
            </a:r>
            <a:r>
              <a:rPr lang="en-US" sz="1200" dirty="0">
                <a:solidFill>
                  <a:prstClr val="black"/>
                </a:solidFill>
                <a:latin typeface="Consolas"/>
              </a:rPr>
              <a:t>;</a:t>
            </a:r>
          </a:p>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filePath</a:t>
            </a:r>
            <a:r>
              <a:rPr lang="en-US" sz="1200" dirty="0">
                <a:solidFill>
                  <a:prstClr val="black"/>
                </a:solidFill>
                <a:latin typeface="Consolas"/>
              </a:rPr>
              <a:t> = </a:t>
            </a:r>
            <a:r>
              <a:rPr lang="en-US" sz="1200" dirty="0" err="1">
                <a:solidFill>
                  <a:srgbClr val="2B91AF"/>
                </a:solidFill>
                <a:latin typeface="Consolas"/>
              </a:rPr>
              <a:t>Path</a:t>
            </a:r>
            <a:r>
              <a:rPr lang="en-US" sz="1200" dirty="0" err="1">
                <a:solidFill>
                  <a:prstClr val="black"/>
                </a:solidFill>
                <a:latin typeface="Consolas"/>
              </a:rPr>
              <a:t>.Combine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.GetTempPath</a:t>
            </a:r>
            <a:r>
              <a:rPr lang="en-US" sz="1200" dirty="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a:t>
            </a:r>
          </a:p>
          <a:p>
            <a:endParaRPr lang="en-US" sz="1200" dirty="0">
              <a:solidFill>
                <a:prstClr val="black"/>
              </a:solidFill>
              <a:latin typeface="Consolas"/>
            </a:endParaRPr>
          </a:p>
          <a:p>
            <a:r>
              <a:rPr lang="en-US" sz="1200" dirty="0" err="1">
                <a:solidFill>
                  <a:srgbClr val="2B91AF"/>
                </a:solidFill>
                <a:latin typeface="Consolas"/>
              </a:rPr>
              <a:t>StreamWriter</a:t>
            </a:r>
            <a:r>
              <a:rPr lang="en-US" sz="1200" dirty="0">
                <a:solidFill>
                  <a:prstClr val="black"/>
                </a:solidFill>
                <a:latin typeface="Consolas"/>
              </a:rPr>
              <a:t> writer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StreamWriter</a:t>
            </a:r>
            <a:r>
              <a:rPr lang="en-US" sz="1200" dirty="0">
                <a:solidFill>
                  <a:prstClr val="black"/>
                </a:solidFill>
                <a:latin typeface="Consolas"/>
              </a:rPr>
              <a:t>(</a:t>
            </a:r>
            <a:r>
              <a:rPr lang="en-US" sz="1200" dirty="0" err="1">
                <a:solidFill>
                  <a:prstClr val="black"/>
                </a:solidFill>
                <a:latin typeface="Consolas"/>
              </a:rPr>
              <a:t>filePath</a:t>
            </a:r>
            <a:r>
              <a:rPr lang="en-US" sz="1200" dirty="0">
                <a:solidFill>
                  <a:prstClr val="black"/>
                </a:solidFill>
                <a:latin typeface="Consolas"/>
              </a:rPr>
              <a:t>);</a:t>
            </a:r>
          </a:p>
          <a:p>
            <a:r>
              <a:rPr lang="en-US" sz="1200" dirty="0" err="1">
                <a:solidFill>
                  <a:prstClr val="black"/>
                </a:solidFill>
                <a:latin typeface="Consolas"/>
              </a:rPr>
              <a:t>writer.WriteLine</a:t>
            </a:r>
            <a:r>
              <a:rPr lang="en-US" sz="1200" dirty="0">
                <a:solidFill>
                  <a:prstClr val="black"/>
                </a:solidFill>
                <a:latin typeface="Consolas"/>
              </a:rPr>
              <a:t>(</a:t>
            </a:r>
            <a:r>
              <a:rPr lang="en-US" sz="1200" dirty="0">
                <a:solidFill>
                  <a:srgbClr val="A31515"/>
                </a:solidFill>
                <a:latin typeface="Consolas"/>
              </a:rPr>
              <a:t>"Line 1"</a:t>
            </a:r>
            <a:r>
              <a:rPr lang="en-US" sz="1200" dirty="0">
                <a:solidFill>
                  <a:prstClr val="black"/>
                </a:solidFill>
                <a:latin typeface="Consolas"/>
              </a:rPr>
              <a:t>);</a:t>
            </a:r>
          </a:p>
          <a:p>
            <a:r>
              <a:rPr lang="en-US" sz="1200" dirty="0" err="1">
                <a:solidFill>
                  <a:prstClr val="black"/>
                </a:solidFill>
                <a:latin typeface="Consolas"/>
              </a:rPr>
              <a:t>writer.WriteLine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Строка 2"</a:t>
            </a:r>
            <a:r>
              <a:rPr lang="ru-RU" sz="1200" dirty="0">
                <a:solidFill>
                  <a:prstClr val="black"/>
                </a:solidFill>
                <a:latin typeface="Consolas"/>
              </a:rPr>
              <a:t>);</a:t>
            </a:r>
          </a:p>
          <a:p>
            <a:r>
              <a:rPr lang="en-US" sz="1200" dirty="0" err="1">
                <a:solidFill>
                  <a:prstClr val="black"/>
                </a:solidFill>
                <a:latin typeface="Consolas"/>
              </a:rPr>
              <a:t>writer.Close</a:t>
            </a:r>
            <a:r>
              <a:rPr lang="en-US" sz="1200" dirty="0">
                <a:solidFill>
                  <a:prstClr val="black"/>
                </a:solidFill>
                <a:latin typeface="Consolas"/>
              </a:rPr>
              <a:t>();</a:t>
            </a:r>
          </a:p>
          <a:p>
            <a:endParaRPr lang="en-US" sz="1200" dirty="0">
              <a:solidFill>
                <a:prstClr val="black"/>
              </a:solidFill>
              <a:latin typeface="Consolas"/>
            </a:endParaRPr>
          </a:p>
          <a:p>
            <a:r>
              <a:rPr lang="en-US" sz="1200" dirty="0" err="1">
                <a:solidFill>
                  <a:srgbClr val="2B91AF"/>
                </a:solidFill>
                <a:latin typeface="Consolas"/>
              </a:rPr>
              <a:t>StreamReader</a:t>
            </a:r>
            <a:r>
              <a:rPr lang="en-US" sz="1200" dirty="0">
                <a:solidFill>
                  <a:prstClr val="black"/>
                </a:solidFill>
                <a:latin typeface="Consolas"/>
              </a:rPr>
              <a:t> reader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StreamReader</a:t>
            </a:r>
            <a:r>
              <a:rPr lang="en-US" sz="1200" dirty="0">
                <a:solidFill>
                  <a:prstClr val="black"/>
                </a:solidFill>
                <a:latin typeface="Consolas"/>
              </a:rPr>
              <a:t>(</a:t>
            </a:r>
            <a:r>
              <a:rPr lang="en-US" sz="1200" dirty="0" err="1">
                <a:solidFill>
                  <a:prstClr val="black"/>
                </a:solidFill>
                <a:latin typeface="Consolas"/>
              </a:rPr>
              <a:t>filePath</a:t>
            </a:r>
            <a:r>
              <a:rPr lang="en-US" sz="1200" dirty="0">
                <a:solidFill>
                  <a:prstClr val="black"/>
                </a:solidFill>
                <a:latin typeface="Consolas"/>
              </a:rPr>
              <a:t>);</a:t>
            </a:r>
          </a:p>
          <a:p>
            <a:r>
              <a:rPr lang="en-US" sz="1200" dirty="0">
                <a:solidFill>
                  <a:srgbClr val="0000FF"/>
                </a:solidFill>
                <a:latin typeface="Consolas"/>
              </a:rPr>
              <a:t>while</a:t>
            </a:r>
            <a:r>
              <a:rPr lang="en-US" sz="1200" dirty="0">
                <a:solidFill>
                  <a:prstClr val="black"/>
                </a:solidFill>
                <a:latin typeface="Consolas"/>
              </a:rPr>
              <a:t> (!</a:t>
            </a:r>
            <a:r>
              <a:rPr lang="en-US" sz="1200" dirty="0" err="1">
                <a:solidFill>
                  <a:prstClr val="black"/>
                </a:solidFill>
                <a:latin typeface="Consolas"/>
              </a:rPr>
              <a:t>reader.EndOfStream</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prstClr val="black"/>
                </a:solidFill>
                <a:latin typeface="Consolas"/>
              </a:rPr>
              <a:t>reader.ReadLine</a:t>
            </a:r>
            <a:r>
              <a:rPr lang="en-US" sz="1200" dirty="0">
                <a:solidFill>
                  <a:prstClr val="black"/>
                </a:solidFill>
                <a:latin typeface="Consolas"/>
              </a:rPr>
              <a:t>());</a:t>
            </a:r>
          </a:p>
          <a:p>
            <a:r>
              <a:rPr lang="en-US" sz="1200" dirty="0">
                <a:solidFill>
                  <a:prstClr val="black"/>
                </a:solidFill>
                <a:latin typeface="Consolas"/>
              </a:rPr>
              <a:t>}</a:t>
            </a:r>
          </a:p>
          <a:p>
            <a:r>
              <a:rPr lang="en-US" sz="1200" dirty="0" err="1">
                <a:solidFill>
                  <a:prstClr val="black"/>
                </a:solidFill>
                <a:latin typeface="Consolas"/>
              </a:rPr>
              <a:t>reader.Close</a:t>
            </a:r>
            <a:r>
              <a:rPr lang="en-US" sz="1200" dirty="0">
                <a:solidFill>
                  <a:prstClr val="black"/>
                </a:solidFill>
                <a:latin typeface="Consolas"/>
              </a:rPr>
              <a:t>();</a:t>
            </a:r>
          </a:p>
          <a:p>
            <a:endParaRPr lang="en-US" sz="1200" dirty="0">
              <a:solidFill>
                <a:prstClr val="black"/>
              </a:solidFill>
              <a:latin typeface="Consolas"/>
            </a:endParaRPr>
          </a:p>
          <a:p>
            <a:r>
              <a:rPr lang="en-US" sz="1200" dirty="0" err="1">
                <a:solidFill>
                  <a:srgbClr val="2B91AF"/>
                </a:solidFill>
                <a:latin typeface="Consolas"/>
              </a:rPr>
              <a:t>File</a:t>
            </a:r>
            <a:r>
              <a:rPr lang="en-US" sz="1200" dirty="0" err="1">
                <a:solidFill>
                  <a:prstClr val="black"/>
                </a:solidFill>
                <a:latin typeface="Consolas"/>
              </a:rPr>
              <a:t>.Delete</a:t>
            </a:r>
            <a:r>
              <a:rPr lang="en-US" sz="1200" dirty="0">
                <a:solidFill>
                  <a:prstClr val="black"/>
                </a:solidFill>
                <a:latin typeface="Consolas"/>
              </a:rPr>
              <a:t>(</a:t>
            </a:r>
            <a:r>
              <a:rPr lang="en-US" sz="1200" dirty="0" err="1">
                <a:solidFill>
                  <a:prstClr val="black"/>
                </a:solidFill>
                <a:latin typeface="Consolas"/>
              </a:rPr>
              <a:t>filePath</a:t>
            </a:r>
            <a:r>
              <a:rPr lang="en-US" sz="1200" dirty="0">
                <a:solidFill>
                  <a:prstClr val="black"/>
                </a:solidFill>
                <a:latin typeface="Consolas"/>
              </a:rPr>
              <a:t>);</a:t>
            </a:r>
            <a:endParaRPr lang="be-BY" sz="1200" dirty="0">
              <a:solidFill>
                <a:schemeClr val="bg1"/>
              </a:solidFill>
              <a:latin typeface="Consolas" panose="020B0609020204030204" pitchFamily="49" charset="0"/>
              <a:ea typeface="Calibri" pitchFamily="34" charset="0"/>
              <a:cs typeface="Consolas" panose="020B0609020204030204" pitchFamily="49" charset="0"/>
            </a:endParaRPr>
          </a:p>
        </p:txBody>
      </p:sp>
    </p:spTree>
    <p:extLst>
      <p:ext uri="{BB962C8B-B14F-4D97-AF65-F5344CB8AC3E}">
        <p14:creationId xmlns:p14="http://schemas.microsoft.com/office/powerpoint/2010/main" val="859555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Преобразование типов.</a:t>
            </a:r>
            <a:endParaRPr lang="en-US" sz="2400">
              <a:cs typeface="Times New Roman" pitchFamily="18" charset="0"/>
            </a:endParaRPr>
          </a:p>
        </p:txBody>
      </p:sp>
      <p:sp>
        <p:nvSpPr>
          <p:cNvPr id="3075" name="TextBox 6"/>
          <p:cNvSpPr txBox="1">
            <a:spLocks noChangeArrowheads="1"/>
          </p:cNvSpPr>
          <p:nvPr/>
        </p:nvSpPr>
        <p:spPr bwMode="auto">
          <a:xfrm>
            <a:off x="152400" y="838200"/>
            <a:ext cx="43434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b="1" dirty="0">
                <a:solidFill>
                  <a:schemeClr val="bg1"/>
                </a:solidFill>
              </a:rPr>
              <a:t>Явное</a:t>
            </a:r>
          </a:p>
          <a:p>
            <a:pPr algn="ctr" eaLnBrk="1" hangingPunct="1"/>
            <a:r>
              <a:rPr lang="ru-RU" sz="1400" dirty="0"/>
              <a:t>(</a:t>
            </a:r>
            <a:r>
              <a:rPr lang="en-US" sz="1400" i="1" dirty="0"/>
              <a:t>explicit conversion</a:t>
            </a:r>
            <a:r>
              <a:rPr lang="ru-RU" sz="1400" dirty="0"/>
              <a:t>)</a:t>
            </a:r>
            <a:endParaRPr lang="ru-RU" sz="1400" dirty="0">
              <a:solidFill>
                <a:srgbClr val="0070C0"/>
              </a:solidFill>
            </a:endParaRPr>
          </a:p>
          <a:p>
            <a:pPr algn="ctr" eaLnBrk="1" hangingPunct="1"/>
            <a:r>
              <a:rPr lang="ru-RU" sz="1400" dirty="0"/>
              <a:t>Преобразование производит сам программист. Используя как указание того, что компилятор </a:t>
            </a:r>
            <a:r>
              <a:rPr lang="ru-RU" sz="1400" b="1" dirty="0"/>
              <a:t>должен </a:t>
            </a:r>
            <a:r>
              <a:rPr lang="ru-RU" sz="1400" dirty="0"/>
              <a:t>привести данный объект</a:t>
            </a:r>
            <a:r>
              <a:rPr lang="en-US" sz="1400" dirty="0"/>
              <a:t> </a:t>
            </a:r>
            <a:r>
              <a:rPr lang="ru-RU" sz="1400" dirty="0"/>
              <a:t>или выражение к заданному типу.</a:t>
            </a:r>
            <a:endParaRPr lang="en-US" sz="1400" dirty="0"/>
          </a:p>
          <a:p>
            <a:pPr algn="ctr" eaLnBrk="1" hangingPunct="1"/>
            <a:r>
              <a:rPr lang="ru-RU" sz="1400" dirty="0"/>
              <a:t>При использовании явного преобразования вся ответственность возлагается на программиста.</a:t>
            </a:r>
            <a:endParaRPr lang="en-US" sz="1400" dirty="0"/>
          </a:p>
        </p:txBody>
      </p:sp>
      <p:sp>
        <p:nvSpPr>
          <p:cNvPr id="3076" name="TextBox 6"/>
          <p:cNvSpPr txBox="1">
            <a:spLocks noChangeArrowheads="1"/>
          </p:cNvSpPr>
          <p:nvPr/>
        </p:nvSpPr>
        <p:spPr bwMode="auto">
          <a:xfrm>
            <a:off x="4648200" y="838200"/>
            <a:ext cx="42672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b="1" dirty="0">
                <a:solidFill>
                  <a:schemeClr val="bg1"/>
                </a:solidFill>
              </a:rPr>
              <a:t>Неявное</a:t>
            </a:r>
            <a:endParaRPr lang="en-US" b="1" dirty="0">
              <a:solidFill>
                <a:schemeClr val="bg1"/>
              </a:solidFill>
            </a:endParaRPr>
          </a:p>
          <a:p>
            <a:pPr algn="ctr" eaLnBrk="1" hangingPunct="1"/>
            <a:r>
              <a:rPr lang="ru-RU" sz="1400" dirty="0"/>
              <a:t>(</a:t>
            </a:r>
            <a:r>
              <a:rPr lang="en-US" sz="1400" i="1" dirty="0"/>
              <a:t>implicit conversion</a:t>
            </a:r>
            <a:r>
              <a:rPr lang="ru-RU" sz="1400" dirty="0"/>
              <a:t>)</a:t>
            </a:r>
            <a:endParaRPr lang="ru-RU" sz="1400" b="1" dirty="0">
              <a:solidFill>
                <a:srgbClr val="0070C0"/>
              </a:solidFill>
            </a:endParaRPr>
          </a:p>
          <a:p>
            <a:pPr algn="ctr" eaLnBrk="1" hangingPunct="1"/>
            <a:r>
              <a:rPr lang="ru-RU" sz="1400" dirty="0"/>
              <a:t>Осуществляется без указания</a:t>
            </a:r>
          </a:p>
          <a:p>
            <a:pPr algn="ctr" eaLnBrk="1" hangingPunct="1"/>
            <a:r>
              <a:rPr lang="ru-RU" sz="1400" dirty="0"/>
              <a:t>программиста.  Язык сам определяет, к какому типу необходимо привести объект.</a:t>
            </a:r>
            <a:r>
              <a:rPr lang="ru-RU" sz="1600" b="1" dirty="0">
                <a:solidFill>
                  <a:srgbClr val="0070C0"/>
                </a:solidFill>
              </a:rPr>
              <a:t>  </a:t>
            </a:r>
          </a:p>
        </p:txBody>
      </p:sp>
      <p:sp>
        <p:nvSpPr>
          <p:cNvPr id="3077"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grpSp>
        <p:nvGrpSpPr>
          <p:cNvPr id="3078" name="Group 1"/>
          <p:cNvGrpSpPr>
            <a:grpSpLocks noChangeAspect="1"/>
          </p:cNvGrpSpPr>
          <p:nvPr/>
        </p:nvGrpSpPr>
        <p:grpSpPr bwMode="auto">
          <a:xfrm>
            <a:off x="1676400" y="4133850"/>
            <a:ext cx="5959475" cy="971550"/>
            <a:chOff x="20" y="20"/>
            <a:chExt cx="9385" cy="1530"/>
          </a:xfrm>
        </p:grpSpPr>
        <p:sp>
          <p:nvSpPr>
            <p:cNvPr id="3083" name="AutoShape 63"/>
            <p:cNvSpPr>
              <a:spLocks noChangeAspect="1" noChangeArrowheads="1" noTextEdit="1"/>
            </p:cNvSpPr>
            <p:nvPr/>
          </p:nvSpPr>
          <p:spPr bwMode="auto">
            <a:xfrm>
              <a:off x="20" y="20"/>
              <a:ext cx="9385" cy="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4" name="Rectangle 62"/>
            <p:cNvSpPr>
              <a:spLocks noChangeArrowheads="1"/>
            </p:cNvSpPr>
            <p:nvPr/>
          </p:nvSpPr>
          <p:spPr bwMode="auto">
            <a:xfrm>
              <a:off x="27" y="1038"/>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85" name="Rectangle 61"/>
            <p:cNvSpPr>
              <a:spLocks noChangeArrowheads="1"/>
            </p:cNvSpPr>
            <p:nvPr/>
          </p:nvSpPr>
          <p:spPr bwMode="auto">
            <a:xfrm>
              <a:off x="27" y="1038"/>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86" name="Rectangle 60"/>
            <p:cNvSpPr>
              <a:spLocks noChangeArrowheads="1"/>
            </p:cNvSpPr>
            <p:nvPr/>
          </p:nvSpPr>
          <p:spPr bwMode="auto">
            <a:xfrm>
              <a:off x="214" y="1149"/>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sbyte</a:t>
              </a:r>
              <a:endParaRPr lang="en-US">
                <a:ea typeface="Times New Roman" pitchFamily="18" charset="0"/>
                <a:cs typeface="Consolas" pitchFamily="49" charset="0"/>
              </a:endParaRPr>
            </a:p>
          </p:txBody>
        </p:sp>
        <p:sp>
          <p:nvSpPr>
            <p:cNvPr id="3087" name="Rectangle 59"/>
            <p:cNvSpPr>
              <a:spLocks noChangeArrowheads="1"/>
            </p:cNvSpPr>
            <p:nvPr/>
          </p:nvSpPr>
          <p:spPr bwMode="auto">
            <a:xfrm>
              <a:off x="8233" y="532"/>
              <a:ext cx="1165"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88" name="Rectangle 58"/>
            <p:cNvSpPr>
              <a:spLocks noChangeArrowheads="1"/>
            </p:cNvSpPr>
            <p:nvPr/>
          </p:nvSpPr>
          <p:spPr bwMode="auto">
            <a:xfrm>
              <a:off x="8233" y="532"/>
              <a:ext cx="1165" cy="506"/>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89" name="Rectangle 57"/>
            <p:cNvSpPr>
              <a:spLocks noChangeArrowheads="1"/>
            </p:cNvSpPr>
            <p:nvPr/>
          </p:nvSpPr>
          <p:spPr bwMode="auto">
            <a:xfrm>
              <a:off x="8363" y="641"/>
              <a:ext cx="84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decimal</a:t>
              </a:r>
              <a:endParaRPr lang="en-US">
                <a:ea typeface="Times New Roman" pitchFamily="18" charset="0"/>
                <a:cs typeface="Consolas" pitchFamily="49" charset="0"/>
              </a:endParaRPr>
            </a:p>
          </p:txBody>
        </p:sp>
        <p:sp>
          <p:nvSpPr>
            <p:cNvPr id="3090" name="Rectangle 56"/>
            <p:cNvSpPr>
              <a:spLocks noChangeArrowheads="1"/>
            </p:cNvSpPr>
            <p:nvPr/>
          </p:nvSpPr>
          <p:spPr bwMode="auto">
            <a:xfrm>
              <a:off x="6967" y="532"/>
              <a:ext cx="1012"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91" name="Rectangle 55"/>
            <p:cNvSpPr>
              <a:spLocks noChangeArrowheads="1"/>
            </p:cNvSpPr>
            <p:nvPr/>
          </p:nvSpPr>
          <p:spPr bwMode="auto">
            <a:xfrm>
              <a:off x="6967" y="532"/>
              <a:ext cx="1012" cy="506"/>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92" name="Rectangle 54"/>
            <p:cNvSpPr>
              <a:spLocks noChangeArrowheads="1"/>
            </p:cNvSpPr>
            <p:nvPr/>
          </p:nvSpPr>
          <p:spPr bwMode="auto">
            <a:xfrm>
              <a:off x="7090" y="641"/>
              <a:ext cx="72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double</a:t>
              </a:r>
              <a:endParaRPr lang="en-US">
                <a:ea typeface="Times New Roman" pitchFamily="18" charset="0"/>
                <a:cs typeface="Consolas" pitchFamily="49" charset="0"/>
              </a:endParaRPr>
            </a:p>
          </p:txBody>
        </p:sp>
        <p:sp>
          <p:nvSpPr>
            <p:cNvPr id="3093" name="Rectangle 53"/>
            <p:cNvSpPr>
              <a:spLocks noChangeArrowheads="1"/>
            </p:cNvSpPr>
            <p:nvPr/>
          </p:nvSpPr>
          <p:spPr bwMode="auto">
            <a:xfrm>
              <a:off x="5599" y="532"/>
              <a:ext cx="1013"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94" name="Rectangle 52"/>
            <p:cNvSpPr>
              <a:spLocks noChangeArrowheads="1"/>
            </p:cNvSpPr>
            <p:nvPr/>
          </p:nvSpPr>
          <p:spPr bwMode="auto">
            <a:xfrm>
              <a:off x="5599" y="532"/>
              <a:ext cx="1013" cy="506"/>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95" name="Rectangle 51"/>
            <p:cNvSpPr>
              <a:spLocks noChangeArrowheads="1"/>
            </p:cNvSpPr>
            <p:nvPr/>
          </p:nvSpPr>
          <p:spPr bwMode="auto">
            <a:xfrm>
              <a:off x="5790" y="641"/>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float</a:t>
              </a:r>
              <a:endParaRPr lang="en-US">
                <a:ea typeface="Times New Roman" pitchFamily="18" charset="0"/>
                <a:cs typeface="Consolas" pitchFamily="49" charset="0"/>
              </a:endParaRPr>
            </a:p>
          </p:txBody>
        </p:sp>
        <p:sp>
          <p:nvSpPr>
            <p:cNvPr id="3096" name="Rectangle 50"/>
            <p:cNvSpPr>
              <a:spLocks noChangeArrowheads="1"/>
            </p:cNvSpPr>
            <p:nvPr/>
          </p:nvSpPr>
          <p:spPr bwMode="auto">
            <a:xfrm>
              <a:off x="4231" y="27"/>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97" name="Rectangle 49"/>
            <p:cNvSpPr>
              <a:spLocks noChangeArrowheads="1"/>
            </p:cNvSpPr>
            <p:nvPr/>
          </p:nvSpPr>
          <p:spPr bwMode="auto">
            <a:xfrm>
              <a:off x="4231" y="27"/>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98" name="Rectangle 48"/>
            <p:cNvSpPr>
              <a:spLocks noChangeArrowheads="1"/>
            </p:cNvSpPr>
            <p:nvPr/>
          </p:nvSpPr>
          <p:spPr bwMode="auto">
            <a:xfrm>
              <a:off x="4409" y="147"/>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ulong</a:t>
              </a:r>
              <a:endParaRPr lang="en-US">
                <a:ea typeface="Times New Roman" pitchFamily="18" charset="0"/>
                <a:cs typeface="Consolas" pitchFamily="49" charset="0"/>
              </a:endParaRPr>
            </a:p>
          </p:txBody>
        </p:sp>
        <p:sp>
          <p:nvSpPr>
            <p:cNvPr id="3099" name="Rectangle 47"/>
            <p:cNvSpPr>
              <a:spLocks noChangeArrowheads="1"/>
            </p:cNvSpPr>
            <p:nvPr/>
          </p:nvSpPr>
          <p:spPr bwMode="auto">
            <a:xfrm>
              <a:off x="2813" y="27"/>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0" name="Rectangle 46"/>
            <p:cNvSpPr>
              <a:spLocks noChangeArrowheads="1"/>
            </p:cNvSpPr>
            <p:nvPr/>
          </p:nvSpPr>
          <p:spPr bwMode="auto">
            <a:xfrm>
              <a:off x="2813" y="27"/>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01" name="Rectangle 45"/>
            <p:cNvSpPr>
              <a:spLocks noChangeArrowheads="1"/>
            </p:cNvSpPr>
            <p:nvPr/>
          </p:nvSpPr>
          <p:spPr bwMode="auto">
            <a:xfrm>
              <a:off x="3056" y="147"/>
              <a:ext cx="48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uint</a:t>
              </a:r>
              <a:endParaRPr lang="en-US">
                <a:ea typeface="Times New Roman" pitchFamily="18" charset="0"/>
                <a:cs typeface="Consolas" pitchFamily="49" charset="0"/>
              </a:endParaRPr>
            </a:p>
          </p:txBody>
        </p:sp>
        <p:sp>
          <p:nvSpPr>
            <p:cNvPr id="3102" name="Rectangle 44"/>
            <p:cNvSpPr>
              <a:spLocks noChangeArrowheads="1"/>
            </p:cNvSpPr>
            <p:nvPr/>
          </p:nvSpPr>
          <p:spPr bwMode="auto">
            <a:xfrm>
              <a:off x="1395" y="27"/>
              <a:ext cx="1012"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3" name="Rectangle 43"/>
            <p:cNvSpPr>
              <a:spLocks noChangeArrowheads="1"/>
            </p:cNvSpPr>
            <p:nvPr/>
          </p:nvSpPr>
          <p:spPr bwMode="auto">
            <a:xfrm>
              <a:off x="1395" y="27"/>
              <a:ext cx="1012"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04" name="Rectangle 42"/>
            <p:cNvSpPr>
              <a:spLocks noChangeArrowheads="1"/>
            </p:cNvSpPr>
            <p:nvPr/>
          </p:nvSpPr>
          <p:spPr bwMode="auto">
            <a:xfrm>
              <a:off x="1514" y="147"/>
              <a:ext cx="72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ushort</a:t>
              </a:r>
              <a:endParaRPr lang="en-US">
                <a:ea typeface="Times New Roman" pitchFamily="18" charset="0"/>
                <a:cs typeface="Consolas" pitchFamily="49" charset="0"/>
              </a:endParaRPr>
            </a:p>
          </p:txBody>
        </p:sp>
        <p:sp>
          <p:nvSpPr>
            <p:cNvPr id="3105" name="Rectangle 41"/>
            <p:cNvSpPr>
              <a:spLocks noChangeArrowheads="1"/>
            </p:cNvSpPr>
            <p:nvPr/>
          </p:nvSpPr>
          <p:spPr bwMode="auto">
            <a:xfrm>
              <a:off x="27" y="27"/>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6" name="Rectangle 40"/>
            <p:cNvSpPr>
              <a:spLocks noChangeArrowheads="1"/>
            </p:cNvSpPr>
            <p:nvPr/>
          </p:nvSpPr>
          <p:spPr bwMode="auto">
            <a:xfrm>
              <a:off x="27" y="27"/>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07" name="Rectangle 39"/>
            <p:cNvSpPr>
              <a:spLocks noChangeArrowheads="1"/>
            </p:cNvSpPr>
            <p:nvPr/>
          </p:nvSpPr>
          <p:spPr bwMode="auto">
            <a:xfrm>
              <a:off x="281" y="147"/>
              <a:ext cx="48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byte</a:t>
              </a:r>
              <a:endParaRPr lang="en-US">
                <a:ea typeface="Times New Roman" pitchFamily="18" charset="0"/>
                <a:cs typeface="Consolas" pitchFamily="49" charset="0"/>
              </a:endParaRPr>
            </a:p>
          </p:txBody>
        </p:sp>
        <p:sp>
          <p:nvSpPr>
            <p:cNvPr id="3108" name="Rectangle 38"/>
            <p:cNvSpPr>
              <a:spLocks noChangeArrowheads="1"/>
            </p:cNvSpPr>
            <p:nvPr/>
          </p:nvSpPr>
          <p:spPr bwMode="auto">
            <a:xfrm>
              <a:off x="2813" y="1038"/>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9" name="Rectangle 37"/>
            <p:cNvSpPr>
              <a:spLocks noChangeArrowheads="1"/>
            </p:cNvSpPr>
            <p:nvPr/>
          </p:nvSpPr>
          <p:spPr bwMode="auto">
            <a:xfrm>
              <a:off x="2813" y="1038"/>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10" name="Rectangle 36"/>
            <p:cNvSpPr>
              <a:spLocks noChangeArrowheads="1"/>
            </p:cNvSpPr>
            <p:nvPr/>
          </p:nvSpPr>
          <p:spPr bwMode="auto">
            <a:xfrm>
              <a:off x="3123" y="1149"/>
              <a:ext cx="36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int</a:t>
              </a:r>
              <a:endParaRPr lang="en-US">
                <a:ea typeface="Times New Roman" pitchFamily="18" charset="0"/>
                <a:cs typeface="Consolas" pitchFamily="49" charset="0"/>
              </a:endParaRPr>
            </a:p>
          </p:txBody>
        </p:sp>
        <p:sp>
          <p:nvSpPr>
            <p:cNvPr id="3111" name="Rectangle 35"/>
            <p:cNvSpPr>
              <a:spLocks noChangeArrowheads="1"/>
            </p:cNvSpPr>
            <p:nvPr/>
          </p:nvSpPr>
          <p:spPr bwMode="auto">
            <a:xfrm>
              <a:off x="4231" y="1038"/>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12" name="Rectangle 34"/>
            <p:cNvSpPr>
              <a:spLocks noChangeArrowheads="1"/>
            </p:cNvSpPr>
            <p:nvPr/>
          </p:nvSpPr>
          <p:spPr bwMode="auto">
            <a:xfrm>
              <a:off x="4231" y="1038"/>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13" name="Rectangle 33"/>
            <p:cNvSpPr>
              <a:spLocks noChangeArrowheads="1"/>
            </p:cNvSpPr>
            <p:nvPr/>
          </p:nvSpPr>
          <p:spPr bwMode="auto">
            <a:xfrm>
              <a:off x="4476" y="1149"/>
              <a:ext cx="48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long</a:t>
              </a:r>
              <a:endParaRPr lang="en-US">
                <a:ea typeface="Times New Roman" pitchFamily="18" charset="0"/>
                <a:cs typeface="Consolas" pitchFamily="49" charset="0"/>
              </a:endParaRPr>
            </a:p>
          </p:txBody>
        </p:sp>
        <p:sp>
          <p:nvSpPr>
            <p:cNvPr id="3114" name="Rectangle 32"/>
            <p:cNvSpPr>
              <a:spLocks noChangeArrowheads="1"/>
            </p:cNvSpPr>
            <p:nvPr/>
          </p:nvSpPr>
          <p:spPr bwMode="auto">
            <a:xfrm>
              <a:off x="1395" y="1038"/>
              <a:ext cx="1012"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15" name="Rectangle 31"/>
            <p:cNvSpPr>
              <a:spLocks noChangeArrowheads="1"/>
            </p:cNvSpPr>
            <p:nvPr/>
          </p:nvSpPr>
          <p:spPr bwMode="auto">
            <a:xfrm>
              <a:off x="1395" y="1038"/>
              <a:ext cx="1012"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16" name="Rectangle 30"/>
            <p:cNvSpPr>
              <a:spLocks noChangeArrowheads="1"/>
            </p:cNvSpPr>
            <p:nvPr/>
          </p:nvSpPr>
          <p:spPr bwMode="auto">
            <a:xfrm>
              <a:off x="1581" y="1149"/>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short</a:t>
              </a:r>
              <a:endParaRPr lang="en-US">
                <a:ea typeface="Times New Roman" pitchFamily="18" charset="0"/>
                <a:cs typeface="Consolas" pitchFamily="49" charset="0"/>
              </a:endParaRPr>
            </a:p>
          </p:txBody>
        </p:sp>
        <p:sp>
          <p:nvSpPr>
            <p:cNvPr id="3117" name="Line 29"/>
            <p:cNvSpPr>
              <a:spLocks noChangeShapeType="1"/>
            </p:cNvSpPr>
            <p:nvPr/>
          </p:nvSpPr>
          <p:spPr bwMode="auto">
            <a:xfrm>
              <a:off x="1040" y="1290"/>
              <a:ext cx="26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8" name="Freeform 28"/>
            <p:cNvSpPr>
              <a:spLocks/>
            </p:cNvSpPr>
            <p:nvPr/>
          </p:nvSpPr>
          <p:spPr bwMode="auto">
            <a:xfrm>
              <a:off x="1279" y="1233"/>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4" y="72"/>
                    <a:pt x="34" y="97"/>
                    <a:pt x="0" y="138"/>
                  </a:cubicBezTo>
                  <a:cubicBezTo>
                    <a:pt x="21" y="95"/>
                    <a:pt x="21" y="43"/>
                    <a:pt x="0" y="0"/>
                  </a:cubicBezTo>
                  <a:cubicBezTo>
                    <a:pt x="34" y="41"/>
                    <a:pt x="84" y="66"/>
                    <a:pt x="138" y="69"/>
                  </a:cubicBezTo>
                </a:path>
              </a:pathLst>
            </a:custGeom>
            <a:solidFill>
              <a:srgbClr val="000000"/>
            </a:solidFill>
            <a:ln w="0">
              <a:solidFill>
                <a:srgbClr val="000000"/>
              </a:solidFill>
              <a:round/>
              <a:headEnd/>
              <a:tailEnd/>
            </a:ln>
          </p:spPr>
          <p:txBody>
            <a:bodyPr/>
            <a:lstStyle/>
            <a:p>
              <a:endParaRPr lang="be-BY"/>
            </a:p>
          </p:txBody>
        </p:sp>
        <p:sp>
          <p:nvSpPr>
            <p:cNvPr id="3119" name="Line 27"/>
            <p:cNvSpPr>
              <a:spLocks noChangeShapeType="1"/>
            </p:cNvSpPr>
            <p:nvPr/>
          </p:nvSpPr>
          <p:spPr bwMode="auto">
            <a:xfrm>
              <a:off x="2407" y="1290"/>
              <a:ext cx="316"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0" name="Freeform 26"/>
            <p:cNvSpPr>
              <a:spLocks/>
            </p:cNvSpPr>
            <p:nvPr/>
          </p:nvSpPr>
          <p:spPr bwMode="auto">
            <a:xfrm>
              <a:off x="2697" y="1233"/>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5" y="72"/>
                    <a:pt x="35" y="97"/>
                    <a:pt x="0" y="138"/>
                  </a:cubicBezTo>
                  <a:cubicBezTo>
                    <a:pt x="22" y="95"/>
                    <a:pt x="22" y="43"/>
                    <a:pt x="0" y="0"/>
                  </a:cubicBezTo>
                  <a:cubicBezTo>
                    <a:pt x="35" y="41"/>
                    <a:pt x="85" y="66"/>
                    <a:pt x="138" y="69"/>
                  </a:cubicBezTo>
                </a:path>
              </a:pathLst>
            </a:custGeom>
            <a:solidFill>
              <a:srgbClr val="000000"/>
            </a:solidFill>
            <a:ln w="0">
              <a:solidFill>
                <a:srgbClr val="000000"/>
              </a:solidFill>
              <a:round/>
              <a:headEnd/>
              <a:tailEnd/>
            </a:ln>
          </p:spPr>
          <p:txBody>
            <a:bodyPr/>
            <a:lstStyle/>
            <a:p>
              <a:endParaRPr lang="be-BY"/>
            </a:p>
          </p:txBody>
        </p:sp>
        <p:sp>
          <p:nvSpPr>
            <p:cNvPr id="3121" name="Line 25"/>
            <p:cNvSpPr>
              <a:spLocks noChangeShapeType="1"/>
            </p:cNvSpPr>
            <p:nvPr/>
          </p:nvSpPr>
          <p:spPr bwMode="auto">
            <a:xfrm>
              <a:off x="3826" y="1290"/>
              <a:ext cx="31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2" name="Freeform 24"/>
            <p:cNvSpPr>
              <a:spLocks/>
            </p:cNvSpPr>
            <p:nvPr/>
          </p:nvSpPr>
          <p:spPr bwMode="auto">
            <a:xfrm>
              <a:off x="4115" y="1233"/>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5" y="72"/>
                    <a:pt x="35" y="97"/>
                    <a:pt x="0" y="138"/>
                  </a:cubicBezTo>
                  <a:cubicBezTo>
                    <a:pt x="22" y="95"/>
                    <a:pt x="22" y="43"/>
                    <a:pt x="0" y="0"/>
                  </a:cubicBezTo>
                  <a:cubicBezTo>
                    <a:pt x="35" y="41"/>
                    <a:pt x="85" y="66"/>
                    <a:pt x="138" y="69"/>
                  </a:cubicBezTo>
                </a:path>
              </a:pathLst>
            </a:custGeom>
            <a:solidFill>
              <a:srgbClr val="000000"/>
            </a:solidFill>
            <a:ln w="0">
              <a:solidFill>
                <a:srgbClr val="000000"/>
              </a:solidFill>
              <a:round/>
              <a:headEnd/>
              <a:tailEnd/>
            </a:ln>
          </p:spPr>
          <p:txBody>
            <a:bodyPr/>
            <a:lstStyle/>
            <a:p>
              <a:endParaRPr lang="be-BY"/>
            </a:p>
          </p:txBody>
        </p:sp>
        <p:sp>
          <p:nvSpPr>
            <p:cNvPr id="3123" name="Line 23"/>
            <p:cNvSpPr>
              <a:spLocks noChangeShapeType="1"/>
            </p:cNvSpPr>
            <p:nvPr/>
          </p:nvSpPr>
          <p:spPr bwMode="auto">
            <a:xfrm>
              <a:off x="1040" y="280"/>
              <a:ext cx="26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4" name="Freeform 22"/>
            <p:cNvSpPr>
              <a:spLocks/>
            </p:cNvSpPr>
            <p:nvPr/>
          </p:nvSpPr>
          <p:spPr bwMode="auto">
            <a:xfrm>
              <a:off x="1279" y="221"/>
              <a:ext cx="116" cy="117"/>
            </a:xfrm>
            <a:custGeom>
              <a:avLst/>
              <a:gdLst>
                <a:gd name="T0" fmla="*/ 82 w 138"/>
                <a:gd name="T1" fmla="*/ 42 h 139"/>
                <a:gd name="T2" fmla="*/ 0 w 138"/>
                <a:gd name="T3" fmla="*/ 82 h 139"/>
                <a:gd name="T4" fmla="*/ 0 w 138"/>
                <a:gd name="T5" fmla="*/ 0 h 139"/>
                <a:gd name="T6" fmla="*/ 82 w 138"/>
                <a:gd name="T7" fmla="*/ 42 h 139"/>
                <a:gd name="T8" fmla="*/ 0 60000 65536"/>
                <a:gd name="T9" fmla="*/ 0 60000 65536"/>
                <a:gd name="T10" fmla="*/ 0 60000 65536"/>
                <a:gd name="T11" fmla="*/ 0 60000 65536"/>
                <a:gd name="T12" fmla="*/ 0 w 138"/>
                <a:gd name="T13" fmla="*/ 0 h 139"/>
                <a:gd name="T14" fmla="*/ 138 w 138"/>
                <a:gd name="T15" fmla="*/ 139 h 139"/>
              </a:gdLst>
              <a:ahLst/>
              <a:cxnLst>
                <a:cxn ang="T8">
                  <a:pos x="T0" y="T1"/>
                </a:cxn>
                <a:cxn ang="T9">
                  <a:pos x="T2" y="T3"/>
                </a:cxn>
                <a:cxn ang="T10">
                  <a:pos x="T4" y="T5"/>
                </a:cxn>
                <a:cxn ang="T11">
                  <a:pos x="T6" y="T7"/>
                </a:cxn>
              </a:cxnLst>
              <a:rect l="T12" t="T13" r="T14" b="T15"/>
              <a:pathLst>
                <a:path w="138" h="139">
                  <a:moveTo>
                    <a:pt x="138" y="70"/>
                  </a:moveTo>
                  <a:cubicBezTo>
                    <a:pt x="84" y="73"/>
                    <a:pt x="34" y="98"/>
                    <a:pt x="0" y="139"/>
                  </a:cubicBezTo>
                  <a:cubicBezTo>
                    <a:pt x="21" y="95"/>
                    <a:pt x="21" y="44"/>
                    <a:pt x="0" y="0"/>
                  </a:cubicBezTo>
                  <a:cubicBezTo>
                    <a:pt x="34" y="41"/>
                    <a:pt x="84" y="66"/>
                    <a:pt x="138" y="70"/>
                  </a:cubicBezTo>
                </a:path>
              </a:pathLst>
            </a:custGeom>
            <a:solidFill>
              <a:srgbClr val="000000"/>
            </a:solidFill>
            <a:ln w="0">
              <a:solidFill>
                <a:srgbClr val="000000"/>
              </a:solidFill>
              <a:round/>
              <a:headEnd/>
              <a:tailEnd/>
            </a:ln>
          </p:spPr>
          <p:txBody>
            <a:bodyPr/>
            <a:lstStyle/>
            <a:p>
              <a:endParaRPr lang="be-BY"/>
            </a:p>
          </p:txBody>
        </p:sp>
        <p:sp>
          <p:nvSpPr>
            <p:cNvPr id="3125" name="Line 21"/>
            <p:cNvSpPr>
              <a:spLocks noChangeShapeType="1"/>
            </p:cNvSpPr>
            <p:nvPr/>
          </p:nvSpPr>
          <p:spPr bwMode="auto">
            <a:xfrm>
              <a:off x="2407" y="280"/>
              <a:ext cx="316"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6" name="Freeform 20"/>
            <p:cNvSpPr>
              <a:spLocks/>
            </p:cNvSpPr>
            <p:nvPr/>
          </p:nvSpPr>
          <p:spPr bwMode="auto">
            <a:xfrm>
              <a:off x="2697" y="221"/>
              <a:ext cx="116" cy="117"/>
            </a:xfrm>
            <a:custGeom>
              <a:avLst/>
              <a:gdLst>
                <a:gd name="T0" fmla="*/ 82 w 138"/>
                <a:gd name="T1" fmla="*/ 42 h 139"/>
                <a:gd name="T2" fmla="*/ 0 w 138"/>
                <a:gd name="T3" fmla="*/ 82 h 139"/>
                <a:gd name="T4" fmla="*/ 0 w 138"/>
                <a:gd name="T5" fmla="*/ 0 h 139"/>
                <a:gd name="T6" fmla="*/ 82 w 138"/>
                <a:gd name="T7" fmla="*/ 42 h 139"/>
                <a:gd name="T8" fmla="*/ 0 60000 65536"/>
                <a:gd name="T9" fmla="*/ 0 60000 65536"/>
                <a:gd name="T10" fmla="*/ 0 60000 65536"/>
                <a:gd name="T11" fmla="*/ 0 60000 65536"/>
                <a:gd name="T12" fmla="*/ 0 w 138"/>
                <a:gd name="T13" fmla="*/ 0 h 139"/>
                <a:gd name="T14" fmla="*/ 138 w 138"/>
                <a:gd name="T15" fmla="*/ 139 h 139"/>
              </a:gdLst>
              <a:ahLst/>
              <a:cxnLst>
                <a:cxn ang="T8">
                  <a:pos x="T0" y="T1"/>
                </a:cxn>
                <a:cxn ang="T9">
                  <a:pos x="T2" y="T3"/>
                </a:cxn>
                <a:cxn ang="T10">
                  <a:pos x="T4" y="T5"/>
                </a:cxn>
                <a:cxn ang="T11">
                  <a:pos x="T6" y="T7"/>
                </a:cxn>
              </a:cxnLst>
              <a:rect l="T12" t="T13" r="T14" b="T15"/>
              <a:pathLst>
                <a:path w="138" h="139">
                  <a:moveTo>
                    <a:pt x="138" y="70"/>
                  </a:moveTo>
                  <a:cubicBezTo>
                    <a:pt x="85" y="73"/>
                    <a:pt x="35" y="98"/>
                    <a:pt x="0" y="139"/>
                  </a:cubicBezTo>
                  <a:cubicBezTo>
                    <a:pt x="22" y="95"/>
                    <a:pt x="22" y="44"/>
                    <a:pt x="0" y="0"/>
                  </a:cubicBezTo>
                  <a:cubicBezTo>
                    <a:pt x="35" y="41"/>
                    <a:pt x="85" y="66"/>
                    <a:pt x="138" y="70"/>
                  </a:cubicBezTo>
                </a:path>
              </a:pathLst>
            </a:custGeom>
            <a:solidFill>
              <a:srgbClr val="000000"/>
            </a:solidFill>
            <a:ln w="0">
              <a:solidFill>
                <a:srgbClr val="000000"/>
              </a:solidFill>
              <a:round/>
              <a:headEnd/>
              <a:tailEnd/>
            </a:ln>
          </p:spPr>
          <p:txBody>
            <a:bodyPr/>
            <a:lstStyle/>
            <a:p>
              <a:endParaRPr lang="be-BY"/>
            </a:p>
          </p:txBody>
        </p:sp>
        <p:sp>
          <p:nvSpPr>
            <p:cNvPr id="3127" name="Line 19"/>
            <p:cNvSpPr>
              <a:spLocks noChangeShapeType="1"/>
            </p:cNvSpPr>
            <p:nvPr/>
          </p:nvSpPr>
          <p:spPr bwMode="auto">
            <a:xfrm>
              <a:off x="3826" y="280"/>
              <a:ext cx="31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8" name="Freeform 18"/>
            <p:cNvSpPr>
              <a:spLocks/>
            </p:cNvSpPr>
            <p:nvPr/>
          </p:nvSpPr>
          <p:spPr bwMode="auto">
            <a:xfrm>
              <a:off x="4115" y="221"/>
              <a:ext cx="116" cy="117"/>
            </a:xfrm>
            <a:custGeom>
              <a:avLst/>
              <a:gdLst>
                <a:gd name="T0" fmla="*/ 82 w 138"/>
                <a:gd name="T1" fmla="*/ 42 h 139"/>
                <a:gd name="T2" fmla="*/ 0 w 138"/>
                <a:gd name="T3" fmla="*/ 82 h 139"/>
                <a:gd name="T4" fmla="*/ 0 w 138"/>
                <a:gd name="T5" fmla="*/ 0 h 139"/>
                <a:gd name="T6" fmla="*/ 82 w 138"/>
                <a:gd name="T7" fmla="*/ 42 h 139"/>
                <a:gd name="T8" fmla="*/ 0 60000 65536"/>
                <a:gd name="T9" fmla="*/ 0 60000 65536"/>
                <a:gd name="T10" fmla="*/ 0 60000 65536"/>
                <a:gd name="T11" fmla="*/ 0 60000 65536"/>
                <a:gd name="T12" fmla="*/ 0 w 138"/>
                <a:gd name="T13" fmla="*/ 0 h 139"/>
                <a:gd name="T14" fmla="*/ 138 w 138"/>
                <a:gd name="T15" fmla="*/ 139 h 139"/>
              </a:gdLst>
              <a:ahLst/>
              <a:cxnLst>
                <a:cxn ang="T8">
                  <a:pos x="T0" y="T1"/>
                </a:cxn>
                <a:cxn ang="T9">
                  <a:pos x="T2" y="T3"/>
                </a:cxn>
                <a:cxn ang="T10">
                  <a:pos x="T4" y="T5"/>
                </a:cxn>
                <a:cxn ang="T11">
                  <a:pos x="T6" y="T7"/>
                </a:cxn>
              </a:cxnLst>
              <a:rect l="T12" t="T13" r="T14" b="T15"/>
              <a:pathLst>
                <a:path w="138" h="139">
                  <a:moveTo>
                    <a:pt x="138" y="70"/>
                  </a:moveTo>
                  <a:cubicBezTo>
                    <a:pt x="85" y="73"/>
                    <a:pt x="35" y="98"/>
                    <a:pt x="0" y="139"/>
                  </a:cubicBezTo>
                  <a:cubicBezTo>
                    <a:pt x="22" y="95"/>
                    <a:pt x="22" y="44"/>
                    <a:pt x="0" y="0"/>
                  </a:cubicBezTo>
                  <a:cubicBezTo>
                    <a:pt x="35" y="41"/>
                    <a:pt x="85" y="66"/>
                    <a:pt x="138" y="70"/>
                  </a:cubicBezTo>
                </a:path>
              </a:pathLst>
            </a:custGeom>
            <a:solidFill>
              <a:srgbClr val="000000"/>
            </a:solidFill>
            <a:ln w="0">
              <a:solidFill>
                <a:srgbClr val="000000"/>
              </a:solidFill>
              <a:round/>
              <a:headEnd/>
              <a:tailEnd/>
            </a:ln>
          </p:spPr>
          <p:txBody>
            <a:bodyPr/>
            <a:lstStyle/>
            <a:p>
              <a:endParaRPr lang="be-BY"/>
            </a:p>
          </p:txBody>
        </p:sp>
        <p:sp>
          <p:nvSpPr>
            <p:cNvPr id="3129" name="Line 17"/>
            <p:cNvSpPr>
              <a:spLocks noChangeShapeType="1"/>
            </p:cNvSpPr>
            <p:nvPr/>
          </p:nvSpPr>
          <p:spPr bwMode="auto">
            <a:xfrm>
              <a:off x="1040" y="280"/>
              <a:ext cx="696" cy="694"/>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0" name="Freeform 16"/>
            <p:cNvSpPr>
              <a:spLocks/>
            </p:cNvSpPr>
            <p:nvPr/>
          </p:nvSpPr>
          <p:spPr bwMode="auto">
            <a:xfrm>
              <a:off x="1677" y="915"/>
              <a:ext cx="123" cy="123"/>
            </a:xfrm>
            <a:custGeom>
              <a:avLst/>
              <a:gdLst>
                <a:gd name="T0" fmla="*/ 86 w 147"/>
                <a:gd name="T1" fmla="*/ 86 h 147"/>
                <a:gd name="T2" fmla="*/ 0 w 147"/>
                <a:gd name="T3" fmla="*/ 58 h 147"/>
                <a:gd name="T4" fmla="*/ 58 w 147"/>
                <a:gd name="T5" fmla="*/ 0 h 147"/>
                <a:gd name="T6" fmla="*/ 86 w 147"/>
                <a:gd name="T7" fmla="*/ 86 h 147"/>
                <a:gd name="T8" fmla="*/ 0 60000 65536"/>
                <a:gd name="T9" fmla="*/ 0 60000 65536"/>
                <a:gd name="T10" fmla="*/ 0 60000 65536"/>
                <a:gd name="T11" fmla="*/ 0 60000 65536"/>
                <a:gd name="T12" fmla="*/ 0 w 147"/>
                <a:gd name="T13" fmla="*/ 0 h 147"/>
                <a:gd name="T14" fmla="*/ 147 w 147"/>
                <a:gd name="T15" fmla="*/ 147 h 147"/>
              </a:gdLst>
              <a:ahLst/>
              <a:cxnLst>
                <a:cxn ang="T8">
                  <a:pos x="T0" y="T1"/>
                </a:cxn>
                <a:cxn ang="T9">
                  <a:pos x="T2" y="T3"/>
                </a:cxn>
                <a:cxn ang="T10">
                  <a:pos x="T4" y="T5"/>
                </a:cxn>
                <a:cxn ang="T11">
                  <a:pos x="T6" y="T7"/>
                </a:cxn>
              </a:cxnLst>
              <a:rect l="T12" t="T13" r="T14" b="T15"/>
              <a:pathLst>
                <a:path w="147" h="147">
                  <a:moveTo>
                    <a:pt x="147" y="147"/>
                  </a:moveTo>
                  <a:cubicBezTo>
                    <a:pt x="107" y="111"/>
                    <a:pt x="54" y="93"/>
                    <a:pt x="0" y="98"/>
                  </a:cubicBezTo>
                  <a:cubicBezTo>
                    <a:pt x="46" y="82"/>
                    <a:pt x="82" y="46"/>
                    <a:pt x="98" y="0"/>
                  </a:cubicBezTo>
                  <a:cubicBezTo>
                    <a:pt x="93" y="53"/>
                    <a:pt x="111" y="106"/>
                    <a:pt x="147" y="147"/>
                  </a:cubicBezTo>
                </a:path>
              </a:pathLst>
            </a:custGeom>
            <a:solidFill>
              <a:srgbClr val="000000"/>
            </a:solidFill>
            <a:ln w="0">
              <a:solidFill>
                <a:srgbClr val="000000"/>
              </a:solidFill>
              <a:round/>
              <a:headEnd/>
              <a:tailEnd/>
            </a:ln>
          </p:spPr>
          <p:txBody>
            <a:bodyPr/>
            <a:lstStyle/>
            <a:p>
              <a:endParaRPr lang="be-BY"/>
            </a:p>
          </p:txBody>
        </p:sp>
        <p:sp>
          <p:nvSpPr>
            <p:cNvPr id="3131" name="Line 15"/>
            <p:cNvSpPr>
              <a:spLocks noChangeShapeType="1"/>
            </p:cNvSpPr>
            <p:nvPr/>
          </p:nvSpPr>
          <p:spPr bwMode="auto">
            <a:xfrm>
              <a:off x="2407" y="280"/>
              <a:ext cx="844" cy="700"/>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2" name="Freeform 14"/>
            <p:cNvSpPr>
              <a:spLocks/>
            </p:cNvSpPr>
            <p:nvPr/>
          </p:nvSpPr>
          <p:spPr bwMode="auto">
            <a:xfrm>
              <a:off x="3193" y="919"/>
              <a:ext cx="127" cy="119"/>
            </a:xfrm>
            <a:custGeom>
              <a:avLst/>
              <a:gdLst>
                <a:gd name="T0" fmla="*/ 90 w 151"/>
                <a:gd name="T1" fmla="*/ 84 h 142"/>
                <a:gd name="T2" fmla="*/ 0 w 151"/>
                <a:gd name="T3" fmla="*/ 63 h 142"/>
                <a:gd name="T4" fmla="*/ 53 w 151"/>
                <a:gd name="T5" fmla="*/ 0 h 142"/>
                <a:gd name="T6" fmla="*/ 90 w 151"/>
                <a:gd name="T7" fmla="*/ 84 h 142"/>
                <a:gd name="T8" fmla="*/ 0 60000 65536"/>
                <a:gd name="T9" fmla="*/ 0 60000 65536"/>
                <a:gd name="T10" fmla="*/ 0 60000 65536"/>
                <a:gd name="T11" fmla="*/ 0 60000 65536"/>
                <a:gd name="T12" fmla="*/ 0 w 151"/>
                <a:gd name="T13" fmla="*/ 0 h 142"/>
                <a:gd name="T14" fmla="*/ 151 w 151"/>
                <a:gd name="T15" fmla="*/ 142 h 142"/>
              </a:gdLst>
              <a:ahLst/>
              <a:cxnLst>
                <a:cxn ang="T8">
                  <a:pos x="T0" y="T1"/>
                </a:cxn>
                <a:cxn ang="T9">
                  <a:pos x="T2" y="T3"/>
                </a:cxn>
                <a:cxn ang="T10">
                  <a:pos x="T4" y="T5"/>
                </a:cxn>
                <a:cxn ang="T11">
                  <a:pos x="T6" y="T7"/>
                </a:cxn>
              </a:cxnLst>
              <a:rect l="T12" t="T13" r="T14" b="T15"/>
              <a:pathLst>
                <a:path w="151" h="142">
                  <a:moveTo>
                    <a:pt x="151" y="142"/>
                  </a:moveTo>
                  <a:cubicBezTo>
                    <a:pt x="108" y="110"/>
                    <a:pt x="53" y="97"/>
                    <a:pt x="0" y="106"/>
                  </a:cubicBezTo>
                  <a:cubicBezTo>
                    <a:pt x="45" y="87"/>
                    <a:pt x="78" y="47"/>
                    <a:pt x="89" y="0"/>
                  </a:cubicBezTo>
                  <a:cubicBezTo>
                    <a:pt x="89" y="54"/>
                    <a:pt x="112" y="105"/>
                    <a:pt x="151" y="142"/>
                  </a:cubicBezTo>
                </a:path>
              </a:pathLst>
            </a:custGeom>
            <a:solidFill>
              <a:srgbClr val="000000"/>
            </a:solidFill>
            <a:ln w="0">
              <a:solidFill>
                <a:srgbClr val="000000"/>
              </a:solidFill>
              <a:round/>
              <a:headEnd/>
              <a:tailEnd/>
            </a:ln>
          </p:spPr>
          <p:txBody>
            <a:bodyPr/>
            <a:lstStyle/>
            <a:p>
              <a:endParaRPr lang="be-BY"/>
            </a:p>
          </p:txBody>
        </p:sp>
        <p:sp>
          <p:nvSpPr>
            <p:cNvPr id="3133" name="Line 13"/>
            <p:cNvSpPr>
              <a:spLocks noChangeShapeType="1"/>
            </p:cNvSpPr>
            <p:nvPr/>
          </p:nvSpPr>
          <p:spPr bwMode="auto">
            <a:xfrm>
              <a:off x="3826" y="280"/>
              <a:ext cx="696" cy="694"/>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4" name="Freeform 12"/>
            <p:cNvSpPr>
              <a:spLocks/>
            </p:cNvSpPr>
            <p:nvPr/>
          </p:nvSpPr>
          <p:spPr bwMode="auto">
            <a:xfrm>
              <a:off x="4463" y="915"/>
              <a:ext cx="123" cy="123"/>
            </a:xfrm>
            <a:custGeom>
              <a:avLst/>
              <a:gdLst>
                <a:gd name="T0" fmla="*/ 86 w 147"/>
                <a:gd name="T1" fmla="*/ 86 h 147"/>
                <a:gd name="T2" fmla="*/ 0 w 147"/>
                <a:gd name="T3" fmla="*/ 58 h 147"/>
                <a:gd name="T4" fmla="*/ 58 w 147"/>
                <a:gd name="T5" fmla="*/ 0 h 147"/>
                <a:gd name="T6" fmla="*/ 86 w 147"/>
                <a:gd name="T7" fmla="*/ 86 h 147"/>
                <a:gd name="T8" fmla="*/ 0 60000 65536"/>
                <a:gd name="T9" fmla="*/ 0 60000 65536"/>
                <a:gd name="T10" fmla="*/ 0 60000 65536"/>
                <a:gd name="T11" fmla="*/ 0 60000 65536"/>
                <a:gd name="T12" fmla="*/ 0 w 147"/>
                <a:gd name="T13" fmla="*/ 0 h 147"/>
                <a:gd name="T14" fmla="*/ 147 w 147"/>
                <a:gd name="T15" fmla="*/ 147 h 147"/>
              </a:gdLst>
              <a:ahLst/>
              <a:cxnLst>
                <a:cxn ang="T8">
                  <a:pos x="T0" y="T1"/>
                </a:cxn>
                <a:cxn ang="T9">
                  <a:pos x="T2" y="T3"/>
                </a:cxn>
                <a:cxn ang="T10">
                  <a:pos x="T4" y="T5"/>
                </a:cxn>
                <a:cxn ang="T11">
                  <a:pos x="T6" y="T7"/>
                </a:cxn>
              </a:cxnLst>
              <a:rect l="T12" t="T13" r="T14" b="T15"/>
              <a:pathLst>
                <a:path w="147" h="147">
                  <a:moveTo>
                    <a:pt x="147" y="147"/>
                  </a:moveTo>
                  <a:cubicBezTo>
                    <a:pt x="107" y="111"/>
                    <a:pt x="54" y="93"/>
                    <a:pt x="0" y="98"/>
                  </a:cubicBezTo>
                  <a:cubicBezTo>
                    <a:pt x="46" y="82"/>
                    <a:pt x="82" y="46"/>
                    <a:pt x="98" y="0"/>
                  </a:cubicBezTo>
                  <a:cubicBezTo>
                    <a:pt x="93" y="53"/>
                    <a:pt x="111" y="106"/>
                    <a:pt x="147" y="147"/>
                  </a:cubicBezTo>
                </a:path>
              </a:pathLst>
            </a:custGeom>
            <a:solidFill>
              <a:srgbClr val="000000"/>
            </a:solidFill>
            <a:ln w="0">
              <a:solidFill>
                <a:srgbClr val="000000"/>
              </a:solidFill>
              <a:round/>
              <a:headEnd/>
              <a:tailEnd/>
            </a:ln>
          </p:spPr>
          <p:txBody>
            <a:bodyPr/>
            <a:lstStyle/>
            <a:p>
              <a:endParaRPr lang="be-BY"/>
            </a:p>
          </p:txBody>
        </p:sp>
        <p:sp>
          <p:nvSpPr>
            <p:cNvPr id="3135" name="Line 11"/>
            <p:cNvSpPr>
              <a:spLocks noChangeShapeType="1"/>
            </p:cNvSpPr>
            <p:nvPr/>
          </p:nvSpPr>
          <p:spPr bwMode="auto">
            <a:xfrm>
              <a:off x="6612" y="785"/>
              <a:ext cx="26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6" name="Freeform 10"/>
            <p:cNvSpPr>
              <a:spLocks/>
            </p:cNvSpPr>
            <p:nvPr/>
          </p:nvSpPr>
          <p:spPr bwMode="auto">
            <a:xfrm>
              <a:off x="6851" y="727"/>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4" y="72"/>
                    <a:pt x="34" y="97"/>
                    <a:pt x="0" y="138"/>
                  </a:cubicBezTo>
                  <a:cubicBezTo>
                    <a:pt x="21" y="95"/>
                    <a:pt x="21" y="44"/>
                    <a:pt x="0" y="0"/>
                  </a:cubicBezTo>
                  <a:cubicBezTo>
                    <a:pt x="34" y="41"/>
                    <a:pt x="84" y="66"/>
                    <a:pt x="138" y="69"/>
                  </a:cubicBezTo>
                </a:path>
              </a:pathLst>
            </a:custGeom>
            <a:solidFill>
              <a:srgbClr val="000000"/>
            </a:solidFill>
            <a:ln w="0">
              <a:solidFill>
                <a:srgbClr val="000000"/>
              </a:solidFill>
              <a:round/>
              <a:headEnd/>
              <a:tailEnd/>
            </a:ln>
          </p:spPr>
          <p:txBody>
            <a:bodyPr/>
            <a:lstStyle/>
            <a:p>
              <a:endParaRPr lang="be-BY"/>
            </a:p>
          </p:txBody>
        </p:sp>
        <p:sp>
          <p:nvSpPr>
            <p:cNvPr id="3137" name="Freeform 9"/>
            <p:cNvSpPr>
              <a:spLocks/>
            </p:cNvSpPr>
            <p:nvPr/>
          </p:nvSpPr>
          <p:spPr bwMode="auto">
            <a:xfrm>
              <a:off x="5244" y="280"/>
              <a:ext cx="608" cy="163"/>
            </a:xfrm>
            <a:custGeom>
              <a:avLst/>
              <a:gdLst>
                <a:gd name="T0" fmla="*/ 0 w 608"/>
                <a:gd name="T1" fmla="*/ 0 h 163"/>
                <a:gd name="T2" fmla="*/ 608 w 608"/>
                <a:gd name="T3" fmla="*/ 0 h 163"/>
                <a:gd name="T4" fmla="*/ 608 w 608"/>
                <a:gd name="T5" fmla="*/ 163 h 163"/>
                <a:gd name="T6" fmla="*/ 0 60000 65536"/>
                <a:gd name="T7" fmla="*/ 0 60000 65536"/>
                <a:gd name="T8" fmla="*/ 0 60000 65536"/>
                <a:gd name="T9" fmla="*/ 0 w 608"/>
                <a:gd name="T10" fmla="*/ 0 h 163"/>
                <a:gd name="T11" fmla="*/ 608 w 608"/>
                <a:gd name="T12" fmla="*/ 163 h 163"/>
              </a:gdLst>
              <a:ahLst/>
              <a:cxnLst>
                <a:cxn ang="T6">
                  <a:pos x="T0" y="T1"/>
                </a:cxn>
                <a:cxn ang="T7">
                  <a:pos x="T2" y="T3"/>
                </a:cxn>
                <a:cxn ang="T8">
                  <a:pos x="T4" y="T5"/>
                </a:cxn>
              </a:cxnLst>
              <a:rect l="T9" t="T10" r="T11" b="T12"/>
              <a:pathLst>
                <a:path w="608" h="163">
                  <a:moveTo>
                    <a:pt x="0" y="0"/>
                  </a:moveTo>
                  <a:lnTo>
                    <a:pt x="608" y="0"/>
                  </a:lnTo>
                  <a:lnTo>
                    <a:pt x="608" y="163"/>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38" name="Freeform 8"/>
            <p:cNvSpPr>
              <a:spLocks/>
            </p:cNvSpPr>
            <p:nvPr/>
          </p:nvSpPr>
          <p:spPr bwMode="auto">
            <a:xfrm>
              <a:off x="5794" y="417"/>
              <a:ext cx="116" cy="115"/>
            </a:xfrm>
            <a:custGeom>
              <a:avLst/>
              <a:gdLst>
                <a:gd name="T0" fmla="*/ 40 w 139"/>
                <a:gd name="T1" fmla="*/ 80 h 138"/>
                <a:gd name="T2" fmla="*/ 0 w 139"/>
                <a:gd name="T3" fmla="*/ 0 h 138"/>
                <a:gd name="T4" fmla="*/ 81 w 139"/>
                <a:gd name="T5" fmla="*/ 0 h 138"/>
                <a:gd name="T6" fmla="*/ 40 w 139"/>
                <a:gd name="T7" fmla="*/ 8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138"/>
                  </a:moveTo>
                  <a:cubicBezTo>
                    <a:pt x="66" y="84"/>
                    <a:pt x="41" y="34"/>
                    <a:pt x="0" y="0"/>
                  </a:cubicBezTo>
                  <a:cubicBezTo>
                    <a:pt x="44" y="21"/>
                    <a:pt x="95" y="21"/>
                    <a:pt x="139" y="0"/>
                  </a:cubicBezTo>
                  <a:cubicBezTo>
                    <a:pt x="98" y="34"/>
                    <a:pt x="73" y="84"/>
                    <a:pt x="69" y="138"/>
                  </a:cubicBezTo>
                </a:path>
              </a:pathLst>
            </a:custGeom>
            <a:solidFill>
              <a:srgbClr val="000000"/>
            </a:solidFill>
            <a:ln w="0">
              <a:solidFill>
                <a:srgbClr val="000000"/>
              </a:solidFill>
              <a:round/>
              <a:headEnd/>
              <a:tailEnd/>
            </a:ln>
          </p:spPr>
          <p:txBody>
            <a:bodyPr/>
            <a:lstStyle/>
            <a:p>
              <a:endParaRPr lang="be-BY"/>
            </a:p>
          </p:txBody>
        </p:sp>
        <p:sp>
          <p:nvSpPr>
            <p:cNvPr id="3139" name="Freeform 7"/>
            <p:cNvSpPr>
              <a:spLocks/>
            </p:cNvSpPr>
            <p:nvPr/>
          </p:nvSpPr>
          <p:spPr bwMode="auto">
            <a:xfrm>
              <a:off x="5852" y="280"/>
              <a:ext cx="2786" cy="163"/>
            </a:xfrm>
            <a:custGeom>
              <a:avLst/>
              <a:gdLst>
                <a:gd name="T0" fmla="*/ 0 w 2786"/>
                <a:gd name="T1" fmla="*/ 0 h 163"/>
                <a:gd name="T2" fmla="*/ 2786 w 2786"/>
                <a:gd name="T3" fmla="*/ 0 h 163"/>
                <a:gd name="T4" fmla="*/ 2786 w 2786"/>
                <a:gd name="T5" fmla="*/ 163 h 163"/>
                <a:gd name="T6" fmla="*/ 0 60000 65536"/>
                <a:gd name="T7" fmla="*/ 0 60000 65536"/>
                <a:gd name="T8" fmla="*/ 0 60000 65536"/>
                <a:gd name="T9" fmla="*/ 0 w 2786"/>
                <a:gd name="T10" fmla="*/ 0 h 163"/>
                <a:gd name="T11" fmla="*/ 2786 w 2786"/>
                <a:gd name="T12" fmla="*/ 163 h 163"/>
              </a:gdLst>
              <a:ahLst/>
              <a:cxnLst>
                <a:cxn ang="T6">
                  <a:pos x="T0" y="T1"/>
                </a:cxn>
                <a:cxn ang="T7">
                  <a:pos x="T2" y="T3"/>
                </a:cxn>
                <a:cxn ang="T8">
                  <a:pos x="T4" y="T5"/>
                </a:cxn>
              </a:cxnLst>
              <a:rect l="T9" t="T10" r="T11" b="T12"/>
              <a:pathLst>
                <a:path w="2786" h="163">
                  <a:moveTo>
                    <a:pt x="0" y="0"/>
                  </a:moveTo>
                  <a:lnTo>
                    <a:pt x="2786" y="0"/>
                  </a:lnTo>
                  <a:lnTo>
                    <a:pt x="2786" y="163"/>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40" name="Freeform 6"/>
            <p:cNvSpPr>
              <a:spLocks/>
            </p:cNvSpPr>
            <p:nvPr/>
          </p:nvSpPr>
          <p:spPr bwMode="auto">
            <a:xfrm>
              <a:off x="8580" y="417"/>
              <a:ext cx="116" cy="115"/>
            </a:xfrm>
            <a:custGeom>
              <a:avLst/>
              <a:gdLst>
                <a:gd name="T0" fmla="*/ 40 w 139"/>
                <a:gd name="T1" fmla="*/ 80 h 138"/>
                <a:gd name="T2" fmla="*/ 0 w 139"/>
                <a:gd name="T3" fmla="*/ 0 h 138"/>
                <a:gd name="T4" fmla="*/ 81 w 139"/>
                <a:gd name="T5" fmla="*/ 0 h 138"/>
                <a:gd name="T6" fmla="*/ 40 w 139"/>
                <a:gd name="T7" fmla="*/ 8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138"/>
                  </a:moveTo>
                  <a:cubicBezTo>
                    <a:pt x="66" y="84"/>
                    <a:pt x="41" y="34"/>
                    <a:pt x="0" y="0"/>
                  </a:cubicBezTo>
                  <a:cubicBezTo>
                    <a:pt x="44" y="21"/>
                    <a:pt x="95" y="21"/>
                    <a:pt x="139" y="0"/>
                  </a:cubicBezTo>
                  <a:cubicBezTo>
                    <a:pt x="98" y="34"/>
                    <a:pt x="73" y="84"/>
                    <a:pt x="69" y="138"/>
                  </a:cubicBezTo>
                </a:path>
              </a:pathLst>
            </a:custGeom>
            <a:solidFill>
              <a:srgbClr val="000000"/>
            </a:solidFill>
            <a:ln w="0">
              <a:solidFill>
                <a:srgbClr val="000000"/>
              </a:solidFill>
              <a:round/>
              <a:headEnd/>
              <a:tailEnd/>
            </a:ln>
          </p:spPr>
          <p:txBody>
            <a:bodyPr/>
            <a:lstStyle/>
            <a:p>
              <a:endParaRPr lang="be-BY"/>
            </a:p>
          </p:txBody>
        </p:sp>
        <p:sp>
          <p:nvSpPr>
            <p:cNvPr id="3141" name="Freeform 5"/>
            <p:cNvSpPr>
              <a:spLocks/>
            </p:cNvSpPr>
            <p:nvPr/>
          </p:nvSpPr>
          <p:spPr bwMode="auto">
            <a:xfrm>
              <a:off x="5244" y="1127"/>
              <a:ext cx="608" cy="163"/>
            </a:xfrm>
            <a:custGeom>
              <a:avLst/>
              <a:gdLst>
                <a:gd name="T0" fmla="*/ 0 w 608"/>
                <a:gd name="T1" fmla="*/ 163 h 163"/>
                <a:gd name="T2" fmla="*/ 608 w 608"/>
                <a:gd name="T3" fmla="*/ 163 h 163"/>
                <a:gd name="T4" fmla="*/ 608 w 608"/>
                <a:gd name="T5" fmla="*/ 0 h 163"/>
                <a:gd name="T6" fmla="*/ 0 60000 65536"/>
                <a:gd name="T7" fmla="*/ 0 60000 65536"/>
                <a:gd name="T8" fmla="*/ 0 60000 65536"/>
                <a:gd name="T9" fmla="*/ 0 w 608"/>
                <a:gd name="T10" fmla="*/ 0 h 163"/>
                <a:gd name="T11" fmla="*/ 608 w 608"/>
                <a:gd name="T12" fmla="*/ 163 h 163"/>
              </a:gdLst>
              <a:ahLst/>
              <a:cxnLst>
                <a:cxn ang="T6">
                  <a:pos x="T0" y="T1"/>
                </a:cxn>
                <a:cxn ang="T7">
                  <a:pos x="T2" y="T3"/>
                </a:cxn>
                <a:cxn ang="T8">
                  <a:pos x="T4" y="T5"/>
                </a:cxn>
              </a:cxnLst>
              <a:rect l="T9" t="T10" r="T11" b="T12"/>
              <a:pathLst>
                <a:path w="608" h="163">
                  <a:moveTo>
                    <a:pt x="0" y="163"/>
                  </a:moveTo>
                  <a:lnTo>
                    <a:pt x="608" y="163"/>
                  </a:lnTo>
                  <a:lnTo>
                    <a:pt x="608" y="0"/>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42" name="Freeform 4"/>
            <p:cNvSpPr>
              <a:spLocks/>
            </p:cNvSpPr>
            <p:nvPr/>
          </p:nvSpPr>
          <p:spPr bwMode="auto">
            <a:xfrm>
              <a:off x="5794" y="1038"/>
              <a:ext cx="116" cy="115"/>
            </a:xfrm>
            <a:custGeom>
              <a:avLst/>
              <a:gdLst>
                <a:gd name="T0" fmla="*/ 40 w 139"/>
                <a:gd name="T1" fmla="*/ 0 h 138"/>
                <a:gd name="T2" fmla="*/ 81 w 139"/>
                <a:gd name="T3" fmla="*/ 80 h 138"/>
                <a:gd name="T4" fmla="*/ 0 w 139"/>
                <a:gd name="T5" fmla="*/ 80 h 138"/>
                <a:gd name="T6" fmla="*/ 40 w 139"/>
                <a:gd name="T7" fmla="*/ 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0"/>
                  </a:moveTo>
                  <a:cubicBezTo>
                    <a:pt x="73" y="53"/>
                    <a:pt x="98" y="103"/>
                    <a:pt x="139" y="138"/>
                  </a:cubicBezTo>
                  <a:cubicBezTo>
                    <a:pt x="95" y="116"/>
                    <a:pt x="44" y="116"/>
                    <a:pt x="0" y="138"/>
                  </a:cubicBezTo>
                  <a:cubicBezTo>
                    <a:pt x="41" y="103"/>
                    <a:pt x="66" y="53"/>
                    <a:pt x="69" y="0"/>
                  </a:cubicBezTo>
                </a:path>
              </a:pathLst>
            </a:custGeom>
            <a:solidFill>
              <a:srgbClr val="000000"/>
            </a:solidFill>
            <a:ln w="0">
              <a:solidFill>
                <a:srgbClr val="000000"/>
              </a:solidFill>
              <a:round/>
              <a:headEnd/>
              <a:tailEnd/>
            </a:ln>
          </p:spPr>
          <p:txBody>
            <a:bodyPr/>
            <a:lstStyle/>
            <a:p>
              <a:endParaRPr lang="be-BY"/>
            </a:p>
          </p:txBody>
        </p:sp>
        <p:sp>
          <p:nvSpPr>
            <p:cNvPr id="3143" name="Freeform 3"/>
            <p:cNvSpPr>
              <a:spLocks/>
            </p:cNvSpPr>
            <p:nvPr/>
          </p:nvSpPr>
          <p:spPr bwMode="auto">
            <a:xfrm>
              <a:off x="5852" y="1127"/>
              <a:ext cx="2786" cy="163"/>
            </a:xfrm>
            <a:custGeom>
              <a:avLst/>
              <a:gdLst>
                <a:gd name="T0" fmla="*/ 0 w 2786"/>
                <a:gd name="T1" fmla="*/ 163 h 163"/>
                <a:gd name="T2" fmla="*/ 2786 w 2786"/>
                <a:gd name="T3" fmla="*/ 163 h 163"/>
                <a:gd name="T4" fmla="*/ 2786 w 2786"/>
                <a:gd name="T5" fmla="*/ 0 h 163"/>
                <a:gd name="T6" fmla="*/ 0 60000 65536"/>
                <a:gd name="T7" fmla="*/ 0 60000 65536"/>
                <a:gd name="T8" fmla="*/ 0 60000 65536"/>
                <a:gd name="T9" fmla="*/ 0 w 2786"/>
                <a:gd name="T10" fmla="*/ 0 h 163"/>
                <a:gd name="T11" fmla="*/ 2786 w 2786"/>
                <a:gd name="T12" fmla="*/ 163 h 163"/>
              </a:gdLst>
              <a:ahLst/>
              <a:cxnLst>
                <a:cxn ang="T6">
                  <a:pos x="T0" y="T1"/>
                </a:cxn>
                <a:cxn ang="T7">
                  <a:pos x="T2" y="T3"/>
                </a:cxn>
                <a:cxn ang="T8">
                  <a:pos x="T4" y="T5"/>
                </a:cxn>
              </a:cxnLst>
              <a:rect l="T9" t="T10" r="T11" b="T12"/>
              <a:pathLst>
                <a:path w="2786" h="163">
                  <a:moveTo>
                    <a:pt x="0" y="163"/>
                  </a:moveTo>
                  <a:lnTo>
                    <a:pt x="2786" y="163"/>
                  </a:lnTo>
                  <a:lnTo>
                    <a:pt x="2786" y="0"/>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44" name="Freeform 2"/>
            <p:cNvSpPr>
              <a:spLocks/>
            </p:cNvSpPr>
            <p:nvPr/>
          </p:nvSpPr>
          <p:spPr bwMode="auto">
            <a:xfrm>
              <a:off x="8580" y="1038"/>
              <a:ext cx="116" cy="115"/>
            </a:xfrm>
            <a:custGeom>
              <a:avLst/>
              <a:gdLst>
                <a:gd name="T0" fmla="*/ 40 w 139"/>
                <a:gd name="T1" fmla="*/ 0 h 138"/>
                <a:gd name="T2" fmla="*/ 81 w 139"/>
                <a:gd name="T3" fmla="*/ 80 h 138"/>
                <a:gd name="T4" fmla="*/ 0 w 139"/>
                <a:gd name="T5" fmla="*/ 80 h 138"/>
                <a:gd name="T6" fmla="*/ 40 w 139"/>
                <a:gd name="T7" fmla="*/ 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0"/>
                  </a:moveTo>
                  <a:cubicBezTo>
                    <a:pt x="73" y="53"/>
                    <a:pt x="98" y="103"/>
                    <a:pt x="139" y="138"/>
                  </a:cubicBezTo>
                  <a:cubicBezTo>
                    <a:pt x="95" y="116"/>
                    <a:pt x="44" y="116"/>
                    <a:pt x="0" y="138"/>
                  </a:cubicBezTo>
                  <a:cubicBezTo>
                    <a:pt x="41" y="103"/>
                    <a:pt x="66" y="53"/>
                    <a:pt x="69" y="0"/>
                  </a:cubicBezTo>
                </a:path>
              </a:pathLst>
            </a:custGeom>
            <a:solidFill>
              <a:srgbClr val="000000"/>
            </a:solidFill>
            <a:ln w="0">
              <a:solidFill>
                <a:srgbClr val="000000"/>
              </a:solidFill>
              <a:round/>
              <a:headEnd/>
              <a:tailEnd/>
            </a:ln>
          </p:spPr>
          <p:txBody>
            <a:bodyPr/>
            <a:lstStyle/>
            <a:p>
              <a:endParaRPr lang="be-BY"/>
            </a:p>
          </p:txBody>
        </p:sp>
      </p:grpSp>
      <p:sp>
        <p:nvSpPr>
          <p:cNvPr id="3079" name="Rectangle 76"/>
          <p:cNvSpPr>
            <a:spLocks noChangeArrowheads="1"/>
          </p:cNvSpPr>
          <p:nvPr/>
        </p:nvSpPr>
        <p:spPr bwMode="auto">
          <a:xfrm>
            <a:off x="1295400" y="2971800"/>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400" dirty="0">
                <a:solidFill>
                  <a:schemeClr val="bg1"/>
                </a:solidFill>
                <a:latin typeface="Courier New" pitchFamily="49" charset="0"/>
                <a:ea typeface="Calibri" pitchFamily="34" charset="0"/>
                <a:cs typeface="Courier New" pitchFamily="49" charset="0"/>
              </a:rPr>
              <a:t>double b = 3.25;</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int a = (int)b;</a:t>
            </a:r>
            <a:endParaRPr lang="be-BY" sz="1400" dirty="0">
              <a:solidFill>
                <a:schemeClr val="bg1"/>
              </a:solidFill>
              <a:ea typeface="Calibri" pitchFamily="34" charset="0"/>
              <a:cs typeface="Courier New" pitchFamily="49" charset="0"/>
            </a:endParaRPr>
          </a:p>
        </p:txBody>
      </p:sp>
      <p:sp>
        <p:nvSpPr>
          <p:cNvPr id="3080" name="Rectangle 76"/>
          <p:cNvSpPr>
            <a:spLocks noChangeArrowheads="1"/>
          </p:cNvSpPr>
          <p:nvPr/>
        </p:nvSpPr>
        <p:spPr bwMode="auto">
          <a:xfrm>
            <a:off x="6248400" y="29718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400" dirty="0">
                <a:solidFill>
                  <a:schemeClr val="bg1"/>
                </a:solidFill>
                <a:latin typeface="Courier New" pitchFamily="49" charset="0"/>
                <a:ea typeface="Calibri" pitchFamily="34" charset="0"/>
                <a:cs typeface="Courier New" pitchFamily="49" charset="0"/>
              </a:rPr>
              <a:t>int a = 10;</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double b = </a:t>
            </a:r>
            <a:r>
              <a:rPr lang="en-US" sz="1400" dirty="0">
                <a:solidFill>
                  <a:schemeClr val="bg1"/>
                </a:solidFill>
                <a:latin typeface="Courier New" pitchFamily="49" charset="0"/>
                <a:ea typeface="Calibri" pitchFamily="34" charset="0"/>
                <a:cs typeface="Courier New" pitchFamily="49" charset="0"/>
              </a:rPr>
              <a:t>a</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p:txBody>
      </p:sp>
      <p:sp>
        <p:nvSpPr>
          <p:cNvPr id="3081" name="TextBox 6"/>
          <p:cNvSpPr txBox="1">
            <a:spLocks noChangeArrowheads="1"/>
          </p:cNvSpPr>
          <p:nvPr/>
        </p:nvSpPr>
        <p:spPr bwMode="auto">
          <a:xfrm>
            <a:off x="2438400" y="37338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dirty="0"/>
              <a:t>Схема неявного преобразования</a:t>
            </a:r>
            <a:r>
              <a:rPr lang="en-US" dirty="0"/>
              <a:t>:</a:t>
            </a:r>
            <a:endParaRPr lang="en-US" sz="1400" dirty="0"/>
          </a:p>
        </p:txBody>
      </p:sp>
      <p:sp>
        <p:nvSpPr>
          <p:cNvPr id="3082" name="TextBox 6"/>
          <p:cNvSpPr txBox="1">
            <a:spLocks noChangeArrowheads="1"/>
          </p:cNvSpPr>
          <p:nvPr/>
        </p:nvSpPr>
        <p:spPr bwMode="auto">
          <a:xfrm>
            <a:off x="152400" y="5385395"/>
            <a:ext cx="8839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dirty="0"/>
              <a:t>Очевидно во время явного преобразования более точного типа к менее точному может произойти потеря данных. Также потеря данных может произойти при арифметических операциях с большими числами.</a:t>
            </a:r>
            <a:endParaRPr lang="en-US" sz="1400" dirty="0"/>
          </a:p>
        </p:txBody>
      </p:sp>
    </p:spTree>
    <p:extLst>
      <p:ext uri="{BB962C8B-B14F-4D97-AF65-F5344CB8AC3E}">
        <p14:creationId xmlns:p14="http://schemas.microsoft.com/office/powerpoint/2010/main" val="356226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Преобразование типов.</a:t>
            </a:r>
            <a:endParaRPr lang="en-US" sz="2400">
              <a:cs typeface="Times New Roman" pitchFamily="18" charset="0"/>
            </a:endParaRP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4100" name="TextBox 6"/>
          <p:cNvSpPr txBox="1">
            <a:spLocks noChangeArrowheads="1"/>
          </p:cNvSpPr>
          <p:nvPr/>
        </p:nvSpPr>
        <p:spPr bwMode="auto">
          <a:xfrm>
            <a:off x="0" y="533400"/>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Очевидно, но во время явного преобразования более точного типа к менее точному может произойти потеря данных. Также потеря данных может произойти при арифметических операциях с большими числами. </a:t>
            </a:r>
          </a:p>
          <a:p>
            <a:pPr eaLnBrk="1" hangingPunct="1"/>
            <a:r>
              <a:rPr lang="ru-RU" sz="1600" dirty="0"/>
              <a:t>	Для более тонкого контроля во время приведении типов используется </a:t>
            </a:r>
            <a:r>
              <a:rPr lang="ru-RU" sz="1600" b="1" dirty="0"/>
              <a:t>контролируемый</a:t>
            </a:r>
            <a:r>
              <a:rPr lang="en-US" sz="1600" b="1" dirty="0"/>
              <a:t> </a:t>
            </a:r>
            <a:r>
              <a:rPr lang="ru-RU" sz="1600" b="1" dirty="0"/>
              <a:t>(</a:t>
            </a:r>
            <a:r>
              <a:rPr lang="en-US" sz="1600" b="1" dirty="0"/>
              <a:t>checked)</a:t>
            </a:r>
            <a:r>
              <a:rPr lang="ru-RU" sz="1600" b="1" dirty="0"/>
              <a:t> и неконтролируемый</a:t>
            </a:r>
            <a:r>
              <a:rPr lang="en-US" sz="1600" b="1" dirty="0"/>
              <a:t>(unchecked)</a:t>
            </a:r>
            <a:r>
              <a:rPr lang="ru-RU" sz="1600" b="1" dirty="0"/>
              <a:t> контекст</a:t>
            </a:r>
            <a:r>
              <a:rPr lang="en-US" sz="1600" b="1" dirty="0"/>
              <a:t>.</a:t>
            </a:r>
          </a:p>
        </p:txBody>
      </p:sp>
      <p:sp>
        <p:nvSpPr>
          <p:cNvPr id="4101" name="Rectangle 1"/>
          <p:cNvSpPr>
            <a:spLocks noChangeArrowheads="1"/>
          </p:cNvSpPr>
          <p:nvPr/>
        </p:nvSpPr>
        <p:spPr bwMode="auto">
          <a:xfrm>
            <a:off x="2895600" y="1981200"/>
            <a:ext cx="2971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int a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b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c = a * b;</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Console.WriteLine(c);   //-594542592</a:t>
            </a:r>
            <a:endParaRPr lang="be-BY" dirty="0">
              <a:solidFill>
                <a:schemeClr val="bg1"/>
              </a:solidFill>
              <a:ea typeface="Calibri" pitchFamily="34" charset="0"/>
              <a:cs typeface="Courier New" pitchFamily="49" charset="0"/>
            </a:endParaRPr>
          </a:p>
        </p:txBody>
      </p:sp>
      <p:sp>
        <p:nvSpPr>
          <p:cNvPr id="4102" name="Rectangle 2"/>
          <p:cNvSpPr>
            <a:spLocks noChangeArrowheads="1"/>
          </p:cNvSpPr>
          <p:nvPr/>
        </p:nvSpPr>
        <p:spPr bwMode="auto">
          <a:xfrm>
            <a:off x="152400" y="3330575"/>
            <a:ext cx="350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int a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b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c = checked(a * b); //OverflowException</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Console.WriteLine(c);</a:t>
            </a:r>
            <a:endParaRPr lang="be-BY" dirty="0">
              <a:solidFill>
                <a:schemeClr val="bg1"/>
              </a:solidFill>
              <a:ea typeface="Calibri" pitchFamily="34" charset="0"/>
              <a:cs typeface="Courier New" pitchFamily="49" charset="0"/>
            </a:endParaRPr>
          </a:p>
        </p:txBody>
      </p:sp>
      <p:sp>
        <p:nvSpPr>
          <p:cNvPr id="4103" name="Rectangle 4"/>
          <p:cNvSpPr>
            <a:spLocks noChangeArrowheads="1"/>
          </p:cNvSpPr>
          <p:nvPr/>
        </p:nvSpPr>
        <p:spPr bwMode="auto">
          <a:xfrm>
            <a:off x="5867400" y="3352800"/>
            <a:ext cx="2895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int a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b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c = unchecked(a * b);</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Console.WriteLine(c);  //-594542592</a:t>
            </a:r>
            <a:endParaRPr lang="be-BY" dirty="0">
              <a:solidFill>
                <a:schemeClr val="bg1"/>
              </a:solidFill>
              <a:ea typeface="Calibri" pitchFamily="34" charset="0"/>
              <a:cs typeface="Courier New" pitchFamily="49" charset="0"/>
            </a:endParaRPr>
          </a:p>
        </p:txBody>
      </p:sp>
      <p:sp>
        <p:nvSpPr>
          <p:cNvPr id="4104" name="Прямоугольник 78"/>
          <p:cNvSpPr>
            <a:spLocks noChangeArrowheads="1"/>
          </p:cNvSpPr>
          <p:nvPr/>
        </p:nvSpPr>
        <p:spPr bwMode="auto">
          <a:xfrm>
            <a:off x="533400" y="28956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checked</a:t>
            </a:r>
            <a:endParaRPr lang="be-BY"/>
          </a:p>
        </p:txBody>
      </p:sp>
      <p:sp>
        <p:nvSpPr>
          <p:cNvPr id="4105" name="Прямоугольник 79"/>
          <p:cNvSpPr>
            <a:spLocks noChangeArrowheads="1"/>
          </p:cNvSpPr>
          <p:nvPr/>
        </p:nvSpPr>
        <p:spPr bwMode="auto">
          <a:xfrm>
            <a:off x="6076950" y="2895600"/>
            <a:ext cx="1390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unchecked</a:t>
            </a:r>
            <a:endParaRPr lang="be-BY"/>
          </a:p>
        </p:txBody>
      </p:sp>
      <p:sp>
        <p:nvSpPr>
          <p:cNvPr id="4106" name="TextBox 6"/>
          <p:cNvSpPr txBox="1">
            <a:spLocks noChangeArrowheads="1"/>
          </p:cNvSpPr>
          <p:nvPr/>
        </p:nvSpPr>
        <p:spPr bwMode="auto">
          <a:xfrm>
            <a:off x="304800" y="4902200"/>
            <a:ext cx="861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При преобразовании объекта потомка к объекту предку преобразование может происходить неявно. Обратное преобразование всегда </a:t>
            </a:r>
            <a:r>
              <a:rPr lang="ru-RU" sz="1600" b="1" dirty="0"/>
              <a:t>явное!</a:t>
            </a:r>
            <a:endParaRPr lang="en-US" sz="1600" b="1" dirty="0"/>
          </a:p>
        </p:txBody>
      </p:sp>
    </p:spTree>
    <p:extLst>
      <p:ext uri="{BB962C8B-B14F-4D97-AF65-F5344CB8AC3E}">
        <p14:creationId xmlns:p14="http://schemas.microsoft.com/office/powerpoint/2010/main" val="142553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cs typeface="Times New Roman" pitchFamily="18" charset="0"/>
              </a:rPr>
              <a:t>Преобразование типов. (</a:t>
            </a:r>
            <a:r>
              <a:rPr lang="en-US" sz="2400" dirty="0">
                <a:cs typeface="Times New Roman" pitchFamily="18" charset="0"/>
              </a:rPr>
              <a:t>Parse/</a:t>
            </a:r>
            <a:r>
              <a:rPr lang="en-US" sz="2400" dirty="0" err="1">
                <a:cs typeface="Times New Roman" pitchFamily="18" charset="0"/>
              </a:rPr>
              <a:t>TryParse</a:t>
            </a:r>
            <a:r>
              <a:rPr lang="en-US" sz="2400" dirty="0">
                <a:cs typeface="Times New Roman" pitchFamily="18" charset="0"/>
              </a:rPr>
              <a:t>)</a:t>
            </a: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4100" name="TextBox 6"/>
          <p:cNvSpPr txBox="1">
            <a:spLocks noChangeArrowheads="1"/>
          </p:cNvSpPr>
          <p:nvPr/>
        </p:nvSpPr>
        <p:spPr bwMode="auto">
          <a:xfrm>
            <a:off x="0" y="533400"/>
            <a:ext cx="91440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Многие стандартные типы предоставляют методы </a:t>
            </a:r>
            <a:r>
              <a:rPr lang="en-US" sz="1600" dirty="0"/>
              <a:t>Parse/</a:t>
            </a:r>
            <a:r>
              <a:rPr lang="en-US" sz="1600" dirty="0" err="1"/>
              <a:t>TryParse</a:t>
            </a:r>
            <a:r>
              <a:rPr lang="en-US" sz="1600" dirty="0"/>
              <a:t> </a:t>
            </a:r>
            <a:r>
              <a:rPr lang="ru-RU" sz="1600" dirty="0"/>
              <a:t>для преобразования строковых значений в свой тип.</a:t>
            </a:r>
            <a:r>
              <a:rPr lang="en-US" sz="1600" dirty="0"/>
              <a:t> </a:t>
            </a:r>
            <a:r>
              <a:rPr lang="ru-RU" sz="1600" dirty="0"/>
              <a:t>Если мы ожидаем что строка содержит неправильное значение и хотим избежать возбуждения исключительной ситуации, то можем использовать метод </a:t>
            </a:r>
            <a:r>
              <a:rPr lang="en-US" sz="1600" dirty="0" err="1"/>
              <a:t>TryParse</a:t>
            </a:r>
            <a:r>
              <a:rPr lang="en-US" sz="1600" dirty="0"/>
              <a:t>.</a:t>
            </a:r>
          </a:p>
          <a:p>
            <a:pPr eaLnBrk="1" hangingPunct="1"/>
            <a:endParaRPr lang="en-US" sz="1600" dirty="0"/>
          </a:p>
          <a:p>
            <a:pPr eaLnBrk="1" hangingPunct="1"/>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numStr</a:t>
            </a:r>
            <a:r>
              <a:rPr lang="en-US" sz="1400" dirty="0">
                <a:latin typeface="Courier New" pitchFamily="49" charset="0"/>
                <a:cs typeface="Courier New" pitchFamily="49" charset="0"/>
              </a:rPr>
              <a:t> = "4567";</a:t>
            </a:r>
          </a:p>
          <a:p>
            <a:pPr eaLnBrk="1" hangingPunct="1"/>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num</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int.Parse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numStr</a:t>
            </a:r>
            <a:r>
              <a:rPr lang="en-US" sz="1400" dirty="0">
                <a:latin typeface="Courier New" pitchFamily="49" charset="0"/>
                <a:cs typeface="Courier New" pitchFamily="49" charset="0"/>
              </a:rPr>
              <a:t>);</a:t>
            </a:r>
          </a:p>
          <a:p>
            <a:pPr eaLnBrk="1" hangingPunct="1"/>
            <a:endParaRPr lang="en-US" sz="1400" dirty="0">
              <a:latin typeface="Courier New" pitchFamily="49" charset="0"/>
              <a:cs typeface="Courier New" pitchFamily="49" charset="0"/>
            </a:endParaRPr>
          </a:p>
          <a:p>
            <a:pPr eaLnBrk="1" hangingPunct="1"/>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result; string </a:t>
            </a:r>
            <a:r>
              <a:rPr lang="en-US" sz="1400" dirty="0" err="1">
                <a:latin typeface="Courier New" pitchFamily="49" charset="0"/>
                <a:cs typeface="Courier New" pitchFamily="49" charset="0"/>
              </a:rPr>
              <a:t>badStr</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fgfdfsd</a:t>
            </a:r>
            <a:r>
              <a:rPr lang="en-US" sz="1400" dirty="0">
                <a:latin typeface="Courier New" pitchFamily="49" charset="0"/>
                <a:cs typeface="Courier New" pitchFamily="49" charset="0"/>
              </a:rPr>
              <a:t>":</a:t>
            </a:r>
          </a:p>
          <a:p>
            <a:pPr eaLnBrk="1" hangingPunct="1"/>
            <a:r>
              <a:rPr lang="en-US" sz="1400" dirty="0">
                <a:latin typeface="Courier New" pitchFamily="49" charset="0"/>
                <a:cs typeface="Courier New" pitchFamily="49" charset="0"/>
              </a:rPr>
              <a:t>if (</a:t>
            </a:r>
            <a:r>
              <a:rPr lang="en-US" sz="1400" dirty="0" err="1">
                <a:latin typeface="Courier New" pitchFamily="49" charset="0"/>
                <a:cs typeface="Courier New" pitchFamily="49" charset="0"/>
              </a:rPr>
              <a:t>int.TryParse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badStr</a:t>
            </a:r>
            <a:r>
              <a:rPr lang="en-US" sz="1400" dirty="0">
                <a:latin typeface="Courier New" pitchFamily="49" charset="0"/>
                <a:cs typeface="Courier New" pitchFamily="49" charset="0"/>
              </a:rPr>
              <a:t>, out result)) {</a:t>
            </a:r>
          </a:p>
          <a:p>
            <a:pPr eaLnBrk="1" hangingPunct="1"/>
            <a:r>
              <a:rPr lang="en-US" sz="1400" dirty="0">
                <a:latin typeface="Courier New" pitchFamily="49" charset="0"/>
                <a:cs typeface="Courier New" pitchFamily="49" charset="0"/>
              </a:rPr>
              <a:t>    // </a:t>
            </a:r>
            <a:r>
              <a:rPr lang="ru-RU" sz="1400" dirty="0">
                <a:latin typeface="Courier New" pitchFamily="49" charset="0"/>
                <a:cs typeface="Courier New" pitchFamily="49" charset="0"/>
              </a:rPr>
              <a:t>Строка успешно преобразована в число</a:t>
            </a:r>
            <a:endParaRPr lang="en-US" sz="1400" dirty="0">
              <a:latin typeface="Courier New" pitchFamily="49" charset="0"/>
              <a:cs typeface="Courier New" pitchFamily="49" charset="0"/>
            </a:endParaRPr>
          </a:p>
          <a:p>
            <a:pPr eaLnBrk="1" hangingPunct="1"/>
            <a:r>
              <a:rPr lang="en-US" sz="1400" dirty="0">
                <a:latin typeface="Courier New" pitchFamily="49" charset="0"/>
                <a:cs typeface="Courier New" pitchFamily="49" charset="0"/>
              </a:rPr>
              <a:t>}</a:t>
            </a:r>
          </a:p>
          <a:p>
            <a:pPr eaLnBrk="1" hangingPunct="1"/>
            <a:endParaRPr lang="en-US" sz="1600" dirty="0"/>
          </a:p>
          <a:p>
            <a:pPr eaLnBrk="1" hangingPunct="1"/>
            <a:r>
              <a:rPr lang="ru-RU" sz="1600" dirty="0"/>
              <a:t>Методы </a:t>
            </a:r>
            <a:r>
              <a:rPr lang="en-US" sz="1600" dirty="0"/>
              <a:t>Parse/</a:t>
            </a:r>
            <a:r>
              <a:rPr lang="en-US" sz="1600" dirty="0" err="1"/>
              <a:t>TryParse</a:t>
            </a:r>
            <a:r>
              <a:rPr lang="en-US" sz="1600" dirty="0"/>
              <a:t> </a:t>
            </a:r>
            <a:r>
              <a:rPr lang="ru-RU" sz="1600" dirty="0"/>
              <a:t>обычно дают возможность указать дополнительные параметры преобразования.</a:t>
            </a:r>
          </a:p>
          <a:p>
            <a:pPr eaLnBrk="1" hangingPunct="1"/>
            <a:endParaRPr lang="ru-RU" sz="1600" dirty="0"/>
          </a:p>
          <a:p>
            <a:pPr eaLnBrk="1" hangingPunct="1"/>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hexStr</a:t>
            </a:r>
            <a:r>
              <a:rPr lang="en-US" sz="1400" dirty="0">
                <a:latin typeface="Courier New" pitchFamily="49" charset="0"/>
                <a:cs typeface="Courier New" pitchFamily="49" charset="0"/>
              </a:rPr>
              <a:t> = "12FA";</a:t>
            </a:r>
          </a:p>
          <a:p>
            <a:pPr eaLnBrk="1" hangingPunct="1"/>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someNumber</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int.Parse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hexStr</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NumberStyles.HexNumber</a:t>
            </a:r>
            <a:r>
              <a:rPr lang="en-US" sz="1400" dirty="0">
                <a:latin typeface="Courier New" pitchFamily="49" charset="0"/>
                <a:cs typeface="Courier New" pitchFamily="49" charset="0"/>
              </a:rPr>
              <a:t>); // 4858</a:t>
            </a:r>
          </a:p>
          <a:p>
            <a:pPr eaLnBrk="1" hangingPunct="1"/>
            <a:endParaRPr lang="en-US" sz="1600" b="1" dirty="0"/>
          </a:p>
          <a:p>
            <a:pPr eaLnBrk="1" hangingPunct="1"/>
            <a:r>
              <a:rPr lang="ru-RU" sz="1600" dirty="0"/>
              <a:t>В случае когда мы имеем дело с данными вид которых меняется от локализации нужно явно указывать необходимую культуру. Примерами таких данных являются числа с плавающей точкой и дата/время.</a:t>
            </a:r>
          </a:p>
          <a:p>
            <a:pPr eaLnBrk="1" hangingPunct="1"/>
            <a:endParaRPr lang="ru-RU" sz="1600" dirty="0"/>
          </a:p>
          <a:p>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doubleStr</a:t>
            </a:r>
            <a:r>
              <a:rPr lang="en-US" sz="1400" dirty="0">
                <a:latin typeface="Courier New" pitchFamily="49" charset="0"/>
                <a:cs typeface="Courier New" pitchFamily="49" charset="0"/>
              </a:rPr>
              <a:t> = "45,56";</a:t>
            </a:r>
          </a:p>
          <a:p>
            <a:r>
              <a:rPr lang="fr-FR" sz="1400" dirty="0">
                <a:latin typeface="Courier New" pitchFamily="49" charset="0"/>
                <a:cs typeface="Courier New" pitchFamily="49" charset="0"/>
              </a:rPr>
              <a:t>double d = </a:t>
            </a:r>
            <a:r>
              <a:rPr lang="fr-FR" sz="1400" dirty="0" err="1">
                <a:latin typeface="Courier New" pitchFamily="49" charset="0"/>
                <a:cs typeface="Courier New" pitchFamily="49" charset="0"/>
              </a:rPr>
              <a:t>double.Parse</a:t>
            </a:r>
            <a:r>
              <a:rPr lang="fr-FR" sz="1400" dirty="0">
                <a:latin typeface="Courier New" pitchFamily="49" charset="0"/>
                <a:cs typeface="Courier New" pitchFamily="49" charset="0"/>
              </a:rPr>
              <a:t>(</a:t>
            </a:r>
            <a:r>
              <a:rPr lang="fr-FR" sz="1400" dirty="0" err="1">
                <a:latin typeface="Courier New" pitchFamily="49" charset="0"/>
                <a:cs typeface="Courier New" pitchFamily="49" charset="0"/>
              </a:rPr>
              <a:t>doubleStr</a:t>
            </a:r>
            <a:r>
              <a:rPr lang="fr-FR" sz="1400" dirty="0">
                <a:latin typeface="Courier New" pitchFamily="49" charset="0"/>
                <a:cs typeface="Courier New" pitchFamily="49" charset="0"/>
              </a:rPr>
              <a:t>, new </a:t>
            </a:r>
            <a:r>
              <a:rPr lang="fr-FR" sz="1400" dirty="0" err="1">
                <a:latin typeface="Courier New" pitchFamily="49" charset="0"/>
                <a:cs typeface="Courier New" pitchFamily="49" charset="0"/>
              </a:rPr>
              <a:t>CultureInfo</a:t>
            </a:r>
            <a:r>
              <a:rPr lang="fr-FR" sz="1400" dirty="0">
                <a:latin typeface="Courier New" pitchFamily="49" charset="0"/>
                <a:cs typeface="Courier New" pitchFamily="49" charset="0"/>
              </a:rPr>
              <a:t>("ru-RU"));</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2019026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cs typeface="Times New Roman" pitchFamily="18" charset="0"/>
              </a:rPr>
              <a:t>Методы </a:t>
            </a:r>
            <a:r>
              <a:rPr lang="en-US" sz="2400" dirty="0">
                <a:cs typeface="Times New Roman" pitchFamily="18" charset="0"/>
              </a:rPr>
              <a:t>Parse/</a:t>
            </a:r>
            <a:r>
              <a:rPr lang="en-US" sz="2400" dirty="0" err="1">
                <a:cs typeface="Times New Roman" pitchFamily="18" charset="0"/>
              </a:rPr>
              <a:t>ParseExact</a:t>
            </a:r>
            <a:r>
              <a:rPr lang="en-US" sz="2400" dirty="0">
                <a:cs typeface="Times New Roman" pitchFamily="18" charset="0"/>
              </a:rPr>
              <a:t>/</a:t>
            </a:r>
            <a:r>
              <a:rPr lang="en-US" sz="2400" dirty="0" err="1">
                <a:cs typeface="Times New Roman" pitchFamily="18" charset="0"/>
              </a:rPr>
              <a:t>TryParse</a:t>
            </a:r>
            <a:endParaRPr lang="en-US" sz="2400" dirty="0">
              <a:cs typeface="Times New Roman" pitchFamily="18" charset="0"/>
            </a:endParaRP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graphicFrame>
        <p:nvGraphicFramePr>
          <p:cNvPr id="2" name="Table 1"/>
          <p:cNvGraphicFramePr>
            <a:graphicFrameLocks noGrp="1"/>
          </p:cNvGraphicFramePr>
          <p:nvPr>
            <p:extLst>
              <p:ext uri="{D42A27DB-BD31-4B8C-83A1-F6EECF244321}">
                <p14:modId xmlns:p14="http://schemas.microsoft.com/office/powerpoint/2010/main" val="4247634587"/>
              </p:ext>
            </p:extLst>
          </p:nvPr>
        </p:nvGraphicFramePr>
        <p:xfrm>
          <a:off x="604292" y="620688"/>
          <a:ext cx="7935416" cy="6019800"/>
        </p:xfrm>
        <a:graphic>
          <a:graphicData uri="http://schemas.openxmlformats.org/drawingml/2006/table">
            <a:tbl>
              <a:tblPr>
                <a:tableStyleId>{5C22544A-7EE6-4342-B048-85BDC9FD1C3A}</a:tableStyleId>
              </a:tblPr>
              <a:tblGrid>
                <a:gridCol w="3384376">
                  <a:extLst>
                    <a:ext uri="{9D8B030D-6E8A-4147-A177-3AD203B41FA5}">
                      <a16:colId xmlns:a16="http://schemas.microsoft.com/office/drawing/2014/main" xmlns="" val="20000"/>
                    </a:ext>
                  </a:extLst>
                </a:gridCol>
                <a:gridCol w="1080120">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008112">
                  <a:extLst>
                    <a:ext uri="{9D8B030D-6E8A-4147-A177-3AD203B41FA5}">
                      <a16:colId xmlns:a16="http://schemas.microsoft.com/office/drawing/2014/main" xmlns="" val="20003"/>
                    </a:ext>
                  </a:extLst>
                </a:gridCol>
                <a:gridCol w="1454696">
                  <a:extLst>
                    <a:ext uri="{9D8B030D-6E8A-4147-A177-3AD203B41FA5}">
                      <a16:colId xmlns:a16="http://schemas.microsoft.com/office/drawing/2014/main" xmlns="" val="20004"/>
                    </a:ext>
                  </a:extLst>
                </a:gridCol>
              </a:tblGrid>
              <a:tr h="190500">
                <a:tc>
                  <a:txBody>
                    <a:bodyPr/>
                    <a:lstStyle/>
                    <a:p>
                      <a:pPr algn="l" fontAlgn="b"/>
                      <a:r>
                        <a:rPr lang="ru-RU" sz="1100" b="1" u="none" strike="noStrike" dirty="0">
                          <a:solidFill>
                            <a:schemeClr val="bg1"/>
                          </a:solidFill>
                          <a:effectLst/>
                        </a:rPr>
                        <a:t>Название типа</a:t>
                      </a:r>
                      <a:endParaRPr lang="ru-RU"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pPr algn="l" fontAlgn="b"/>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pPr algn="ctr" fontAlgn="b"/>
                      <a:r>
                        <a:rPr lang="en-US" sz="1100" b="1" u="none" strike="noStrike" dirty="0">
                          <a:solidFill>
                            <a:schemeClr val="bg1"/>
                          </a:solidFill>
                          <a:effectLst/>
                        </a:rPr>
                        <a:t>Parse</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pPr algn="ctr" fontAlgn="b"/>
                      <a:r>
                        <a:rPr lang="en-US" sz="1100" b="1" u="none" strike="noStrike" dirty="0" err="1">
                          <a:solidFill>
                            <a:schemeClr val="bg1"/>
                          </a:solidFill>
                          <a:effectLst/>
                        </a:rPr>
                        <a:t>TryParse</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pPr algn="ctr" fontAlgn="b"/>
                      <a:r>
                        <a:rPr lang="en-US" sz="1100" b="1" u="none" strike="noStrike" dirty="0" err="1">
                          <a:solidFill>
                            <a:schemeClr val="bg1"/>
                          </a:solidFill>
                          <a:effectLst/>
                        </a:rPr>
                        <a:t>ParseExact</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extLst>
                  <a:ext uri="{0D108BD9-81ED-4DB2-BD59-A6C34878D82A}">
                    <a16:rowId xmlns:a16="http://schemas.microsoft.com/office/drawing/2014/main" xmlns="" val="10000"/>
                  </a:ext>
                </a:extLst>
              </a:tr>
              <a:tr h="190500">
                <a:tc>
                  <a:txBody>
                    <a:bodyPr/>
                    <a:lstStyle/>
                    <a:p>
                      <a:pPr algn="l" fontAlgn="b"/>
                      <a:r>
                        <a:rPr lang="en-US" sz="1100" u="none" strike="noStrike" dirty="0" err="1">
                          <a:solidFill>
                            <a:srgbClr val="002060"/>
                          </a:solidFill>
                          <a:effectLst/>
                        </a:rPr>
                        <a:t>System.DateTime</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B050"/>
                          </a:solidFill>
                          <a:effectLst/>
                          <a:latin typeface="+mn-lt"/>
                        </a:rPr>
                        <a:t>✔</a:t>
                      </a: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190500">
                <a:tc>
                  <a:txBody>
                    <a:bodyPr/>
                    <a:lstStyle/>
                    <a:p>
                      <a:pPr algn="l" fontAlgn="b"/>
                      <a:r>
                        <a:rPr lang="en-US" sz="1100" u="none" strike="noStrike">
                          <a:solidFill>
                            <a:srgbClr val="002060"/>
                          </a:solidFill>
                          <a:effectLst/>
                        </a:rPr>
                        <a:t>System.DateTimeOffset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190500">
                <a:tc>
                  <a:txBody>
                    <a:bodyPr/>
                    <a:lstStyle/>
                    <a:p>
                      <a:pPr algn="l" fontAlgn="b"/>
                      <a:r>
                        <a:rPr lang="en-US" sz="1100" u="none" strike="noStrike">
                          <a:solidFill>
                            <a:srgbClr val="002060"/>
                          </a:solidFill>
                          <a:effectLst/>
                        </a:rPr>
                        <a:t>System.Boolean</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bool</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190500">
                <a:tc>
                  <a:txBody>
                    <a:bodyPr/>
                    <a:lstStyle/>
                    <a:p>
                      <a:pPr algn="l" fontAlgn="b"/>
                      <a:r>
                        <a:rPr lang="en-US" sz="1100" u="none" strike="noStrike" dirty="0" err="1">
                          <a:solidFill>
                            <a:srgbClr val="002060"/>
                          </a:solidFill>
                          <a:effectLst/>
                        </a:rPr>
                        <a:t>System.Byte</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byte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190500">
                <a:tc>
                  <a:txBody>
                    <a:bodyPr/>
                    <a:lstStyle/>
                    <a:p>
                      <a:pPr algn="l" fontAlgn="b"/>
                      <a:r>
                        <a:rPr lang="en-US" sz="1100" u="none" strike="noStrike">
                          <a:solidFill>
                            <a:srgbClr val="002060"/>
                          </a:solidFill>
                          <a:effectLst/>
                        </a:rPr>
                        <a:t>System.Char</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char</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190500">
                <a:tc>
                  <a:txBody>
                    <a:bodyPr/>
                    <a:lstStyle/>
                    <a:p>
                      <a:pPr algn="l" fontAlgn="b"/>
                      <a:r>
                        <a:rPr lang="en-US" sz="1100" u="none" strike="noStrike" dirty="0" err="1">
                          <a:solidFill>
                            <a:srgbClr val="002060"/>
                          </a:solidFill>
                          <a:effectLst/>
                        </a:rPr>
                        <a:t>System.Decimal</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decimal</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190500">
                <a:tc>
                  <a:txBody>
                    <a:bodyPr/>
                    <a:lstStyle/>
                    <a:p>
                      <a:pPr algn="l" fontAlgn="b"/>
                      <a:r>
                        <a:rPr lang="en-US" sz="1100" u="none" strike="noStrike" dirty="0" err="1">
                          <a:solidFill>
                            <a:srgbClr val="002060"/>
                          </a:solidFill>
                          <a:effectLst/>
                        </a:rPr>
                        <a:t>System.Double</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double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190500">
                <a:tc>
                  <a:txBody>
                    <a:bodyPr/>
                    <a:lstStyle/>
                    <a:p>
                      <a:pPr algn="l" fontAlgn="b"/>
                      <a:r>
                        <a:rPr lang="en-US" sz="1100" u="none" strike="noStrike">
                          <a:solidFill>
                            <a:srgbClr val="002060"/>
                          </a:solidFill>
                          <a:effectLst/>
                        </a:rPr>
                        <a:t>System.Enum</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190500">
                <a:tc>
                  <a:txBody>
                    <a:bodyPr/>
                    <a:lstStyle/>
                    <a:p>
                      <a:pPr algn="l" fontAlgn="b"/>
                      <a:r>
                        <a:rPr lang="en-US" sz="1100" u="none" strike="noStrike">
                          <a:solidFill>
                            <a:srgbClr val="002060"/>
                          </a:solidFill>
                          <a:effectLst/>
                        </a:rPr>
                        <a:t>System.Guid</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r h="190500">
                <a:tc>
                  <a:txBody>
                    <a:bodyPr/>
                    <a:lstStyle/>
                    <a:p>
                      <a:pPr algn="l" fontAlgn="b"/>
                      <a:r>
                        <a:rPr lang="en-US" sz="1100" u="none" strike="noStrike">
                          <a:solidFill>
                            <a:srgbClr val="002060"/>
                          </a:solidFill>
                          <a:effectLst/>
                        </a:rPr>
                        <a:t>System.Int16</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short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10"/>
                  </a:ext>
                </a:extLst>
              </a:tr>
              <a:tr h="190500">
                <a:tc>
                  <a:txBody>
                    <a:bodyPr/>
                    <a:lstStyle/>
                    <a:p>
                      <a:pPr algn="l" fontAlgn="b"/>
                      <a:r>
                        <a:rPr lang="en-US" sz="1100" u="none" strike="noStrike">
                          <a:solidFill>
                            <a:srgbClr val="002060"/>
                          </a:solidFill>
                          <a:effectLst/>
                        </a:rPr>
                        <a:t>System.Int32</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int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11"/>
                  </a:ext>
                </a:extLst>
              </a:tr>
              <a:tr h="190500">
                <a:tc>
                  <a:txBody>
                    <a:bodyPr/>
                    <a:lstStyle/>
                    <a:p>
                      <a:pPr algn="l" fontAlgn="b"/>
                      <a:r>
                        <a:rPr lang="en-US" sz="1100" u="none" strike="noStrike" dirty="0">
                          <a:solidFill>
                            <a:srgbClr val="002060"/>
                          </a:solidFill>
                          <a:effectLst/>
                        </a:rPr>
                        <a:t>System.Int64</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long</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12"/>
                  </a:ext>
                </a:extLst>
              </a:tr>
              <a:tr h="190500">
                <a:tc>
                  <a:txBody>
                    <a:bodyPr/>
                    <a:lstStyle/>
                    <a:p>
                      <a:pPr algn="l" fontAlgn="b"/>
                      <a:r>
                        <a:rPr lang="en-US" sz="1100" u="none" strike="noStrike">
                          <a:solidFill>
                            <a:srgbClr val="002060"/>
                          </a:solidFill>
                          <a:effectLst/>
                        </a:rPr>
                        <a:t>System.SByte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sbyte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13"/>
                  </a:ext>
                </a:extLst>
              </a:tr>
              <a:tr h="190500">
                <a:tc>
                  <a:txBody>
                    <a:bodyPr/>
                    <a:lstStyle/>
                    <a:p>
                      <a:pPr algn="l" fontAlgn="b"/>
                      <a:r>
                        <a:rPr lang="en-US" sz="1100" u="none" strike="noStrike">
                          <a:solidFill>
                            <a:srgbClr val="002060"/>
                          </a:solidFill>
                          <a:effectLst/>
                        </a:rPr>
                        <a:t>System.Single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float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14"/>
                  </a:ext>
                </a:extLst>
              </a:tr>
              <a:tr h="190500">
                <a:tc>
                  <a:txBody>
                    <a:bodyPr/>
                    <a:lstStyle/>
                    <a:p>
                      <a:pPr algn="l" fontAlgn="b"/>
                      <a:r>
                        <a:rPr lang="en-US" sz="1100" u="none" strike="noStrike">
                          <a:solidFill>
                            <a:srgbClr val="002060"/>
                          </a:solidFill>
                          <a:effectLst/>
                        </a:rPr>
                        <a:t>System.TimeSpan</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15"/>
                  </a:ext>
                </a:extLst>
              </a:tr>
              <a:tr h="190500">
                <a:tc>
                  <a:txBody>
                    <a:bodyPr/>
                    <a:lstStyle/>
                    <a:p>
                      <a:pPr algn="l" fontAlgn="b"/>
                      <a:r>
                        <a:rPr lang="en-US" sz="1100" u="none" strike="noStrike">
                          <a:solidFill>
                            <a:srgbClr val="002060"/>
                          </a:solidFill>
                          <a:effectLst/>
                        </a:rPr>
                        <a:t>System.UInt16</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ushort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16"/>
                  </a:ext>
                </a:extLst>
              </a:tr>
              <a:tr h="190500">
                <a:tc>
                  <a:txBody>
                    <a:bodyPr/>
                    <a:lstStyle/>
                    <a:p>
                      <a:pPr algn="l" fontAlgn="b"/>
                      <a:r>
                        <a:rPr lang="en-US" sz="1100" u="none" strike="noStrike">
                          <a:solidFill>
                            <a:srgbClr val="002060"/>
                          </a:solidFill>
                          <a:effectLst/>
                        </a:rPr>
                        <a:t>System.UInt32</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uint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17"/>
                  </a:ext>
                </a:extLst>
              </a:tr>
              <a:tr h="190500">
                <a:tc>
                  <a:txBody>
                    <a:bodyPr/>
                    <a:lstStyle/>
                    <a:p>
                      <a:pPr algn="l" fontAlgn="b"/>
                      <a:r>
                        <a:rPr lang="en-US" sz="1100" u="none" strike="noStrike">
                          <a:solidFill>
                            <a:srgbClr val="002060"/>
                          </a:solidFill>
                          <a:effectLst/>
                        </a:rPr>
                        <a:t>System.UInt64</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ulong</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18"/>
                  </a:ext>
                </a:extLst>
              </a:tr>
              <a:tr h="190500">
                <a:tc>
                  <a:txBody>
                    <a:bodyPr/>
                    <a:lstStyle/>
                    <a:p>
                      <a:pPr algn="l" fontAlgn="b"/>
                      <a:r>
                        <a:rPr lang="en-US" sz="1100" u="none" strike="noStrike">
                          <a:solidFill>
                            <a:srgbClr val="002060"/>
                          </a:solidFill>
                          <a:effectLst/>
                        </a:rPr>
                        <a:t>System.Version</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19"/>
                  </a:ext>
                </a:extLst>
              </a:tr>
              <a:tr h="190500">
                <a:tc>
                  <a:txBody>
                    <a:bodyPr/>
                    <a:lstStyle/>
                    <a:p>
                      <a:pPr algn="l" fontAlgn="b"/>
                      <a:r>
                        <a:rPr lang="en-US" sz="1100" u="none" strike="noStrike">
                          <a:solidFill>
                            <a:srgbClr val="002060"/>
                          </a:solidFill>
                          <a:effectLst/>
                        </a:rPr>
                        <a:t>System.Net.IPAddress</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20"/>
                  </a:ext>
                </a:extLst>
              </a:tr>
              <a:tr h="190500">
                <a:tc>
                  <a:txBody>
                    <a:bodyPr/>
                    <a:lstStyle/>
                    <a:p>
                      <a:pPr algn="l" fontAlgn="b"/>
                      <a:r>
                        <a:rPr lang="en-US" sz="1100" u="none" strike="noStrike">
                          <a:solidFill>
                            <a:srgbClr val="002060"/>
                          </a:solidFill>
                          <a:effectLst/>
                        </a:rPr>
                        <a:t>System.Net.NetworkInformation.PhysicalAddress</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xmlns="" val="10021"/>
                  </a:ext>
                </a:extLst>
              </a:tr>
            </a:tbl>
          </a:graphicData>
        </a:graphic>
      </p:graphicFrame>
    </p:spTree>
    <p:extLst>
      <p:ext uri="{BB962C8B-B14F-4D97-AF65-F5344CB8AC3E}">
        <p14:creationId xmlns:p14="http://schemas.microsoft.com/office/powerpoint/2010/main" val="2865708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cs typeface="Times New Roman" pitchFamily="18" charset="0"/>
              </a:rPr>
              <a:t>Преобразование типов. (класс </a:t>
            </a:r>
            <a:r>
              <a:rPr lang="en-US" sz="2400" dirty="0" err="1">
                <a:cs typeface="Times New Roman" pitchFamily="18" charset="0"/>
              </a:rPr>
              <a:t>System.Convert</a:t>
            </a:r>
            <a:r>
              <a:rPr lang="en-US" sz="2400" dirty="0">
                <a:cs typeface="Times New Roman" pitchFamily="18" charset="0"/>
              </a:rPr>
              <a:t>)</a:t>
            </a: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4100" name="TextBox 6"/>
          <p:cNvSpPr txBox="1">
            <a:spLocks noChangeArrowheads="1"/>
          </p:cNvSpPr>
          <p:nvPr/>
        </p:nvSpPr>
        <p:spPr bwMode="auto">
          <a:xfrm>
            <a:off x="0" y="533400"/>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latin typeface="Arial" pitchFamily="34" charset="0"/>
                <a:cs typeface="Arial" pitchFamily="34" charset="0"/>
              </a:rPr>
              <a:t>Класс </a:t>
            </a:r>
            <a:r>
              <a:rPr lang="en-US" sz="1600" dirty="0" err="1">
                <a:latin typeface="Arial" pitchFamily="34" charset="0"/>
                <a:cs typeface="Arial" pitchFamily="34" charset="0"/>
              </a:rPr>
              <a:t>System.Convert</a:t>
            </a:r>
            <a:r>
              <a:rPr lang="en-US" sz="1600" dirty="0">
                <a:latin typeface="Arial" pitchFamily="34" charset="0"/>
                <a:cs typeface="Arial" pitchFamily="34" charset="0"/>
              </a:rPr>
              <a:t>() </a:t>
            </a:r>
            <a:r>
              <a:rPr lang="ru-RU" sz="1600" dirty="0">
                <a:latin typeface="Arial" pitchFamily="34" charset="0"/>
                <a:cs typeface="Arial" pitchFamily="34" charset="0"/>
              </a:rPr>
              <a:t>содержит ряд методов для преобразования одних типов в другие. </a:t>
            </a:r>
          </a:p>
          <a:p>
            <a:pPr eaLnBrk="1" hangingPunct="1"/>
            <a:endParaRPr lang="ru-RU" sz="1600" dirty="0">
              <a:latin typeface="Arial" pitchFamily="34" charset="0"/>
              <a:cs typeface="Arial" pitchFamily="34" charset="0"/>
            </a:endParaRPr>
          </a:p>
          <a:p>
            <a:pPr eaLnBrk="1" hangingPunct="1"/>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numStr</a:t>
            </a:r>
            <a:r>
              <a:rPr lang="en-US" sz="1600" dirty="0">
                <a:latin typeface="Courier New" pitchFamily="49" charset="0"/>
                <a:cs typeface="Courier New" pitchFamily="49" charset="0"/>
              </a:rPr>
              <a:t> = "4567";</a:t>
            </a:r>
          </a:p>
          <a:p>
            <a:pPr eaLnBrk="1" hangingPunct="1"/>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a:t>
            </a:r>
            <a:r>
              <a:rPr lang="en-US" sz="1600" dirty="0">
                <a:latin typeface="Courier New" pitchFamily="49" charset="0"/>
                <a:cs typeface="Courier New" pitchFamily="49" charset="0"/>
              </a:rPr>
              <a:t> = Convert.ToInt32(</a:t>
            </a:r>
            <a:r>
              <a:rPr lang="en-US" sz="1600" dirty="0" err="1">
                <a:latin typeface="Courier New" pitchFamily="49" charset="0"/>
                <a:cs typeface="Courier New" pitchFamily="49" charset="0"/>
              </a:rPr>
              <a:t>numStr</a:t>
            </a:r>
            <a:r>
              <a:rPr lang="en-US" sz="1600" dirty="0">
                <a:latin typeface="Courier New" pitchFamily="49" charset="0"/>
                <a:cs typeface="Courier New" pitchFamily="49" charset="0"/>
              </a:rPr>
              <a:t>);</a:t>
            </a:r>
            <a:endParaRPr lang="en-US" sz="1600" dirty="0">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95288105"/>
              </p:ext>
            </p:extLst>
          </p:nvPr>
        </p:nvGraphicFramePr>
        <p:xfrm>
          <a:off x="575556" y="1740416"/>
          <a:ext cx="7740860" cy="2199640"/>
        </p:xfrm>
        <a:graphic>
          <a:graphicData uri="http://schemas.openxmlformats.org/drawingml/2006/table">
            <a:tbl>
              <a:tblPr firstRow="1" bandRow="1">
                <a:tableStyleId>{5C22544A-7EE6-4342-B048-85BDC9FD1C3A}</a:tableStyleId>
              </a:tblPr>
              <a:tblGrid>
                <a:gridCol w="3870430">
                  <a:extLst>
                    <a:ext uri="{9D8B030D-6E8A-4147-A177-3AD203B41FA5}">
                      <a16:colId xmlns:a16="http://schemas.microsoft.com/office/drawing/2014/main" xmlns="" val="20000"/>
                    </a:ext>
                  </a:extLst>
                </a:gridCol>
                <a:gridCol w="3870430">
                  <a:extLst>
                    <a:ext uri="{9D8B030D-6E8A-4147-A177-3AD203B41FA5}">
                      <a16:colId xmlns:a16="http://schemas.microsoft.com/office/drawing/2014/main" xmlns="" val="20001"/>
                    </a:ext>
                  </a:extLst>
                </a:gridCol>
              </a:tblGrid>
              <a:tr h="370840">
                <a:tc>
                  <a:txBody>
                    <a:bodyPr/>
                    <a:lstStyle/>
                    <a:p>
                      <a:r>
                        <a:rPr lang="en-US" dirty="0"/>
                        <a:t>Parse/</a:t>
                      </a:r>
                      <a:r>
                        <a:rPr lang="en-US" dirty="0" err="1"/>
                        <a:t>TryParse</a:t>
                      </a:r>
                      <a:endParaRPr lang="en-US" dirty="0"/>
                    </a:p>
                  </a:txBody>
                  <a:tcPr/>
                </a:tc>
                <a:tc>
                  <a:txBody>
                    <a:bodyPr/>
                    <a:lstStyle/>
                    <a:p>
                      <a:r>
                        <a:rPr lang="en-US" dirty="0" err="1"/>
                        <a:t>Convert.ToXXX</a:t>
                      </a:r>
                      <a:r>
                        <a:rPr lang="en-US" dirty="0"/>
                        <a:t>()</a:t>
                      </a:r>
                    </a:p>
                  </a:txBody>
                  <a:tcPr/>
                </a:tc>
                <a:extLst>
                  <a:ext uri="{0D108BD9-81ED-4DB2-BD59-A6C34878D82A}">
                    <a16:rowId xmlns:a16="http://schemas.microsoft.com/office/drawing/2014/main" xmlns="" val="10000"/>
                  </a:ext>
                </a:extLst>
              </a:tr>
              <a:tr h="370840">
                <a:tc>
                  <a:txBody>
                    <a:bodyPr/>
                    <a:lstStyle/>
                    <a:p>
                      <a:r>
                        <a:rPr lang="ru-RU" dirty="0">
                          <a:solidFill>
                            <a:srgbClr val="002060"/>
                          </a:solidFill>
                        </a:rPr>
                        <a:t>Есть возможность указать дополнительные параметры</a:t>
                      </a:r>
                      <a:r>
                        <a:rPr lang="ru-RU" baseline="0" dirty="0">
                          <a:solidFill>
                            <a:srgbClr val="002060"/>
                          </a:solidFill>
                        </a:rPr>
                        <a:t> преобразования</a:t>
                      </a:r>
                      <a:endParaRPr lang="en-US" dirty="0">
                        <a:solidFill>
                          <a:srgbClr val="002060"/>
                        </a:solidFill>
                      </a:endParaRPr>
                    </a:p>
                  </a:txBody>
                  <a:tcPr/>
                </a:tc>
                <a:tc>
                  <a:txBody>
                    <a:bodyPr/>
                    <a:lstStyle/>
                    <a:p>
                      <a:r>
                        <a:rPr lang="ru-RU" dirty="0">
                          <a:solidFill>
                            <a:srgbClr val="002060"/>
                          </a:solidFill>
                        </a:rPr>
                        <a:t>Нет возможности указать дополнительные параметры</a:t>
                      </a:r>
                      <a:r>
                        <a:rPr lang="ru-RU" baseline="0" dirty="0">
                          <a:solidFill>
                            <a:srgbClr val="002060"/>
                          </a:solidFill>
                        </a:rPr>
                        <a:t> преобразования</a:t>
                      </a:r>
                      <a:endParaRPr lang="en-US" dirty="0">
                        <a:solidFill>
                          <a:srgbClr val="002060"/>
                        </a:solidFill>
                      </a:endParaRPr>
                    </a:p>
                  </a:txBody>
                  <a:tcPr/>
                </a:tc>
                <a:extLst>
                  <a:ext uri="{0D108BD9-81ED-4DB2-BD59-A6C34878D82A}">
                    <a16:rowId xmlns:a16="http://schemas.microsoft.com/office/drawing/2014/main" xmlns="" val="10001"/>
                  </a:ext>
                </a:extLst>
              </a:tr>
              <a:tr h="370840">
                <a:tc>
                  <a:txBody>
                    <a:bodyPr/>
                    <a:lstStyle/>
                    <a:p>
                      <a:r>
                        <a:rPr lang="ru-RU" dirty="0">
                          <a:solidFill>
                            <a:srgbClr val="002060"/>
                          </a:solidFill>
                        </a:rPr>
                        <a:t>Есть возможность выполнить преобразование без</a:t>
                      </a:r>
                      <a:r>
                        <a:rPr lang="ru-RU" baseline="0" dirty="0">
                          <a:solidFill>
                            <a:srgbClr val="002060"/>
                          </a:solidFill>
                        </a:rPr>
                        <a:t> генерации исключения (</a:t>
                      </a:r>
                      <a:r>
                        <a:rPr lang="en-US" baseline="0" dirty="0" err="1">
                          <a:solidFill>
                            <a:srgbClr val="002060"/>
                          </a:solidFill>
                        </a:rPr>
                        <a:t>TryParse</a:t>
                      </a:r>
                      <a:r>
                        <a:rPr lang="en-US" baseline="0" dirty="0">
                          <a:solidFill>
                            <a:srgbClr val="002060"/>
                          </a:solidFill>
                        </a:rPr>
                        <a:t>)</a:t>
                      </a:r>
                      <a:endParaRPr lang="en-US" dirty="0">
                        <a:solidFill>
                          <a:srgbClr val="002060"/>
                        </a:solidFill>
                      </a:endParaRPr>
                    </a:p>
                  </a:txBody>
                  <a:tcPr/>
                </a:tc>
                <a:tc>
                  <a:txBody>
                    <a:bodyPr/>
                    <a:lstStyle/>
                    <a:p>
                      <a:r>
                        <a:rPr lang="ru-RU" dirty="0">
                          <a:solidFill>
                            <a:srgbClr val="002060"/>
                          </a:solidFill>
                        </a:rPr>
                        <a:t>Нет возможности выполнить преобразование без</a:t>
                      </a:r>
                      <a:r>
                        <a:rPr lang="ru-RU" baseline="0" dirty="0">
                          <a:solidFill>
                            <a:srgbClr val="002060"/>
                          </a:solidFill>
                        </a:rPr>
                        <a:t> генерации исключения (</a:t>
                      </a:r>
                      <a:r>
                        <a:rPr lang="en-US" baseline="0" dirty="0" err="1">
                          <a:solidFill>
                            <a:srgbClr val="002060"/>
                          </a:solidFill>
                        </a:rPr>
                        <a:t>TryParse</a:t>
                      </a:r>
                      <a:r>
                        <a:rPr lang="en-US" baseline="0" dirty="0">
                          <a:solidFill>
                            <a:srgbClr val="002060"/>
                          </a:solidFill>
                        </a:rPr>
                        <a:t>)</a:t>
                      </a:r>
                      <a:endParaRPr lang="en-US" dirty="0">
                        <a:solidFill>
                          <a:srgbClr val="002060"/>
                        </a:solidFill>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53758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Тип </a:t>
            </a:r>
            <a:r>
              <a:rPr lang="en-US" sz="2400">
                <a:cs typeface="Times New Roman" pitchFamily="18" charset="0"/>
              </a:rPr>
              <a:t>Char</a:t>
            </a:r>
            <a:r>
              <a:rPr lang="ru-RU" sz="2400">
                <a:cs typeface="Times New Roman" pitchFamily="18" charset="0"/>
              </a:rPr>
              <a:t>.</a:t>
            </a:r>
            <a:endParaRPr lang="en-US" sz="2400">
              <a:cs typeface="Times New Roman" pitchFamily="18" charset="0"/>
            </a:endParaRPr>
          </a:p>
        </p:txBody>
      </p:sp>
      <p:sp>
        <p:nvSpPr>
          <p:cNvPr id="5123"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5124" name="TextBox 6"/>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Тип представлен двухбайтным символом в кодировке </a:t>
            </a:r>
            <a:r>
              <a:rPr lang="en-US" sz="1600" dirty="0"/>
              <a:t>Unicode.</a:t>
            </a:r>
            <a:r>
              <a:rPr lang="ru-RU" sz="1600" dirty="0"/>
              <a:t> </a:t>
            </a:r>
          </a:p>
          <a:p>
            <a:pPr eaLnBrk="1" hangingPunct="1"/>
            <a:r>
              <a:rPr lang="en-US" sz="1600" dirty="0"/>
              <a:t>	</a:t>
            </a:r>
            <a:r>
              <a:rPr lang="ru-RU" sz="1600" dirty="0"/>
              <a:t>Большинство статических методов типа </a:t>
            </a:r>
            <a:r>
              <a:rPr lang="en-US" sz="1600" dirty="0"/>
              <a:t>Char </a:t>
            </a:r>
            <a:r>
              <a:rPr lang="ru-RU" sz="1600" dirty="0"/>
              <a:t>предназначены для определения пртнадлежноисти символа к одной из категорий</a:t>
            </a:r>
            <a:r>
              <a:rPr lang="en-US" sz="1600" dirty="0"/>
              <a:t>:</a:t>
            </a:r>
            <a:endParaRPr lang="ru-RU" sz="1600" b="1" dirty="0"/>
          </a:p>
        </p:txBody>
      </p:sp>
      <p:graphicFrame>
        <p:nvGraphicFramePr>
          <p:cNvPr id="11" name="Таблица 10"/>
          <p:cNvGraphicFramePr>
            <a:graphicFrameLocks noGrp="1"/>
          </p:cNvGraphicFramePr>
          <p:nvPr/>
        </p:nvGraphicFramePr>
        <p:xfrm>
          <a:off x="152400" y="1397000"/>
          <a:ext cx="8839200" cy="5339396"/>
        </p:xfrm>
        <a:graphic>
          <a:graphicData uri="http://schemas.openxmlformats.org/drawingml/2006/table">
            <a:tbl>
              <a:tblPr>
                <a:tableStyleId>{5940675A-B579-460E-94D1-54222C63F5DA}</a:tableStyleId>
              </a:tblPr>
              <a:tblGrid>
                <a:gridCol w="1981200">
                  <a:extLst>
                    <a:ext uri="{9D8B030D-6E8A-4147-A177-3AD203B41FA5}">
                      <a16:colId xmlns:a16="http://schemas.microsoft.com/office/drawing/2014/main" xmlns="" val="20000"/>
                    </a:ext>
                  </a:extLst>
                </a:gridCol>
                <a:gridCol w="6858000">
                  <a:extLst>
                    <a:ext uri="{9D8B030D-6E8A-4147-A177-3AD203B41FA5}">
                      <a16:colId xmlns:a16="http://schemas.microsoft.com/office/drawing/2014/main" xmlns="" val="20001"/>
                    </a:ext>
                  </a:extLst>
                </a:gridCol>
              </a:tblGrid>
              <a:tr h="213330">
                <a:tc>
                  <a:txBody>
                    <a:bodyPr/>
                    <a:lstStyle/>
                    <a:p>
                      <a:pPr algn="ctr">
                        <a:spcAft>
                          <a:spcPts val="0"/>
                        </a:spcAft>
                      </a:pPr>
                      <a:r>
                        <a:rPr lang="ru-RU" sz="1400" dirty="0"/>
                        <a:t>Имя метода</a:t>
                      </a:r>
                      <a:endParaRPr lang="be-BY" sz="1400" dirty="0">
                        <a:latin typeface="Times New Roman"/>
                        <a:ea typeface="Times New Roman"/>
                        <a:cs typeface="Times New Roman"/>
                      </a:endParaRPr>
                    </a:p>
                  </a:txBody>
                  <a:tcPr marL="7809" marR="7809" marT="0" marB="0"/>
                </a:tc>
                <a:tc>
                  <a:txBody>
                    <a:bodyPr/>
                    <a:lstStyle/>
                    <a:p>
                      <a:pPr algn="ctr">
                        <a:spcAft>
                          <a:spcPts val="0"/>
                        </a:spcAft>
                      </a:pPr>
                      <a:r>
                        <a:rPr lang="ru-RU" sz="1400"/>
                        <a:t>Описание</a:t>
                      </a:r>
                      <a:endParaRPr lang="be-BY" sz="1400">
                        <a:latin typeface="Times New Roman"/>
                        <a:ea typeface="Times New Roman"/>
                        <a:cs typeface="Times New Roman"/>
                      </a:endParaRPr>
                    </a:p>
                  </a:txBody>
                  <a:tcPr marL="7809" marR="7809" marT="0" marB="0"/>
                </a:tc>
                <a:extLst>
                  <a:ext uri="{0D108BD9-81ED-4DB2-BD59-A6C34878D82A}">
                    <a16:rowId xmlns:a16="http://schemas.microsoft.com/office/drawing/2014/main" xmlns="" val="10000"/>
                  </a:ext>
                </a:extLst>
              </a:tr>
              <a:tr h="426660">
                <a:tc>
                  <a:txBody>
                    <a:bodyPr/>
                    <a:lstStyle/>
                    <a:p>
                      <a:pPr algn="l">
                        <a:spcAft>
                          <a:spcPts val="0"/>
                        </a:spcAft>
                      </a:pPr>
                      <a:r>
                        <a:rPr lang="ru-RU" sz="1400"/>
                        <a:t>GetNumericValue()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численное значение символа, если он является цифрой, и -1.0 в противном случае</a:t>
                      </a:r>
                      <a:endParaRPr lang="be-BY" sz="1400" dirty="0">
                        <a:latin typeface="Times New Roman"/>
                        <a:ea typeface="Times New Roman"/>
                        <a:cs typeface="Times New Roman"/>
                      </a:endParaRPr>
                    </a:p>
                  </a:txBody>
                  <a:tcPr marL="7809" marR="7809" marT="0" marB="0" anchor="ctr"/>
                </a:tc>
                <a:extLst>
                  <a:ext uri="{0D108BD9-81ED-4DB2-BD59-A6C34878D82A}">
                    <a16:rowId xmlns:a16="http://schemas.microsoft.com/office/drawing/2014/main" xmlns="" val="10001"/>
                  </a:ext>
                </a:extLst>
              </a:tr>
              <a:tr h="426660">
                <a:tc>
                  <a:txBody>
                    <a:bodyPr/>
                    <a:lstStyle/>
                    <a:p>
                      <a:pPr algn="l">
                        <a:spcAft>
                          <a:spcPts val="0"/>
                        </a:spcAft>
                      </a:pPr>
                      <a:r>
                        <a:rPr lang="ru-RU" sz="1400"/>
                        <a:t>GetUnicodeCategory()</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Метод возвращает элементы перечисления UnicodeCategory, описывающего категорию символа</a:t>
                      </a:r>
                      <a:endParaRPr lang="be-BY" sz="1400">
                        <a:latin typeface="Times New Roman"/>
                        <a:ea typeface="Times New Roman"/>
                        <a:cs typeface="Times New Roman"/>
                      </a:endParaRPr>
                    </a:p>
                  </a:txBody>
                  <a:tcPr marL="7809" marR="7809" marT="0" marB="0" anchor="ctr"/>
                </a:tc>
                <a:extLst>
                  <a:ext uri="{0D108BD9-81ED-4DB2-BD59-A6C34878D82A}">
                    <a16:rowId xmlns:a16="http://schemas.microsoft.com/office/drawing/2014/main" xmlns="" val="10002"/>
                  </a:ext>
                </a:extLst>
              </a:tr>
              <a:tr h="213330">
                <a:tc>
                  <a:txBody>
                    <a:bodyPr/>
                    <a:lstStyle/>
                    <a:p>
                      <a:pPr algn="l">
                        <a:spcAft>
                          <a:spcPts val="0"/>
                        </a:spcAft>
                      </a:pPr>
                      <a:r>
                        <a:rPr lang="ru-RU" sz="1400"/>
                        <a:t>IsControl()</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управляющим</a:t>
                      </a:r>
                      <a:endParaRPr lang="be-BY" sz="1400" dirty="0">
                        <a:latin typeface="Times New Roman"/>
                        <a:ea typeface="Times New Roman"/>
                        <a:cs typeface="Times New Roman"/>
                      </a:endParaRPr>
                    </a:p>
                  </a:txBody>
                  <a:tcPr marL="7809" marR="7809" marT="0" marB="0" anchor="ctr"/>
                </a:tc>
                <a:extLst>
                  <a:ext uri="{0D108BD9-81ED-4DB2-BD59-A6C34878D82A}">
                    <a16:rowId xmlns:a16="http://schemas.microsoft.com/office/drawing/2014/main" xmlns="" val="10003"/>
                  </a:ext>
                </a:extLst>
              </a:tr>
              <a:tr h="213330">
                <a:tc>
                  <a:txBody>
                    <a:bodyPr/>
                    <a:lstStyle/>
                    <a:p>
                      <a:pPr algn="l">
                        <a:spcAft>
                          <a:spcPts val="0"/>
                        </a:spcAft>
                      </a:pPr>
                      <a:r>
                        <a:rPr lang="ru-RU" sz="1400"/>
                        <a:t>IsDigit()</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десятичной цифрой</a:t>
                      </a:r>
                      <a:endParaRPr lang="be-BY" sz="1400">
                        <a:latin typeface="Times New Roman"/>
                        <a:ea typeface="Times New Roman"/>
                        <a:cs typeface="Times New Roman"/>
                      </a:endParaRPr>
                    </a:p>
                  </a:txBody>
                  <a:tcPr marL="7809" marR="7809" marT="0" marB="0" anchor="ctr"/>
                </a:tc>
                <a:extLst>
                  <a:ext uri="{0D108BD9-81ED-4DB2-BD59-A6C34878D82A}">
                    <a16:rowId xmlns:a16="http://schemas.microsoft.com/office/drawing/2014/main" xmlns="" val="10004"/>
                  </a:ext>
                </a:extLst>
              </a:tr>
              <a:tr h="213330">
                <a:tc>
                  <a:txBody>
                    <a:bodyPr/>
                    <a:lstStyle/>
                    <a:p>
                      <a:pPr algn="l">
                        <a:spcAft>
                          <a:spcPts val="0"/>
                        </a:spcAft>
                      </a:pPr>
                      <a:r>
                        <a:rPr lang="ru-RU" sz="1400"/>
                        <a:t>IsLetter()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буквой</a:t>
                      </a:r>
                      <a:endParaRPr lang="be-BY" sz="1400" dirty="0">
                        <a:latin typeface="Times New Roman"/>
                        <a:ea typeface="Times New Roman"/>
                        <a:cs typeface="Times New Roman"/>
                      </a:endParaRPr>
                    </a:p>
                  </a:txBody>
                  <a:tcPr marL="7809" marR="7809" marT="0" marB="0" anchor="ctr"/>
                </a:tc>
                <a:extLst>
                  <a:ext uri="{0D108BD9-81ED-4DB2-BD59-A6C34878D82A}">
                    <a16:rowId xmlns:a16="http://schemas.microsoft.com/office/drawing/2014/main" xmlns="" val="10005"/>
                  </a:ext>
                </a:extLst>
              </a:tr>
              <a:tr h="324449">
                <a:tc>
                  <a:txBody>
                    <a:bodyPr/>
                    <a:lstStyle/>
                    <a:p>
                      <a:pPr algn="l">
                        <a:spcAft>
                          <a:spcPts val="0"/>
                        </a:spcAft>
                      </a:pPr>
                      <a:r>
                        <a:rPr lang="ru-RU" sz="1400"/>
                        <a:t>IsLetterOrDigit()</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буквой или цифрой</a:t>
                      </a:r>
                      <a:endParaRPr lang="be-BY" sz="1400">
                        <a:latin typeface="Times New Roman"/>
                        <a:ea typeface="Times New Roman"/>
                        <a:cs typeface="Times New Roman"/>
                      </a:endParaRPr>
                    </a:p>
                  </a:txBody>
                  <a:tcPr marL="7809" marR="7809" marT="0" marB="0" anchor="ctr"/>
                </a:tc>
                <a:extLst>
                  <a:ext uri="{0D108BD9-81ED-4DB2-BD59-A6C34878D82A}">
                    <a16:rowId xmlns:a16="http://schemas.microsoft.com/office/drawing/2014/main" xmlns="" val="10006"/>
                  </a:ext>
                </a:extLst>
              </a:tr>
              <a:tr h="213330">
                <a:tc>
                  <a:txBody>
                    <a:bodyPr/>
                    <a:lstStyle/>
                    <a:p>
                      <a:pPr algn="l">
                        <a:spcAft>
                          <a:spcPts val="0"/>
                        </a:spcAft>
                      </a:pPr>
                      <a:r>
                        <a:rPr lang="ru-RU" sz="1400"/>
                        <a:t>IsLower()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 это буква в нижнем регистре</a:t>
                      </a:r>
                      <a:endParaRPr lang="be-BY" sz="1400">
                        <a:latin typeface="Times New Roman"/>
                        <a:ea typeface="Times New Roman"/>
                        <a:cs typeface="Times New Roman"/>
                      </a:endParaRPr>
                    </a:p>
                  </a:txBody>
                  <a:tcPr marL="7809" marR="7809" marT="0" marB="0" anchor="ctr"/>
                </a:tc>
                <a:extLst>
                  <a:ext uri="{0D108BD9-81ED-4DB2-BD59-A6C34878D82A}">
                    <a16:rowId xmlns:a16="http://schemas.microsoft.com/office/drawing/2014/main" xmlns="" val="10007"/>
                  </a:ext>
                </a:extLst>
              </a:tr>
              <a:tr h="213330">
                <a:tc>
                  <a:txBody>
                    <a:bodyPr/>
                    <a:lstStyle/>
                    <a:p>
                      <a:pPr algn="l">
                        <a:spcAft>
                          <a:spcPts val="0"/>
                        </a:spcAft>
                      </a:pPr>
                      <a:r>
                        <a:rPr lang="ru-RU" sz="1400"/>
                        <a:t>IsNumber()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десятичной или шестнадцатеричной цифрой</a:t>
                      </a:r>
                      <a:endParaRPr lang="be-BY" sz="1400">
                        <a:latin typeface="Times New Roman"/>
                        <a:ea typeface="Times New Roman"/>
                        <a:cs typeface="Times New Roman"/>
                      </a:endParaRPr>
                    </a:p>
                  </a:txBody>
                  <a:tcPr marL="7809" marR="7809" marT="0" marB="0" anchor="ctr"/>
                </a:tc>
                <a:extLst>
                  <a:ext uri="{0D108BD9-81ED-4DB2-BD59-A6C34878D82A}">
                    <a16:rowId xmlns:a16="http://schemas.microsoft.com/office/drawing/2014/main" xmlns="" val="10008"/>
                  </a:ext>
                </a:extLst>
              </a:tr>
              <a:tr h="286279">
                <a:tc>
                  <a:txBody>
                    <a:bodyPr/>
                    <a:lstStyle/>
                    <a:p>
                      <a:pPr algn="l">
                        <a:spcAft>
                          <a:spcPts val="0"/>
                        </a:spcAft>
                      </a:pPr>
                      <a:r>
                        <a:rPr lang="ru-RU" sz="1400" dirty="0" err="1"/>
                        <a:t>IsPunctuation</a:t>
                      </a:r>
                      <a:r>
                        <a:rPr lang="ru-RU" sz="1400" dirty="0"/>
                        <a:t>()</a:t>
                      </a:r>
                      <a:endParaRPr lang="be-BY" sz="1400" dirty="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знаком препинания</a:t>
                      </a:r>
                      <a:endParaRPr lang="be-BY" sz="1400" dirty="0">
                        <a:latin typeface="Times New Roman"/>
                        <a:ea typeface="Times New Roman"/>
                        <a:cs typeface="Times New Roman"/>
                      </a:endParaRPr>
                    </a:p>
                  </a:txBody>
                  <a:tcPr marL="7809" marR="7809" marT="0" marB="0" anchor="ctr"/>
                </a:tc>
                <a:extLst>
                  <a:ext uri="{0D108BD9-81ED-4DB2-BD59-A6C34878D82A}">
                    <a16:rowId xmlns:a16="http://schemas.microsoft.com/office/drawing/2014/main" xmlns="" val="10009"/>
                  </a:ext>
                </a:extLst>
              </a:tr>
              <a:tr h="248108">
                <a:tc>
                  <a:txBody>
                    <a:bodyPr/>
                    <a:lstStyle/>
                    <a:p>
                      <a:pPr algn="l">
                        <a:spcAft>
                          <a:spcPts val="0"/>
                        </a:spcAft>
                      </a:pPr>
                      <a:r>
                        <a:rPr lang="ru-RU" sz="1400"/>
                        <a:t>IsSeparator()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разделителем</a:t>
                      </a:r>
                      <a:endParaRPr lang="be-BY" sz="1400">
                        <a:latin typeface="Times New Roman"/>
                        <a:ea typeface="Times New Roman"/>
                        <a:cs typeface="Times New Roman"/>
                      </a:endParaRPr>
                    </a:p>
                  </a:txBody>
                  <a:tcPr marL="7809" marR="7809" marT="0" marB="0" anchor="ctr"/>
                </a:tc>
                <a:extLst>
                  <a:ext uri="{0D108BD9-81ED-4DB2-BD59-A6C34878D82A}">
                    <a16:rowId xmlns:a16="http://schemas.microsoft.com/office/drawing/2014/main" xmlns="" val="10010"/>
                  </a:ext>
                </a:extLst>
              </a:tr>
              <a:tr h="426660">
                <a:tc>
                  <a:txBody>
                    <a:bodyPr/>
                    <a:lstStyle/>
                    <a:p>
                      <a:pPr algn="l">
                        <a:spcAft>
                          <a:spcPts val="0"/>
                        </a:spcAft>
                      </a:pPr>
                      <a:r>
                        <a:rPr lang="ru-RU" sz="1400"/>
                        <a:t>IsSurrogate()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Некоторые символы Unicode представляются двумя 16-битными «суррогатными» символами. Метод возвращает true, если символ является суррогатным</a:t>
                      </a:r>
                      <a:endParaRPr lang="be-BY" sz="1400">
                        <a:latin typeface="Times New Roman"/>
                        <a:ea typeface="Times New Roman"/>
                        <a:cs typeface="Times New Roman"/>
                      </a:endParaRPr>
                    </a:p>
                  </a:txBody>
                  <a:tcPr marL="7809" marR="7809" marT="0" marB="0"/>
                </a:tc>
                <a:extLst>
                  <a:ext uri="{0D108BD9-81ED-4DB2-BD59-A6C34878D82A}">
                    <a16:rowId xmlns:a16="http://schemas.microsoft.com/office/drawing/2014/main" xmlns="" val="10011"/>
                  </a:ext>
                </a:extLst>
              </a:tr>
              <a:tr h="213330">
                <a:tc>
                  <a:txBody>
                    <a:bodyPr/>
                    <a:lstStyle/>
                    <a:p>
                      <a:pPr algn="l">
                        <a:spcAft>
                          <a:spcPts val="0"/>
                        </a:spcAft>
                      </a:pPr>
                      <a:r>
                        <a:rPr lang="ru-RU" sz="1400"/>
                        <a:t>IsUpper()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 это буква в верхнем регистре</a:t>
                      </a:r>
                      <a:endParaRPr lang="be-BY" sz="1400" dirty="0">
                        <a:latin typeface="Times New Roman"/>
                        <a:ea typeface="Times New Roman"/>
                        <a:cs typeface="Times New Roman"/>
                      </a:endParaRPr>
                    </a:p>
                  </a:txBody>
                  <a:tcPr marL="7809" marR="7809" marT="0" marB="0" anchor="ctr"/>
                </a:tc>
                <a:extLst>
                  <a:ext uri="{0D108BD9-81ED-4DB2-BD59-A6C34878D82A}">
                    <a16:rowId xmlns:a16="http://schemas.microsoft.com/office/drawing/2014/main" xmlns="" val="10012"/>
                  </a:ext>
                </a:extLst>
              </a:tr>
              <a:tr h="639990">
                <a:tc>
                  <a:txBody>
                    <a:bodyPr/>
                    <a:lstStyle/>
                    <a:p>
                      <a:pPr algn="l">
                        <a:spcAft>
                          <a:spcPts val="0"/>
                        </a:spcAft>
                      </a:pPr>
                      <a:r>
                        <a:rPr lang="ru-RU" sz="1400" dirty="0" err="1"/>
                        <a:t>IsWhiteSpace</a:t>
                      </a:r>
                      <a:r>
                        <a:rPr lang="ru-RU" sz="1400" dirty="0"/>
                        <a:t>()</a:t>
                      </a:r>
                      <a:endParaRPr lang="be-BY" sz="1400" dirty="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«белым пробелом». К белым пробелам, помимо пробела, относятся и другие символы, например, символ конца строки и символ перевода каретки</a:t>
                      </a:r>
                      <a:endParaRPr lang="be-BY" sz="1400" dirty="0">
                        <a:latin typeface="Times New Roman"/>
                        <a:ea typeface="Times New Roman"/>
                        <a:cs typeface="Times New Roman"/>
                      </a:endParaRPr>
                    </a:p>
                  </a:txBody>
                  <a:tcPr marL="7809" marR="7809" marT="0" marB="0"/>
                </a:tc>
                <a:extLst>
                  <a:ext uri="{0D108BD9-81ED-4DB2-BD59-A6C34878D82A}">
                    <a16:rowId xmlns:a16="http://schemas.microsoft.com/office/drawing/2014/main" xmlns="" val="10013"/>
                  </a:ext>
                </a:extLst>
              </a:tr>
              <a:tr h="426660">
                <a:tc>
                  <a:txBody>
                    <a:bodyPr/>
                    <a:lstStyle/>
                    <a:p>
                      <a:pPr algn="l">
                        <a:spcAft>
                          <a:spcPts val="0"/>
                        </a:spcAft>
                      </a:pPr>
                      <a:r>
                        <a:rPr lang="ru-RU" sz="1400"/>
                        <a:t>Parse()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Преобразует строку в символ. Строка должна состоять из одного символа, иначе возникнет ошибка</a:t>
                      </a:r>
                      <a:endParaRPr lang="be-BY" sz="1400" dirty="0">
                        <a:latin typeface="Times New Roman"/>
                        <a:ea typeface="Times New Roman"/>
                        <a:cs typeface="Times New Roman"/>
                      </a:endParaRPr>
                    </a:p>
                  </a:txBody>
                  <a:tcPr marL="7809" marR="7809" marT="0" marB="0"/>
                </a:tc>
                <a:extLst>
                  <a:ext uri="{0D108BD9-81ED-4DB2-BD59-A6C34878D82A}">
                    <a16:rowId xmlns:a16="http://schemas.microsoft.com/office/drawing/2014/main" xmlns="" val="10014"/>
                  </a:ext>
                </a:extLst>
              </a:tr>
              <a:tr h="213330">
                <a:tc>
                  <a:txBody>
                    <a:bodyPr/>
                    <a:lstStyle/>
                    <a:p>
                      <a:pPr algn="l">
                        <a:spcAft>
                          <a:spcPts val="0"/>
                        </a:spcAft>
                      </a:pPr>
                      <a:r>
                        <a:rPr lang="ru-RU" sz="1400"/>
                        <a:t>ToLower()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Приводит символ к нижнему регистру</a:t>
                      </a:r>
                      <a:endParaRPr lang="be-BY" sz="1400" dirty="0">
                        <a:latin typeface="Times New Roman"/>
                        <a:ea typeface="Times New Roman"/>
                        <a:cs typeface="Times New Roman"/>
                      </a:endParaRPr>
                    </a:p>
                  </a:txBody>
                  <a:tcPr marL="7809" marR="7809" marT="0" marB="0"/>
                </a:tc>
                <a:extLst>
                  <a:ext uri="{0D108BD9-81ED-4DB2-BD59-A6C34878D82A}">
                    <a16:rowId xmlns:a16="http://schemas.microsoft.com/office/drawing/2014/main" xmlns="" val="10015"/>
                  </a:ext>
                </a:extLst>
              </a:tr>
              <a:tr h="213330">
                <a:tc>
                  <a:txBody>
                    <a:bodyPr/>
                    <a:lstStyle/>
                    <a:p>
                      <a:pPr algn="l">
                        <a:spcAft>
                          <a:spcPts val="0"/>
                        </a:spcAft>
                      </a:pPr>
                      <a:r>
                        <a:rPr lang="ru-RU" sz="1400"/>
                        <a:t>ToUpper()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Приводит символ к верхнему регистру</a:t>
                      </a:r>
                      <a:endParaRPr lang="be-BY" sz="1400">
                        <a:latin typeface="Times New Roman"/>
                        <a:ea typeface="Times New Roman"/>
                        <a:cs typeface="Times New Roman"/>
                      </a:endParaRPr>
                    </a:p>
                  </a:txBody>
                  <a:tcPr marL="7809" marR="7809" marT="0" marB="0"/>
                </a:tc>
                <a:extLst>
                  <a:ext uri="{0D108BD9-81ED-4DB2-BD59-A6C34878D82A}">
                    <a16:rowId xmlns:a16="http://schemas.microsoft.com/office/drawing/2014/main" xmlns="" val="10016"/>
                  </a:ext>
                </a:extLst>
              </a:tr>
              <a:tr h="213330">
                <a:tc>
                  <a:txBody>
                    <a:bodyPr/>
                    <a:lstStyle/>
                    <a:p>
                      <a:pPr algn="l">
                        <a:spcAft>
                          <a:spcPts val="0"/>
                        </a:spcAft>
                      </a:pPr>
                      <a:r>
                        <a:rPr lang="ru-RU" sz="1400"/>
                        <a:t>TryParse()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Пытается преобразовать строку в символ</a:t>
                      </a:r>
                      <a:endParaRPr lang="be-BY" sz="1400" dirty="0">
                        <a:latin typeface="Times New Roman"/>
                        <a:ea typeface="Times New Roman"/>
                        <a:cs typeface="Times New Roman"/>
                      </a:endParaRPr>
                    </a:p>
                  </a:txBody>
                  <a:tcPr marL="7809" marR="7809" marT="0" marB="0"/>
                </a:tc>
                <a:extLst>
                  <a:ext uri="{0D108BD9-81ED-4DB2-BD59-A6C34878D82A}">
                    <a16:rowId xmlns:a16="http://schemas.microsoft.com/office/drawing/2014/main" xmlns="" val="10017"/>
                  </a:ext>
                </a:extLst>
              </a:tr>
            </a:tbl>
          </a:graphicData>
        </a:graphic>
      </p:graphicFrame>
    </p:spTree>
    <p:extLst>
      <p:ext uri="{BB962C8B-B14F-4D97-AF65-F5344CB8AC3E}">
        <p14:creationId xmlns:p14="http://schemas.microsoft.com/office/powerpoint/2010/main" val="188334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Тип </a:t>
            </a:r>
            <a:r>
              <a:rPr lang="en-US" sz="2400">
                <a:cs typeface="Times New Roman" pitchFamily="18" charset="0"/>
              </a:rPr>
              <a:t>String</a:t>
            </a:r>
            <a:r>
              <a:rPr lang="ru-RU" sz="2400">
                <a:cs typeface="Times New Roman" pitchFamily="18" charset="0"/>
              </a:rPr>
              <a:t>.</a:t>
            </a:r>
            <a:endParaRPr lang="en-US" sz="2400">
              <a:cs typeface="Times New Roman" pitchFamily="18" charset="0"/>
            </a:endParaRPr>
          </a:p>
        </p:txBody>
      </p:sp>
      <p:sp>
        <p:nvSpPr>
          <p:cNvPr id="6147"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6148" name="TextBox 6"/>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Данный тип является основным для работы со строками.</a:t>
            </a:r>
            <a:endParaRPr lang="ru-RU" sz="1600" b="1" dirty="0"/>
          </a:p>
          <a:p>
            <a:pPr eaLnBrk="1" hangingPunct="1"/>
            <a:r>
              <a:rPr lang="ru-RU" sz="1600" dirty="0"/>
              <a:t>Над строками можно проводить следующие операции</a:t>
            </a:r>
            <a:r>
              <a:rPr lang="en-US" sz="1600" dirty="0"/>
              <a:t>: =</a:t>
            </a:r>
            <a:r>
              <a:rPr lang="ru-RU" sz="1600" dirty="0"/>
              <a:t>, </a:t>
            </a:r>
            <a:r>
              <a:rPr lang="en-US" sz="1600" dirty="0"/>
              <a:t>+ , [], ==, !=</a:t>
            </a:r>
            <a:endParaRPr lang="ru-RU" sz="1600" dirty="0"/>
          </a:p>
        </p:txBody>
      </p:sp>
      <p:graphicFrame>
        <p:nvGraphicFramePr>
          <p:cNvPr id="7" name="Таблица 6"/>
          <p:cNvGraphicFramePr>
            <a:graphicFrameLocks noGrp="1"/>
          </p:cNvGraphicFramePr>
          <p:nvPr>
            <p:extLst>
              <p:ext uri="{D42A27DB-BD31-4B8C-83A1-F6EECF244321}">
                <p14:modId xmlns:p14="http://schemas.microsoft.com/office/powerpoint/2010/main" val="2828230106"/>
              </p:ext>
            </p:extLst>
          </p:nvPr>
        </p:nvGraphicFramePr>
        <p:xfrm>
          <a:off x="152400" y="1371600"/>
          <a:ext cx="8839200" cy="4883555"/>
        </p:xfrm>
        <a:graphic>
          <a:graphicData uri="http://schemas.openxmlformats.org/drawingml/2006/table">
            <a:tbl>
              <a:tblPr/>
              <a:tblGrid>
                <a:gridCol w="1981200">
                  <a:extLst>
                    <a:ext uri="{9D8B030D-6E8A-4147-A177-3AD203B41FA5}">
                      <a16:colId xmlns:a16="http://schemas.microsoft.com/office/drawing/2014/main" xmlns="" val="20000"/>
                    </a:ext>
                  </a:extLst>
                </a:gridCol>
                <a:gridCol w="6858000">
                  <a:extLst>
                    <a:ext uri="{9D8B030D-6E8A-4147-A177-3AD203B41FA5}">
                      <a16:colId xmlns:a16="http://schemas.microsoft.com/office/drawing/2014/main" xmlns="" val="20001"/>
                    </a:ext>
                  </a:extLst>
                </a:gridCol>
              </a:tblGrid>
              <a:tr h="182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a:ln>
                            <a:noFill/>
                          </a:ln>
                          <a:solidFill>
                            <a:schemeClr val="bg1"/>
                          </a:solidFill>
                          <a:effectLst/>
                          <a:latin typeface="+mn-lt"/>
                          <a:cs typeface="Times New Roman" pitchFamily="18" charset="0"/>
                        </a:rPr>
                        <a:t>Имя метода</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a:ln>
                            <a:noFill/>
                          </a:ln>
                          <a:solidFill>
                            <a:schemeClr val="bg1"/>
                          </a:solidFill>
                          <a:effectLst/>
                          <a:latin typeface="+mn-lt"/>
                          <a:cs typeface="Times New Roman" pitchFamily="18" charset="0"/>
                        </a:rPr>
                        <a:t>Описание</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bg1"/>
                          </a:solidFill>
                          <a:effectLst/>
                          <a:latin typeface="+mn-lt"/>
                          <a:cs typeface="Times New Roman" pitchFamily="18" charset="0"/>
                        </a:rPr>
                        <a:t>CompareTo</a:t>
                      </a:r>
                      <a:r>
                        <a:rPr kumimoji="0" lang="ru-RU" sz="1200" b="0" i="0" u="none" strike="noStrike" cap="none" normalizeH="0" baseline="0" dirty="0">
                          <a:ln>
                            <a:noFill/>
                          </a:ln>
                          <a:solidFill>
                            <a:schemeClr val="bg1"/>
                          </a:solidFill>
                          <a:effectLst/>
                          <a:latin typeface="+mn-lt"/>
                          <a:cs typeface="Times New Roman" pitchFamily="18" charset="0"/>
                        </a:rPr>
                        <a:t>()</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Сравнивает строки для выяснения порядка</a:t>
                      </a:r>
                      <a:endParaRPr kumimoji="0" lang="be-BY" sz="1200" b="0" i="0" u="none" strike="noStrike" cap="none" normalizeH="0" baseline="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Insert()</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Вставляет подстроку в заданную позицию</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Remove()</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Удаляет подстроку в заданной позиции</a:t>
                      </a:r>
                      <a:endParaRPr kumimoji="0" lang="be-BY" sz="1200" b="0" i="0" u="none" strike="noStrike" cap="none" normalizeH="0" baseline="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Replace()</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Заменяет подстроку в заданной позиции на новую подстроку</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57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S</a:t>
                      </a:r>
                      <a:r>
                        <a:rPr kumimoji="0" lang="en-US" sz="1200" b="0" i="0" u="none" strike="noStrike" cap="none" normalizeH="0" baseline="0" dirty="0" err="1">
                          <a:ln>
                            <a:noFill/>
                          </a:ln>
                          <a:solidFill>
                            <a:schemeClr val="bg1"/>
                          </a:solidFill>
                          <a:effectLst/>
                          <a:latin typeface="+mn-lt"/>
                          <a:cs typeface="Times New Roman" pitchFamily="18" charset="0"/>
                        </a:rPr>
                        <a:t>plit</a:t>
                      </a:r>
                      <a:r>
                        <a:rPr kumimoji="0" lang="ru-RU" sz="1200" b="0" i="0" u="none" strike="noStrike" cap="none" normalizeH="0" baseline="0" dirty="0">
                          <a:ln>
                            <a:noFill/>
                          </a:ln>
                          <a:solidFill>
                            <a:schemeClr val="bg1"/>
                          </a:solidFill>
                          <a:effectLst/>
                          <a:latin typeface="+mn-lt"/>
                          <a:cs typeface="Times New Roman" pitchFamily="18" charset="0"/>
                        </a:rPr>
                        <a:t>()</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Разбивает строку на массив слов. Допускает указание разделителя слов (по умолчанию – пробел), а также опции для удаления пустых слов из итогового массива</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Substring()</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Выделяет подстроку в заданной позиции</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CopyTo()</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Копирует указанный фрагмент строки в массив символов</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Conat</a:t>
                      </a:r>
                      <a:r>
                        <a:rPr kumimoji="0" lang="en-US" sz="1200" b="0" i="0" u="none" strike="noStrike" cap="none" normalizeH="0" baseline="0">
                          <a:ln>
                            <a:noFill/>
                          </a:ln>
                          <a:solidFill>
                            <a:schemeClr val="bg1"/>
                          </a:solidFill>
                          <a:effectLst/>
                          <a:latin typeface="+mn-lt"/>
                          <a:cs typeface="Times New Roman" pitchFamily="18" charset="0"/>
                        </a:rPr>
                        <a:t>a</a:t>
                      </a:r>
                      <a:r>
                        <a:rPr kumimoji="0" lang="ru-RU" sz="1200" b="0" i="0" u="none" strike="noStrike" cap="none" normalizeH="0" baseline="0">
                          <a:ln>
                            <a:noFill/>
                          </a:ln>
                          <a:solidFill>
                            <a:schemeClr val="bg1"/>
                          </a:solidFill>
                          <a:effectLst/>
                          <a:latin typeface="+mn-lt"/>
                          <a:cs typeface="Times New Roman" pitchFamily="18" charset="0"/>
                        </a:rPr>
                        <a:t>ins()</a:t>
                      </a:r>
                      <a:endParaRPr kumimoji="0" lang="be-BY" sz="1200" b="0" i="0" u="none" strike="noStrike" cap="none" normalizeH="0" baseline="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Определяет вхождение заданной подстроки</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78412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IndexOf(),</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IndexOfAny(),</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LastIndexOf(),</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LastIndexOfAny()</a:t>
                      </a:r>
                      <a:endParaRPr kumimoji="0" lang="be-BY" sz="1200" b="0" i="0" u="none" strike="noStrike" cap="none" normalizeH="0" baseline="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Определяются индексы первого и последнего вхождения заданной подстроки или любого символа из заданного набора</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657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StartsWith(),</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EndsWith()</a:t>
                      </a:r>
                      <a:endParaRPr kumimoji="0" lang="be-BY" sz="1200" b="0" i="0" u="none" strike="noStrike" cap="none" normalizeH="0" baseline="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Возвращается true или false, в зависимости от того, начинается или заканчивается строка заданной подстрокой. При этом можно учитывать регистр и алфавит конкретного языка</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657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PadLeft(),</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PadRight()</a:t>
                      </a:r>
                      <a:endParaRPr kumimoji="0" lang="be-BY" sz="1200" b="0" i="0" u="none" strike="noStrike" cap="none" normalizeH="0" baseline="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Выполняют «набивку» нужным числом пробелов в начале или в конце строки</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54856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Trim(),</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TrimStart(),</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TrimEnd()</a:t>
                      </a:r>
                      <a:endParaRPr kumimoji="0" lang="be-BY" sz="1200" b="0" i="0" u="none" strike="noStrike" cap="none" normalizeH="0" baseline="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Удаляются пробелы в начале и в конце строки, или только с одного её конца</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r h="1920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ToCharArray()</a:t>
                      </a:r>
                      <a:endParaRPr kumimoji="0" lang="be-BY" sz="1200" b="0" i="0" u="none" strike="noStrike" cap="none" normalizeH="0" baseline="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Преобразование строки в массив символов</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3"/>
                  </a:ext>
                </a:extLst>
              </a:tr>
              <a:tr h="79840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ToLower()</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ToLowerInvariant()</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ToUpper()</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ToUpperInvariant()</a:t>
                      </a:r>
                      <a:endParaRPr kumimoji="0" lang="be-BY" sz="1200" b="0" i="0" u="none" strike="noStrike" cap="none" normalizeH="0" baseline="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bg1"/>
                          </a:solidFill>
                          <a:effectLst/>
                          <a:latin typeface="+mn-lt"/>
                          <a:cs typeface="Times New Roman" pitchFamily="18" charset="0"/>
                        </a:rPr>
                        <a:t>Изменение</a:t>
                      </a:r>
                      <a:r>
                        <a:rPr kumimoji="0" lang="en-US" sz="1200" b="0" i="0" u="none" strike="noStrike" cap="none" normalizeH="0" baseline="0" dirty="0">
                          <a:ln>
                            <a:noFill/>
                          </a:ln>
                          <a:solidFill>
                            <a:schemeClr val="bg1"/>
                          </a:solidFill>
                          <a:effectLst/>
                          <a:latin typeface="+mn-lt"/>
                          <a:cs typeface="Times New Roman" pitchFamily="18" charset="0"/>
                        </a:rPr>
                        <a:t> </a:t>
                      </a:r>
                      <a:r>
                        <a:rPr kumimoji="0" lang="en-US" sz="1200" b="0" i="0" u="none" strike="noStrike" cap="none" normalizeH="0" baseline="0" dirty="0" err="1">
                          <a:ln>
                            <a:noFill/>
                          </a:ln>
                          <a:solidFill>
                            <a:schemeClr val="bg1"/>
                          </a:solidFill>
                          <a:effectLst/>
                          <a:latin typeface="+mn-lt"/>
                          <a:cs typeface="Times New Roman" pitchFamily="18" charset="0"/>
                        </a:rPr>
                        <a:t>регистра</a:t>
                      </a:r>
                      <a:r>
                        <a:rPr kumimoji="0" lang="en-US" sz="1200" b="0" i="0" u="none" strike="noStrike" cap="none" normalizeH="0" baseline="0" dirty="0">
                          <a:ln>
                            <a:noFill/>
                          </a:ln>
                          <a:solidFill>
                            <a:schemeClr val="bg1"/>
                          </a:solidFill>
                          <a:effectLst/>
                          <a:latin typeface="+mn-lt"/>
                          <a:cs typeface="Times New Roman" pitchFamily="18" charset="0"/>
                        </a:rPr>
                        <a:t> </a:t>
                      </a:r>
                      <a:r>
                        <a:rPr kumimoji="0" lang="en-US" sz="1200" b="0" i="0" u="none" strike="noStrike" cap="none" normalizeH="0" baseline="0" dirty="0" err="1">
                          <a:ln>
                            <a:noFill/>
                          </a:ln>
                          <a:solidFill>
                            <a:schemeClr val="bg1"/>
                          </a:solidFill>
                          <a:effectLst/>
                          <a:latin typeface="+mn-lt"/>
                          <a:cs typeface="Times New Roman" pitchFamily="18" charset="0"/>
                        </a:rPr>
                        <a:t>символов</a:t>
                      </a:r>
                      <a:r>
                        <a:rPr kumimoji="0" lang="en-US" sz="1200" b="0" i="0" u="none" strike="noStrike" cap="none" normalizeH="0" baseline="0" dirty="0">
                          <a:ln>
                            <a:noFill/>
                          </a:ln>
                          <a:solidFill>
                            <a:schemeClr val="bg1"/>
                          </a:solidFill>
                          <a:effectLst/>
                          <a:latin typeface="+mn-lt"/>
                          <a:cs typeface="Times New Roman" pitchFamily="18" charset="0"/>
                        </a:rPr>
                        <a:t> </a:t>
                      </a:r>
                      <a:r>
                        <a:rPr kumimoji="0" lang="en-US" sz="1200" b="0" i="0" u="none" strike="noStrike" cap="none" normalizeH="0" baseline="0" dirty="0" err="1">
                          <a:ln>
                            <a:noFill/>
                          </a:ln>
                          <a:solidFill>
                            <a:schemeClr val="bg1"/>
                          </a:solidFill>
                          <a:effectLst/>
                          <a:latin typeface="+mn-lt"/>
                          <a:cs typeface="Times New Roman" pitchFamily="18" charset="0"/>
                        </a:rPr>
                        <a:t>строки</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val="2418111403"/>
      </p:ext>
    </p:extLst>
  </p:cSld>
  <p:clrMapOvr>
    <a:masterClrMapping/>
  </p:clrMapOvr>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Override1.xml><?xml version="1.0" encoding="utf-8"?>
<a:themeOverride xmlns:a="http://schemas.openxmlformats.org/drawingml/2006/main">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
  <TotalTime>1472</TotalTime>
  <Words>2323</Words>
  <Application>Microsoft Office PowerPoint</Application>
  <PresentationFormat>On-screen Show (4:3)</PresentationFormat>
  <Paragraphs>486</Paragraphs>
  <Slides>21</Slides>
  <Notes>0</Notes>
  <HiddenSlides>1</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bel-hard-training</vt:lpstr>
      <vt:lpstr>PowerPoint Presentation</vt:lpstr>
      <vt:lpstr>Материалы для обучения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Кодировки текста</vt:lpstr>
      <vt:lpstr>Кодировки текста Полезные ссылки</vt:lpstr>
      <vt:lpstr>Кодировки текста</vt:lpstr>
      <vt:lpstr>PowerPoint Presentation</vt:lpstr>
      <vt:lpstr>PowerPoint Presentation</vt:lpstr>
      <vt:lpstr>Encoding.Default 🕱</vt:lpstr>
      <vt:lpstr>Получение списка ANSI кодировок</vt:lpstr>
      <vt:lpstr>Encoding.Default и best-fit преобразования</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57</cp:revision>
  <dcterms:created xsi:type="dcterms:W3CDTF">2012-08-15T13:16:02Z</dcterms:created>
  <dcterms:modified xsi:type="dcterms:W3CDTF">2019-02-22T16:22:50Z</dcterms:modified>
</cp:coreProperties>
</file>