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5" r:id="rId3"/>
    <p:sldId id="273" r:id="rId4"/>
    <p:sldId id="299" r:id="rId5"/>
    <p:sldId id="274" r:id="rId6"/>
    <p:sldId id="295" r:id="rId7"/>
    <p:sldId id="275" r:id="rId8"/>
    <p:sldId id="297" r:id="rId9"/>
    <p:sldId id="276" r:id="rId10"/>
    <p:sldId id="277" r:id="rId11"/>
    <p:sldId id="278" r:id="rId12"/>
    <p:sldId id="298" r:id="rId13"/>
    <p:sldId id="282" r:id="rId14"/>
    <p:sldId id="289" r:id="rId15"/>
    <p:sldId id="279" r:id="rId16"/>
    <p:sldId id="280" r:id="rId17"/>
    <p:sldId id="281" r:id="rId18"/>
    <p:sldId id="296" r:id="rId19"/>
    <p:sldId id="283" r:id="rId20"/>
    <p:sldId id="286" r:id="rId21"/>
    <p:sldId id="291" r:id="rId22"/>
    <p:sldId id="293" r:id="rId23"/>
    <p:sldId id="294" r:id="rId24"/>
    <p:sldId id="287" r:id="rId25"/>
    <p:sldId id="28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7A4805-1400-486D-9DFA-FC75683CC133}">
          <p14:sldIdLst>
            <p14:sldId id="257"/>
            <p14:sldId id="285"/>
          </p14:sldIdLst>
        </p14:section>
        <p14:section name="Делегаты" id="{7ECA1784-1F88-4A34-BDC5-15DA2528DC50}">
          <p14:sldIdLst>
            <p14:sldId id="273"/>
            <p14:sldId id="299"/>
            <p14:sldId id="274"/>
            <p14:sldId id="295"/>
            <p14:sldId id="275"/>
            <p14:sldId id="297"/>
            <p14:sldId id="276"/>
            <p14:sldId id="277"/>
            <p14:sldId id="278"/>
            <p14:sldId id="298"/>
            <p14:sldId id="282"/>
            <p14:sldId id="289"/>
          </p14:sldIdLst>
        </p14:section>
        <p14:section name="События" id="{51CD63FA-9B48-429F-B2C7-C63C3B612EDB}">
          <p14:sldIdLst>
            <p14:sldId id="279"/>
            <p14:sldId id="280"/>
            <p14:sldId id="281"/>
            <p14:sldId id="296"/>
            <p14:sldId id="283"/>
            <p14:sldId id="286"/>
            <p14:sldId id="291"/>
            <p14:sldId id="293"/>
            <p14:sldId id="294"/>
          </p14:sldIdLst>
        </p14:section>
        <p14:section name="Задания" id="{AD85C9C5-C26B-4232-9BCE-39CA16F727FF}">
          <p14:sldIdLst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5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2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2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1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0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0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9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2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2800" i="1" dirty="0">
                <a:solidFill>
                  <a:schemeClr val="bg1"/>
                </a:solidFill>
              </a:rPr>
              <a:t>C#</a:t>
            </a:r>
            <a:endParaRPr lang="ru-RU" sz="2800" i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3508" y="2528900"/>
            <a:ext cx="885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§ Делегаты и события</a:t>
            </a:r>
            <a:endParaRPr lang="en-US" sz="3600" b="1" dirty="0">
              <a:solidFill>
                <a:schemeClr val="bg1"/>
              </a:solidFill>
              <a:latin typeface="Footlight MT Light" panose="0204060206030A020304" pitchFamily="18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9596117-FA9C-1A48-B099-EA32BBC62F23}"/>
              </a:ext>
            </a:extLst>
          </p:cNvPr>
          <p:cNvSpPr txBox="1"/>
          <p:nvPr/>
        </p:nvSpPr>
        <p:spPr>
          <a:xfrm>
            <a:off x="2339752" y="4984720"/>
            <a:ext cx="44644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Центр Обучающих Технологий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основан в 2002 году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trainingcenter.by</a:t>
            </a:r>
            <a:endParaRPr lang="en-US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798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Анонимные методы.</a:t>
            </a:r>
          </a:p>
        </p:txBody>
      </p:sp>
      <p:sp>
        <p:nvSpPr>
          <p:cNvPr id="7171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Рассмотрим следующую ситуацию</a:t>
            </a:r>
            <a:r>
              <a:rPr lang="en-US" sz="1600"/>
              <a:t>: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43402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double Plus(double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+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double Divede(double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(b == 0)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throw new DivideByZeroException();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/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double Operator(double var1, double var2);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Calculate(Operator op)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a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b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Console.WriteLine("Answer is : {0}", op(a, b));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p = new Operator(Plus);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d = new Operator(Divede);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Calculate(p);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Calculate(d);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407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Анонимные методы.</a:t>
            </a:r>
          </a:p>
        </p:txBody>
      </p:sp>
      <p:sp>
        <p:nvSpPr>
          <p:cNvPr id="8195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Суть анонимных методов заключается в том, что при наличии делегата нет необходимости полностью описывать метод, указатель на который будет помещен в делегат. Исходя из этого</a:t>
            </a:r>
            <a:r>
              <a:rPr lang="en-US" sz="1600"/>
              <a:t>,</a:t>
            </a:r>
            <a:r>
              <a:rPr lang="ru-RU" sz="1600"/>
              <a:t> пример приобретает следующий вид</a:t>
            </a:r>
            <a:r>
              <a:rPr lang="en-US" sz="1600"/>
              <a:t>: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1371600"/>
            <a:ext cx="8839200" cy="40782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double Operator(double var1, double var2);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Calculate(Operator op)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a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b = Double.Parse(Console.ReadLine());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Console.WriteLine("Answer is : {0}", op(a, b));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p = delegate(double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return a +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};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Operator d = delegate(double a, double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if (b == 0)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    throw new DivideByZeroException();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    return a /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    };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Calculate(p);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Calculate(d);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7" name="TextBox 6"/>
          <p:cNvSpPr txBox="1">
            <a:spLocks noChangeArrowheads="1"/>
          </p:cNvSpPr>
          <p:nvPr/>
        </p:nvSpPr>
        <p:spPr bwMode="auto">
          <a:xfrm>
            <a:off x="152400" y="5570538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Анонимные методы должны полностью поддерживать сигнатуру делегата, в том числе и тип возвращаемых значений.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776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Делегаты с возвратом значений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4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При вызове многоадресного (</a:t>
            </a:r>
            <a:r>
              <a:rPr lang="en-US" dirty="0">
                <a:solidFill>
                  <a:schemeClr val="bg1"/>
                </a:solidFill>
              </a:rPr>
              <a:t>multicast</a:t>
            </a:r>
            <a:r>
              <a:rPr lang="ru-RU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делегата мы получим значение которое вернул последний метод в списке вызовов.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5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28600" y="0"/>
            <a:ext cx="8686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Делегаты </a:t>
            </a:r>
            <a:r>
              <a:rPr lang="en-US" sz="2400" b="1" dirty="0" err="1"/>
              <a:t>System.Action</a:t>
            </a:r>
            <a:r>
              <a:rPr lang="en-US" sz="2400" b="1" dirty="0"/>
              <a:t> </a:t>
            </a:r>
            <a:r>
              <a:rPr lang="ru-RU" sz="2400" b="1" dirty="0"/>
              <a:t>и </a:t>
            </a:r>
            <a:r>
              <a:rPr lang="en-US" sz="2400" b="1" dirty="0" err="1"/>
              <a:t>System.Func</a:t>
            </a:r>
            <a:endParaRPr lang="ru-RU" sz="2400" b="1" dirty="0"/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152400" y="1002828"/>
            <a:ext cx="88392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</a:rPr>
              <a:t>Делегаты </a:t>
            </a:r>
            <a:r>
              <a:rPr lang="en-US" sz="1400" dirty="0" err="1">
                <a:solidFill>
                  <a:schemeClr val="bg1"/>
                </a:solidFill>
              </a:rPr>
              <a:t>System.Action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ru-RU" sz="1400" dirty="0">
                <a:solidFill>
                  <a:schemeClr val="bg1"/>
                </a:solidFill>
              </a:rPr>
              <a:t>описывают функцию без возвращаемого значения с количеством аргументов от 0 до 16.</a:t>
            </a:r>
            <a:endParaRPr lang="en-US" sz="1400" dirty="0">
              <a:solidFill>
                <a:schemeClr val="bg1"/>
              </a:solidFill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Action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Action&lt;T&gt;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Action&lt;T1, T2&gt;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Action&lt;T1, T2, T3&gt;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…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Action&lt;T1, T2, T3, T4, T5, T6, T7, T8, T9, T10, T11, T12, T13, T14, T15, T16&gt;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</a:rPr>
              <a:t>Делегаты </a:t>
            </a:r>
            <a:r>
              <a:rPr lang="en-US" sz="1400" dirty="0" err="1">
                <a:solidFill>
                  <a:schemeClr val="bg1"/>
                </a:solidFill>
              </a:rPr>
              <a:t>System.Func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ru-RU" sz="1400" dirty="0">
                <a:solidFill>
                  <a:schemeClr val="bg1"/>
                </a:solidFill>
              </a:rPr>
              <a:t>описывают функцию с возвращаемым значением с количеством аргументов от 0 до 16.</a:t>
            </a:r>
            <a:endParaRPr lang="en-US" sz="1400" dirty="0">
              <a:solidFill>
                <a:schemeClr val="bg1"/>
              </a:solidFill>
            </a:endParaRP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</a:rPr>
              <a:t>Func</a:t>
            </a:r>
            <a:r>
              <a:rPr lang="en-US" sz="1400" dirty="0">
                <a:solidFill>
                  <a:schemeClr val="bg1"/>
                </a:solidFill>
              </a:rPr>
              <a:t>&lt;</a:t>
            </a:r>
            <a:r>
              <a:rPr lang="en-US" sz="1400" dirty="0" err="1">
                <a:solidFill>
                  <a:schemeClr val="bg1"/>
                </a:solidFill>
              </a:rPr>
              <a:t>TResult</a:t>
            </a:r>
            <a:r>
              <a:rPr lang="en-US" sz="1400" dirty="0">
                <a:solidFill>
                  <a:schemeClr val="bg1"/>
                </a:solidFill>
              </a:rPr>
              <a:t>&gt;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</a:rPr>
              <a:t>Func</a:t>
            </a:r>
            <a:r>
              <a:rPr lang="en-US" sz="1400" dirty="0">
                <a:solidFill>
                  <a:schemeClr val="bg1"/>
                </a:solidFill>
              </a:rPr>
              <a:t>&lt;T, </a:t>
            </a:r>
            <a:r>
              <a:rPr lang="en-US" sz="1400" dirty="0" err="1">
                <a:solidFill>
                  <a:schemeClr val="bg1"/>
                </a:solidFill>
              </a:rPr>
              <a:t>TResult</a:t>
            </a:r>
            <a:r>
              <a:rPr lang="en-US" sz="1400" dirty="0">
                <a:solidFill>
                  <a:schemeClr val="bg1"/>
                </a:solidFill>
              </a:rPr>
              <a:t>&gt;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</a:rPr>
              <a:t>Func</a:t>
            </a:r>
            <a:r>
              <a:rPr lang="en-US" sz="1400" dirty="0">
                <a:solidFill>
                  <a:schemeClr val="bg1"/>
                </a:solidFill>
              </a:rPr>
              <a:t>&lt;T1, T2, </a:t>
            </a:r>
            <a:r>
              <a:rPr lang="en-US" sz="1400" dirty="0" err="1">
                <a:solidFill>
                  <a:schemeClr val="bg1"/>
                </a:solidFill>
              </a:rPr>
              <a:t>TResult</a:t>
            </a:r>
            <a:r>
              <a:rPr lang="en-US" sz="1400" dirty="0">
                <a:solidFill>
                  <a:schemeClr val="bg1"/>
                </a:solidFill>
              </a:rPr>
              <a:t>&gt;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</a:rPr>
              <a:t>Func</a:t>
            </a:r>
            <a:r>
              <a:rPr lang="en-US" sz="1400" dirty="0">
                <a:solidFill>
                  <a:schemeClr val="bg1"/>
                </a:solidFill>
              </a:rPr>
              <a:t>&lt;T1, T2, T3, </a:t>
            </a:r>
            <a:r>
              <a:rPr lang="en-US" sz="1400" dirty="0" err="1">
                <a:solidFill>
                  <a:schemeClr val="bg1"/>
                </a:solidFill>
              </a:rPr>
              <a:t>TResult</a:t>
            </a:r>
            <a:r>
              <a:rPr lang="en-US" sz="1400" dirty="0">
                <a:solidFill>
                  <a:schemeClr val="bg1"/>
                </a:solidFill>
              </a:rPr>
              <a:t>&gt;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…</a:t>
            </a:r>
          </a:p>
          <a:p>
            <a:pPr marL="1028700" lvl="1" eaLnBrk="1" hangingPunct="1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</a:rPr>
              <a:t>Func</a:t>
            </a:r>
            <a:r>
              <a:rPr lang="en-US" sz="1400" dirty="0">
                <a:solidFill>
                  <a:schemeClr val="bg1"/>
                </a:solidFill>
              </a:rPr>
              <a:t>&lt;T1, T2, T3, T4, T5, T6, T7, T8, T9, T10, T11, T12, T13, T14, T15, T16, </a:t>
            </a:r>
            <a:r>
              <a:rPr lang="en-US" sz="1400" dirty="0" err="1">
                <a:solidFill>
                  <a:schemeClr val="bg1"/>
                </a:solidFill>
              </a:rPr>
              <a:t>TResult</a:t>
            </a:r>
            <a:r>
              <a:rPr lang="en-US" sz="1400" dirty="0">
                <a:solidFill>
                  <a:schemeClr val="bg1"/>
                </a:solidFill>
              </a:rPr>
              <a:t>&gt;</a:t>
            </a:r>
          </a:p>
          <a:p>
            <a:pPr marL="285750" eaLnBrk="1" hangingPunct="1"/>
            <a:endParaRPr lang="en-US" sz="14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400" dirty="0">
                <a:solidFill>
                  <a:schemeClr val="bg1"/>
                </a:solidFill>
              </a:rPr>
              <a:t>Где </a:t>
            </a:r>
            <a:r>
              <a:rPr lang="en-US" sz="1400" dirty="0">
                <a:solidFill>
                  <a:schemeClr val="bg1"/>
                </a:solidFill>
              </a:rPr>
              <a:t>T1, T2, ,,, T16 </a:t>
            </a:r>
            <a:r>
              <a:rPr lang="ru-RU" sz="1400" dirty="0">
                <a:solidFill>
                  <a:schemeClr val="bg1"/>
                </a:solidFill>
              </a:rPr>
              <a:t>– тип аргумента, </a:t>
            </a:r>
            <a:r>
              <a:rPr lang="en-US" sz="1400" dirty="0" err="1">
                <a:solidFill>
                  <a:schemeClr val="bg1"/>
                </a:solidFill>
              </a:rPr>
              <a:t>TResult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ru-RU" sz="1400" dirty="0">
                <a:solidFill>
                  <a:schemeClr val="bg1"/>
                </a:solidFill>
              </a:rPr>
              <a:t>тип возвращаемого значения.</a:t>
            </a:r>
          </a:p>
        </p:txBody>
      </p:sp>
    </p:spTree>
    <p:extLst>
      <p:ext uri="{BB962C8B-B14F-4D97-AF65-F5344CB8AC3E}">
        <p14:creationId xmlns:p14="http://schemas.microsoft.com/office/powerpoint/2010/main" val="1894118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28600" y="0"/>
            <a:ext cx="8686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Делегаты </a:t>
            </a:r>
            <a:r>
              <a:rPr lang="en-US" sz="2400" b="1" dirty="0" err="1"/>
              <a:t>System.EventHandler</a:t>
            </a:r>
            <a:r>
              <a:rPr lang="en-US" sz="2400" b="1" dirty="0"/>
              <a:t> </a:t>
            </a:r>
            <a:r>
              <a:rPr lang="ru-RU" sz="2400" b="1" dirty="0"/>
              <a:t>и </a:t>
            </a:r>
            <a:r>
              <a:rPr lang="en-US" sz="2400" b="1" dirty="0" err="1"/>
              <a:t>System.EventHandler</a:t>
            </a:r>
            <a:r>
              <a:rPr lang="en-US" sz="2400" b="1" dirty="0"/>
              <a:t>&lt;</a:t>
            </a:r>
            <a:r>
              <a:rPr lang="en-US" sz="2400" b="1" dirty="0" err="1"/>
              <a:t>TEventArgs</a:t>
            </a:r>
            <a:r>
              <a:rPr lang="en-US" sz="2400" b="1" dirty="0"/>
              <a:t>&gt;</a:t>
            </a:r>
            <a:endParaRPr lang="ru-RU" sz="2400" b="1" dirty="0"/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152400" y="1002828"/>
            <a:ext cx="8839200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Для обработки событий в приложениях </a:t>
            </a:r>
            <a:r>
              <a:rPr lang="en-US" sz="1600" dirty="0">
                <a:solidFill>
                  <a:schemeClr val="bg1"/>
                </a:solidFill>
              </a:rPr>
              <a:t>Windows Forms</a:t>
            </a:r>
            <a:r>
              <a:rPr lang="ru-RU" sz="1600" dirty="0">
                <a:solidFill>
                  <a:schemeClr val="bg1"/>
                </a:solidFill>
              </a:rPr>
              <a:t> применяются готовые делегаты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eaLnBrk="1" hangingPunct="1"/>
            <a:endParaRPr lang="en-US" sz="16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public delegate void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EventHandler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(object sender,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e);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public delegate void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EventHandler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&lt;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TEventArgs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&gt;(object sender,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TEventArgs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e)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                                                      where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TEventArgs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 :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EventArgs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cs typeface="Times New Roman" pitchFamily="18" charset="0"/>
              </a:rPr>
              <a:t>;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2292" name="TextBox 6"/>
          <p:cNvSpPr txBox="1">
            <a:spLocks noChangeArrowheads="1"/>
          </p:cNvSpPr>
          <p:nvPr/>
        </p:nvSpPr>
        <p:spPr bwMode="auto">
          <a:xfrm>
            <a:off x="152400" y="2222028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object sender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– </a:t>
            </a:r>
            <a:r>
              <a:rPr lang="ru-RU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объект, который генерирует событие.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EventArgs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e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–</a:t>
            </a:r>
            <a:r>
              <a:rPr lang="ru-RU" sz="1600" dirty="0">
                <a:solidFill>
                  <a:schemeClr val="bg1"/>
                </a:solidFill>
                <a:ea typeface="Times New Roman" pitchFamily="18" charset="0"/>
                <a:cs typeface="Arial" charset="0"/>
              </a:rPr>
              <a:t> объект, содержащий аргументы( параметры ) события.</a:t>
            </a:r>
            <a:endParaRPr lang="ru-RU" sz="1600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884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События.</a:t>
            </a:r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Концептуальная роль событий заключается в следующем</a:t>
            </a:r>
            <a:r>
              <a:rPr lang="en-US" sz="1600" dirty="0"/>
              <a:t>:</a:t>
            </a:r>
            <a:r>
              <a:rPr lang="ru-RU" sz="1600" dirty="0"/>
              <a:t> Если</a:t>
            </a:r>
            <a:r>
              <a:rPr lang="en-US" sz="1600" dirty="0"/>
              <a:t> </a:t>
            </a:r>
            <a:r>
              <a:rPr lang="ru-RU" sz="1600" dirty="0"/>
              <a:t>какой-то объект хочет оповестить других о смене своего состояния, он запускает событие (или сигнал). Это событие может быть отловлено любым количеством объектом. Реакцией на событие, как правило, является вызов метода в отлавливающем объекте.</a:t>
            </a:r>
          </a:p>
          <a:p>
            <a:pPr eaLnBrk="1" hangingPunct="1"/>
            <a:r>
              <a:rPr lang="ru-RU" sz="1600" dirty="0"/>
              <a:t>	В языку </a:t>
            </a:r>
            <a:r>
              <a:rPr lang="en-US" sz="1600" dirty="0"/>
              <a:t>C# </a:t>
            </a:r>
            <a:r>
              <a:rPr lang="ru-RU" sz="1600" dirty="0"/>
              <a:t>события являются более развитой системой использование групповых делегатов.</a:t>
            </a:r>
          </a:p>
          <a:p>
            <a:pPr eaLnBrk="1" hangingPunct="1"/>
            <a:r>
              <a:rPr lang="ru-RU" sz="1600" dirty="0"/>
              <a:t>	При создании события его необходимо объявить</a:t>
            </a:r>
            <a:r>
              <a:rPr lang="en-US" sz="1600" dirty="0"/>
              <a:t>:</a:t>
            </a:r>
            <a:endParaRPr lang="ru-RU" sz="1600" dirty="0"/>
          </a:p>
        </p:txBody>
      </p:sp>
      <p:sp>
        <p:nvSpPr>
          <p:cNvPr id="9220" name="Rectangle 1"/>
          <p:cNvSpPr>
            <a:spLocks noChangeArrowheads="1"/>
          </p:cNvSpPr>
          <p:nvPr/>
        </p:nvSpPr>
        <p:spPr bwMode="auto">
          <a:xfrm>
            <a:off x="152400" y="2286000"/>
            <a:ext cx="8839200" cy="307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Модификатор доступа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&gt;</a:t>
            </a: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4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</a:t>
            </a:r>
            <a:r>
              <a:rPr lang="en-US" sz="14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vent</a:t>
            </a: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Тип делегата 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Имя события</a:t>
            </a:r>
            <a:r>
              <a:rPr lang="en-US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1400" dirty="0"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152400" y="2679700"/>
            <a:ext cx="88392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…таким образом событие имеет сигнатуру делегата. Вызов события происходит также как и вызов делегата.</a:t>
            </a:r>
          </a:p>
          <a:p>
            <a:pPr eaLnBrk="1" hangingPunct="1"/>
            <a:endParaRPr lang="ru-RU" sz="1600"/>
          </a:p>
          <a:p>
            <a:pPr eaLnBrk="1" hangingPunct="1"/>
            <a:r>
              <a:rPr lang="ru-RU" sz="1600"/>
              <a:t>	Работа с событиями состоит из 3-х шагов</a:t>
            </a:r>
            <a:r>
              <a:rPr lang="en-US" sz="1600"/>
              <a:t>:</a:t>
            </a:r>
          </a:p>
          <a:p>
            <a:pPr eaLnBrk="1" hangingPunct="1"/>
            <a:r>
              <a:rPr lang="en-US" sz="1600"/>
              <a:t>	1</a:t>
            </a:r>
            <a:r>
              <a:rPr lang="ru-RU" sz="1600"/>
              <a:t>. Создание события.</a:t>
            </a:r>
          </a:p>
          <a:p>
            <a:pPr eaLnBrk="1" hangingPunct="1"/>
            <a:r>
              <a:rPr lang="ru-RU" sz="1600"/>
              <a:t>	2. Регистрация обработчика события.</a:t>
            </a:r>
          </a:p>
          <a:p>
            <a:pPr eaLnBrk="1" hangingPunct="1"/>
            <a:r>
              <a:rPr lang="ru-RU" sz="1600"/>
              <a:t>	3. Вызов(или генерация) события.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28600" y="5427364"/>
            <a:ext cx="8686800" cy="11699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vent &lt;имя делегата&gt; &lt;имя события&gt;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add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{ }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remove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{ }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};</a:t>
            </a:r>
            <a:endParaRPr lang="be-BY" sz="1400" dirty="0">
              <a:solidFill>
                <a:schemeClr val="bg1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52400" y="4665364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Методы добавления и удаления делегата из события генерируются автоматически, однако программист может их переопределить, используя следующую запись</a:t>
            </a:r>
            <a:r>
              <a:rPr lang="en-US" sz="1600" dirty="0"/>
              <a:t>: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908035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События.</a:t>
            </a:r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152400" y="761376"/>
            <a:ext cx="8839200" cy="10156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Car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delegate void Explosion();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event Explosion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xplode;	//Шаг 1. Объявление события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_speed;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. . . . . . . . . . . . . . . . . . . . . . .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0244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Создадим класс </a:t>
            </a:r>
            <a:r>
              <a:rPr lang="en-US" sz="1600" dirty="0"/>
              <a:t>Car</a:t>
            </a:r>
            <a:r>
              <a:rPr lang="ru-RU" sz="1600" dirty="0"/>
              <a:t>, в котором будет одно событие – взрыв.</a:t>
            </a:r>
          </a:p>
        </p:txBody>
      </p:sp>
      <p:sp>
        <p:nvSpPr>
          <p:cNvPr id="10245" name="TextBox 6"/>
          <p:cNvSpPr txBox="1">
            <a:spLocks noChangeArrowheads="1"/>
          </p:cNvSpPr>
          <p:nvPr/>
        </p:nvSpPr>
        <p:spPr bwMode="auto">
          <a:xfrm>
            <a:off x="152400" y="17526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Создадим условия для взрыва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52400" y="1991886"/>
            <a:ext cx="8839200" cy="409342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. . . . . . . . . . . . . . . . . . . . . . .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Car()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_speed = 0;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AddSpeed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_speed += 20;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("Speed = {0}", _speed);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(_speed &gt; 200)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("Engine explode...");</a:t>
            </a:r>
            <a:endParaRPr lang="ru-RU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Explosion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ex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plode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Explode;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(explode != null)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explode.Invoke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(); /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Шаг 3. Вызов (генерация) события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public void Repair()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_speed = 0;</a:t>
            </a: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439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События.</a:t>
            </a:r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Добавляем объект машины и метод-обработчик события взрыва.</a:t>
            </a: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346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 . . . . . . . . . . . . . . . . . . . . . . . . 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Car bmw;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void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Repare()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System.Threading.Thread.Sleep(600);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Console.WriteLine("Repared!");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bmw.Repare();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bmw = new Car();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bmw.explode += Repare;		//Шаг 2. Регистрация обработчика</a:t>
            </a:r>
            <a:r>
              <a:rPr lang="be-BY" sz="9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события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bmw.AddSpeed();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System.Threading.Thread.Sleep(200);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955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Упрощенная генерация </a:t>
            </a:r>
            <a:r>
              <a:rPr lang="ru-RU" dirty="0" smtClean="0">
                <a:solidFill>
                  <a:schemeClr val="bg1"/>
                </a:solidFill>
              </a:rPr>
              <a:t>событий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(C# 6)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Перед генерацией события необходима проверка на </a:t>
            </a:r>
            <a:r>
              <a:rPr lang="en-US" sz="2800" dirty="0" smtClean="0">
                <a:solidFill>
                  <a:schemeClr val="bg1"/>
                </a:solidFill>
              </a:rPr>
              <a:t>null </a:t>
            </a:r>
            <a:r>
              <a:rPr lang="ru-RU" sz="2800" dirty="0" smtClean="0">
                <a:solidFill>
                  <a:schemeClr val="bg1"/>
                </a:solidFill>
              </a:rPr>
              <a:t>чтобы избежать </a:t>
            </a:r>
            <a:r>
              <a:rPr lang="en-US" sz="2800" dirty="0" err="1" smtClean="0">
                <a:solidFill>
                  <a:schemeClr val="bg1"/>
                </a:solidFill>
              </a:rPr>
              <a:t>NullReferenceException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  <a:r>
              <a:rPr lang="ru-RU" sz="2800" dirty="0" smtClean="0">
                <a:solidFill>
                  <a:schemeClr val="bg1"/>
                </a:solidFill>
              </a:rPr>
              <a:t> Классическая проверка выглядит так:</a:t>
            </a:r>
            <a:endParaRPr lang="en-US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3140968"/>
            <a:ext cx="8229600" cy="57606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someEvent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someEvent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7544" y="4077072"/>
            <a:ext cx="8229600" cy="698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В </a:t>
            </a:r>
            <a:r>
              <a:rPr lang="en-US" sz="2800" dirty="0" smtClean="0">
                <a:solidFill>
                  <a:schemeClr val="bg1"/>
                </a:solidFill>
              </a:rPr>
              <a:t>C# 6 </a:t>
            </a:r>
            <a:r>
              <a:rPr lang="ru-RU" sz="2800" dirty="0" smtClean="0">
                <a:solidFill>
                  <a:schemeClr val="bg1"/>
                </a:solidFill>
              </a:rPr>
              <a:t>код можно упростить используя оператор </a:t>
            </a:r>
            <a:r>
              <a:rPr lang="en-US" sz="2800" dirty="0" smtClean="0">
                <a:solidFill>
                  <a:schemeClr val="bg1"/>
                </a:solidFill>
              </a:rPr>
              <a:t>?.</a:t>
            </a:r>
            <a:endParaRPr lang="en-US" sz="2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7888" y="4797152"/>
            <a:ext cx="8229600" cy="57606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someEvent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?.Invoke();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197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228600"/>
            <a:ext cx="8839200" cy="64484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System.Collections.Generic;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System.Text;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System.Text.RegularExpressions;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using System.IO;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namespace ConsoleApplication7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Watch(@"c:/temp", "*.txt", true);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Watch(string path, string filter, bool includeSubDirs)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using (FileSystemWatcher watcher = new FileSystemWatcher(path, filter))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watcher.Deleted += delegate(object o, FileSystemEventArgs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Console.WriteLine("File {0} has been {1}", e.FullPath, e.ChangeType);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watcher.Changed += delegate(object o, FileSystemEventArgs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Console.WriteLine("File {0} has been {1}", e.FullPath, e.ChangeType);</a:t>
            </a:r>
            <a:r>
              <a:rPr lang="en-US" sz="900" dirty="0">
                <a:solidFill>
                  <a:schemeClr val="bg1"/>
                </a:solidFill>
                <a:latin typeface="Arial" pitchFamily="34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watcher.Deleted += delegate(object o, FileSystemEventArgs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Console.WriteLine("File {0} has been {1}", e.FullPath, e.ChangeType); 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watcher.Renamed += delegate(object o, RenamedEventArgs e)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Console.WriteLine("Renamed: {0}-&gt;{1}", e.OldFullPath, e.FullPath);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watcher.Error += delegate(object o, ErrorEventArgs e)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Console.WriteLine("Error: " + e.GetException().Message); };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watcher.IncludeSubdirectories = includeSubDirs;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watcher.EnableRaisingEvents = true;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Console.WriteLine("Listening for events - &lt;enter&gt; to end");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374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https://github.com/bazile/Training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http://belhard.nullptr.ru/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Книги, примеры к ним и другие полезные файлы.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559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152400" y="0"/>
            <a:ext cx="8839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Создание типов с большим количеством событий.</a:t>
            </a:r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Если вы пишете класс с большим количеством событий, то вместо объявления событий по отдельности лучше использовать класс </a:t>
            </a:r>
            <a:r>
              <a:rPr lang="en-US" sz="1600" dirty="0" err="1"/>
              <a:t>System.ComponentModel.EventHandlerList</a:t>
            </a:r>
            <a:r>
              <a:rPr lang="en-US" sz="1600" dirty="0"/>
              <a:t>. </a:t>
            </a:r>
            <a:r>
              <a:rPr lang="ru-RU" sz="1600" dirty="0"/>
              <a:t>Это позволит съэкономить память выделяемую под каждый экземпляр. Также можно использовать класс </a:t>
            </a:r>
            <a:r>
              <a:rPr lang="en-US" sz="1600" dirty="0" err="1"/>
              <a:t>EventSet</a:t>
            </a:r>
            <a:r>
              <a:rPr lang="en-US" sz="1600" dirty="0"/>
              <a:t> </a:t>
            </a:r>
            <a:r>
              <a:rPr lang="ru-RU" sz="1600" dirty="0"/>
              <a:t>из книги Джеффри Рихтера.</a:t>
            </a: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1712996"/>
            <a:ext cx="8839200" cy="43396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Book(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title, </a:t>
            </a:r>
            <a:r>
              <a:rPr lang="en-US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pageCount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_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BookOpenedEventKey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</a:t>
            </a:r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_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eventHandlerList.AddHandler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BookOpenedEventKey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_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eventHandlerList.RemoveHandler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BookOpenedEventKey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2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OnBookOpened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bookOpenedDelegate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2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)_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eventHandlerList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BookOpenedEventKey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bookOpenedDelegate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EventArgs</a:t>
            </a:r>
            <a:r>
              <a:rPr lang="en-US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.Empty</a:t>
            </a:r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e-BY" sz="1200" dirty="0">
              <a:solidFill>
                <a:schemeClr val="bg1"/>
              </a:solidFill>
              <a:latin typeface="Courier New" panose="02070309020205020404" pitchFamily="49" charset="0"/>
              <a:ea typeface="Calibri" pitchFamily="34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" y="6300028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Полный текст программы смотрите в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ru-RU" dirty="0">
                <a:solidFill>
                  <a:srgbClr val="FFFF00"/>
                </a:solidFill>
              </a:rPr>
              <a:t>примере </a:t>
            </a:r>
            <a:r>
              <a:rPr lang="en-US" dirty="0">
                <a:solidFill>
                  <a:srgbClr val="FFFF00"/>
                </a:solidFill>
              </a:rPr>
              <a:t>L05-S02-EventHandlerList</a:t>
            </a:r>
          </a:p>
        </p:txBody>
      </p:sp>
    </p:spTree>
    <p:extLst>
      <p:ext uri="{BB962C8B-B14F-4D97-AF65-F5344CB8AC3E}">
        <p14:creationId xmlns:p14="http://schemas.microsoft.com/office/powerpoint/2010/main" val="3317838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476052" y="4869160"/>
            <a:ext cx="8210748" cy="96470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SomeClass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SomeClass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obj.Example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B050"/>
                </a:solidFill>
                <a:latin typeface="Consolas" panose="020B0609020204030204" pitchFamily="49" charset="0"/>
              </a:rPr>
              <a:t>Можно</a:t>
            </a:r>
            <a:r>
              <a:rPr lang="ru-RU" sz="16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 для делегата, но </a:t>
            </a:r>
            <a:r>
              <a:rPr lang="ru-RU" sz="1600" dirty="0">
                <a:solidFill>
                  <a:srgbClr val="FF0000"/>
                </a:solidFill>
                <a:latin typeface="Consolas" panose="020B0609020204030204" pitchFamily="49" charset="0"/>
              </a:rPr>
              <a:t>нельзя</a:t>
            </a:r>
            <a:r>
              <a:rPr lang="ru-RU" sz="16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 для события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obj.Example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null;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B050"/>
                </a:solidFill>
                <a:latin typeface="Consolas" panose="020B0609020204030204" pitchFamily="49" charset="0"/>
              </a:rPr>
              <a:t>Можно</a:t>
            </a:r>
            <a:r>
              <a:rPr lang="ru-RU" sz="16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 для делегата, но </a:t>
            </a:r>
            <a:r>
              <a:rPr lang="ru-RU" sz="1600" dirty="0">
                <a:solidFill>
                  <a:srgbClr val="FF0000"/>
                </a:solidFill>
                <a:latin typeface="Consolas" panose="020B0609020204030204" pitchFamily="49" charset="0"/>
              </a:rPr>
              <a:t>нельзя</a:t>
            </a:r>
            <a:r>
              <a:rPr lang="ru-RU" sz="16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 для события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6052" y="4869160"/>
            <a:ext cx="8210748" cy="96470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SomeClass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SomeClass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obj.Example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+= DoSomething;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obj.Example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-= DoSomething;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Событие</a:t>
            </a:r>
            <a:r>
              <a:rPr lang="en-US" dirty="0">
                <a:solidFill>
                  <a:schemeClr val="bg1"/>
                </a:solidFill>
              </a:rPr>
              <a:t> vs </a:t>
            </a:r>
            <a:r>
              <a:rPr lang="ru-RU" dirty="0">
                <a:solidFill>
                  <a:schemeClr val="bg1"/>
                </a:solidFill>
              </a:rPr>
              <a:t>поле с делегатом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2620888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SomeClass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Action Example;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Foo()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Вызов делегата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Example();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2620889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SomeClass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Action Example;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Foo()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Генерация события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Example();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7" name="Down Arrow 6"/>
          <p:cNvSpPr/>
          <p:nvPr/>
        </p:nvSpPr>
        <p:spPr>
          <a:xfrm>
            <a:off x="1907704" y="3645024"/>
            <a:ext cx="720080" cy="126754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6228184" y="3645024"/>
            <a:ext cx="720080" cy="1267544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052" y="5877272"/>
            <a:ext cx="8210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Если оба класса ведут себя одинаково, то в чем разница? В том кто владеет списком обработчиков (</a:t>
            </a:r>
            <a:r>
              <a:rPr lang="en-US" sz="1600" dirty="0"/>
              <a:t>invocation list</a:t>
            </a:r>
            <a:r>
              <a:rPr lang="ru-RU" sz="1600" dirty="0"/>
              <a:t>).</a:t>
            </a:r>
            <a:r>
              <a:rPr lang="en-US" sz="1600" dirty="0"/>
              <a:t> </a:t>
            </a:r>
            <a:r>
              <a:rPr lang="ru-RU" sz="1600" dirty="0"/>
              <a:t>Другой класс не может очистить список подписчиков.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9096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События и наследование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Наследники не могут генерировать события родительских классов. Или говоря проще – событие может быть сгенерировано только типом в котором оно объявлено.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171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События: </a:t>
            </a:r>
            <a:r>
              <a:rPr lang="en-US" dirty="0">
                <a:solidFill>
                  <a:schemeClr val="bg1"/>
                </a:solidFill>
              </a:rPr>
              <a:t>class vs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В структурах можно объявлять события. Проявляйте, однако, осторожность при их использовании чтобы не подписаться на событие у </a:t>
            </a:r>
            <a:r>
              <a:rPr lang="ru-RU">
                <a:solidFill>
                  <a:schemeClr val="bg1"/>
                </a:solidFill>
              </a:rPr>
              <a:t>копии значения.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05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>
                <a:solidFill>
                  <a:srgbClr val="FFFFFF"/>
                </a:solidFill>
              </a:rPr>
              <a:t>Самостоятельное задание</a:t>
            </a: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52400" y="620688"/>
            <a:ext cx="8839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dirty="0">
                <a:solidFill>
                  <a:srgbClr val="FFFFFF"/>
                </a:solidFill>
                <a:cs typeface="Arial" charset="0"/>
              </a:rPr>
              <a:t>Добавление событий к классу</a:t>
            </a:r>
            <a:r>
              <a:rPr lang="en-US" dirty="0">
                <a:solidFill>
                  <a:srgbClr val="FFFFFF"/>
                </a:solidFill>
                <a:cs typeface="Arial" charset="0"/>
              </a:rPr>
              <a:t>Vehicle.</a:t>
            </a:r>
          </a:p>
          <a:p>
            <a:pPr eaLnBrk="1" hangingPunct="1"/>
            <a:endParaRPr lang="ru-RU" dirty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r>
              <a:rPr lang="ru-RU" i="1" dirty="0">
                <a:solidFill>
                  <a:srgbClr val="FFFFFF"/>
                </a:solidFill>
                <a:cs typeface="Arial" charset="0"/>
              </a:rPr>
              <a:t>Смотрите текст задания в файле </a:t>
            </a:r>
            <a:r>
              <a:rPr lang="en-US" i="1" dirty="0">
                <a:solidFill>
                  <a:srgbClr val="FFFFFF"/>
                </a:solidFill>
                <a:cs typeface="Arial" charset="0"/>
              </a:rPr>
              <a:t>Homework\vehicle-events.docx</a:t>
            </a:r>
          </a:p>
        </p:txBody>
      </p:sp>
    </p:spTree>
    <p:extLst>
      <p:ext uri="{BB962C8B-B14F-4D97-AF65-F5344CB8AC3E}">
        <p14:creationId xmlns:p14="http://schemas.microsoft.com/office/powerpoint/2010/main" val="4282266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>
                <a:solidFill>
                  <a:srgbClr val="FFFFFF"/>
                </a:solidFill>
              </a:rPr>
              <a:t>Домашнее задание</a:t>
            </a: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52400" y="620688"/>
            <a:ext cx="8839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dirty="0">
                <a:solidFill>
                  <a:srgbClr val="FFFFFF"/>
                </a:solidFill>
                <a:cs typeface="Arial" charset="0"/>
              </a:rPr>
              <a:t>Создание класса </a:t>
            </a:r>
            <a:r>
              <a:rPr lang="en-US" i="1" dirty="0">
                <a:solidFill>
                  <a:srgbClr val="FFFFFF"/>
                </a:solidFill>
                <a:cs typeface="Arial" charset="0"/>
              </a:rPr>
              <a:t>“</a:t>
            </a:r>
            <a:r>
              <a:rPr lang="ru-RU" i="1" dirty="0">
                <a:solidFill>
                  <a:srgbClr val="FFFFFF"/>
                </a:solidFill>
                <a:cs typeface="Arial" charset="0"/>
              </a:rPr>
              <a:t>Аккумулятор</a:t>
            </a:r>
            <a:r>
              <a:rPr lang="en-US" i="1" dirty="0">
                <a:solidFill>
                  <a:srgbClr val="FFFFFF"/>
                </a:solidFill>
                <a:cs typeface="Arial" charset="0"/>
              </a:rPr>
              <a:t>”.</a:t>
            </a:r>
            <a:endParaRPr lang="ru-RU" i="1" dirty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endParaRPr lang="ru-RU" i="1" dirty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r>
              <a:rPr lang="ru-RU" i="1" dirty="0">
                <a:solidFill>
                  <a:srgbClr val="FFFFFF"/>
                </a:solidFill>
                <a:cs typeface="Arial" charset="0"/>
              </a:rPr>
              <a:t>Смотрите текст задания в файле </a:t>
            </a:r>
            <a:r>
              <a:rPr lang="en-US" i="1">
                <a:solidFill>
                  <a:srgbClr val="FFFFFF"/>
                </a:solidFill>
                <a:cs typeface="Arial" charset="0"/>
              </a:rPr>
              <a:t>Homework\battery.docx</a:t>
            </a:r>
            <a:endParaRPr lang="en-US" i="1" dirty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884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</a:p>
        </p:txBody>
      </p:sp>
      <p:sp>
        <p:nvSpPr>
          <p:cNvPr id="3075" name="Rectangle 1"/>
          <p:cNvSpPr>
            <a:spLocks noChangeArrowheads="1"/>
          </p:cNvSpPr>
          <p:nvPr/>
        </p:nvSpPr>
        <p:spPr bwMode="auto">
          <a:xfrm>
            <a:off x="152400" y="1658938"/>
            <a:ext cx="8839200" cy="2460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Модификатор доступа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&gt;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delegate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Возвращаемый тип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&gt; &lt; 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Имя делегата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Список принимаемых параметров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&gt;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076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Делегат – пользовательский тип данных, представляющий из себя указатель на функцию с заданной сигнатурой. Объект делегата позволяет вызвать метод любого объекта или класса без использования ссылки на сам объект или без указания типа класса.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152400" y="1981200"/>
            <a:ext cx="8839200" cy="461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public delegate double Power(double a);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delegate void Printer(object obj);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76200" y="2503488"/>
            <a:ext cx="90678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Фактически, делегат может указывать на любой метод с соответствующей сигнатурой, то есть на метод с совпадающими входными и возвращаемыми параметрами. 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Например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ru-RU" sz="1600" dirty="0">
                <a:solidFill>
                  <a:schemeClr val="bg1"/>
                </a:solidFill>
              </a:rPr>
              <a:t>делегат 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be-BY" sz="16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delegate double Power(double a)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может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указывать</a:t>
            </a:r>
            <a:r>
              <a:rPr lang="be-BY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на методы</a:t>
            </a:r>
            <a:endParaRPr lang="be-BY" sz="16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152400" y="3324225"/>
            <a:ext cx="8839200" cy="14620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double Power3(double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* a * a;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double SquareRoot(double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System.Math.Sqrt(a);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080" name="TextBox 6"/>
          <p:cNvSpPr txBox="1">
            <a:spLocks noChangeArrowheads="1"/>
          </p:cNvSpPr>
          <p:nvPr/>
        </p:nvSpPr>
        <p:spPr bwMode="auto">
          <a:xfrm>
            <a:off x="76200" y="4843463"/>
            <a:ext cx="9067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А делегат  </a:t>
            </a:r>
            <a:r>
              <a:rPr lang="be-BY" sz="1600" dirty="0">
                <a:solidFill>
                  <a:srgbClr val="FFC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delegate void Printer(object obj)</a:t>
            </a:r>
            <a:r>
              <a:rPr lang="be-BY" sz="16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600" dirty="0">
                <a:ea typeface="Calibri" pitchFamily="34" charset="0"/>
                <a:cs typeface="Arial" charset="0"/>
              </a:rPr>
              <a:t>– на методы</a:t>
            </a:r>
            <a:endParaRPr lang="be-BY" sz="1600" dirty="0">
              <a:solidFill>
                <a:srgbClr val="008080"/>
              </a:solidFill>
              <a:cs typeface="Arial" charset="0"/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152400" y="5181600"/>
            <a:ext cx="8839200" cy="14620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PrintAtLine(object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PrintAtString(object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617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Зачем нужны делегаты?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Уменьшение связанности кода (</a:t>
            </a:r>
            <a:r>
              <a:rPr lang="en-US" dirty="0">
                <a:solidFill>
                  <a:schemeClr val="bg1"/>
                </a:solidFill>
              </a:rPr>
              <a:t>decoupling</a:t>
            </a:r>
            <a:r>
              <a:rPr lang="ru-RU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Шаблон проектирования «Стратегия»</a:t>
            </a:r>
          </a:p>
          <a:p>
            <a:r>
              <a:rPr lang="ru-RU" dirty="0">
                <a:solidFill>
                  <a:schemeClr val="bg1"/>
                </a:solidFill>
              </a:rPr>
              <a:t>Передача методов через параметры</a:t>
            </a:r>
          </a:p>
          <a:p>
            <a:r>
              <a:rPr lang="ru-RU" dirty="0">
                <a:solidFill>
                  <a:schemeClr val="bg1"/>
                </a:solidFill>
              </a:rPr>
              <a:t>Многоадресный вызов (</a:t>
            </a:r>
            <a:r>
              <a:rPr lang="en-US" dirty="0">
                <a:solidFill>
                  <a:schemeClr val="bg1"/>
                </a:solidFill>
              </a:rPr>
              <a:t>multicasting</a:t>
            </a:r>
            <a:r>
              <a:rPr lang="ru-RU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Обратный вызов (</a:t>
            </a:r>
            <a:r>
              <a:rPr lang="en-US" dirty="0">
                <a:solidFill>
                  <a:schemeClr val="bg1"/>
                </a:solidFill>
              </a:rPr>
              <a:t>callback</a:t>
            </a:r>
            <a:r>
              <a:rPr lang="ru-RU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LINQ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146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52400" y="1143000"/>
            <a:ext cx="8839200" cy="55864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delegate void Printer(object obj);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class LinePrinter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void PrintAtLine(object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class StringPrinter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void PrintAtString(object obj)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Console.WriteLine(obj.ToString());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PrintSomeObjects( Printer toPrint 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toPrint(12);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toPrint(20.301);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toPrint("My name is...");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toPrint(Environment.MachineName);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LinePrinter lp = new LinePrinter();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StringPrinter sp = new StringPrinter();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Printer line = new Printer(lp.PrintAtLine);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Printer str = new Printer(sp.PrintAtString);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PrintSomeObjects(line);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PrintSomeObjects(str);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099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Пример использования делегата. Создаем два метода для вывода данных на экран в разном формате. После чего, используя делегат выводим одни и те же данные.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765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rgbClr val="002060"/>
                </a:solidFill>
              </a:rPr>
              <a:t>Иерархия наследования делегатов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143" y="1633749"/>
            <a:ext cx="2095714" cy="484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0" y="0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  <a:r>
              <a:rPr lang="en-US" sz="2400" b="1"/>
              <a:t> MulticastDelegate</a:t>
            </a:r>
            <a:endParaRPr lang="ru-RU" sz="2400" b="1"/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Можно использовать упрощенный синтаксис для инициализации делегата</a:t>
            </a:r>
            <a:r>
              <a:rPr lang="en-US" sz="1600"/>
              <a:t> (</a:t>
            </a:r>
            <a:r>
              <a:rPr lang="ru-RU" sz="1600"/>
              <a:t>без указания оператора </a:t>
            </a:r>
            <a:r>
              <a:rPr lang="en-US" sz="1600"/>
              <a:t>new </a:t>
            </a:r>
            <a:r>
              <a:rPr lang="ru-RU" sz="1600"/>
              <a:t>и имени делегата)</a:t>
            </a:r>
            <a:r>
              <a:rPr lang="en-US" sz="1600"/>
              <a:t>: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2400" y="1066800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line = lp.PrintAtLine;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str = sp.PrintAtString;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5125" name="TextBox 6"/>
          <p:cNvSpPr txBox="1">
            <a:spLocks noChangeArrowheads="1"/>
          </p:cNvSpPr>
          <p:nvPr/>
        </p:nvSpPr>
        <p:spPr bwMode="auto">
          <a:xfrm>
            <a:off x="152400" y="17780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Также в одном делегате можно инкапсулировать указатели на несколько методов, используя метод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Combine()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/>
              <a:t>класса </a:t>
            </a:r>
            <a:r>
              <a:rPr lang="en-US" sz="16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Delegate</a:t>
            </a:r>
            <a:r>
              <a:rPr lang="ru-RU" sz="1600" dirty="0"/>
              <a:t>, либо перегруженные операторы </a:t>
            </a:r>
            <a:r>
              <a:rPr lang="en-US" sz="1600" dirty="0"/>
              <a:t>‘</a:t>
            </a:r>
            <a:r>
              <a:rPr lang="ru-RU" sz="1600" dirty="0"/>
              <a:t>+</a:t>
            </a:r>
            <a:r>
              <a:rPr lang="en-US" sz="1600" dirty="0"/>
              <a:t>’</a:t>
            </a:r>
            <a:r>
              <a:rPr lang="ru-RU" sz="1600" dirty="0"/>
              <a:t> и </a:t>
            </a:r>
            <a:r>
              <a:rPr lang="en-US" sz="1600" dirty="0"/>
              <a:t>‘</a:t>
            </a:r>
            <a:r>
              <a:rPr lang="ru-RU" sz="1600" dirty="0"/>
              <a:t>+=</a:t>
            </a:r>
            <a:r>
              <a:rPr lang="en-US" sz="1600" dirty="0"/>
              <a:t>‘: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52400" y="2495550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doublePrint = (Printer)Delegate.Combine(line, str);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PrintSomeObjects(doublePrint);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52400" y="3209925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Printer doublePrint = line + str;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PrintSomeObjects(doublePrint);</a:t>
            </a:r>
            <a:endParaRPr lang="be-BY" sz="14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52400" y="3895725"/>
            <a:ext cx="8839200" cy="5238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line += str;</a:t>
            </a:r>
            <a:endParaRPr lang="be-BY" sz="1400" dirty="0"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4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      PrintSomeObjects(line);</a:t>
            </a:r>
            <a:endParaRPr lang="be-BY" sz="1400" dirty="0">
              <a:latin typeface="Arial" pitchFamily="34" charset="0"/>
            </a:endParaRPr>
          </a:p>
        </p:txBody>
      </p:sp>
      <p:sp>
        <p:nvSpPr>
          <p:cNvPr id="5129" name="TextBox 10"/>
          <p:cNvSpPr txBox="1">
            <a:spLocks noChangeArrowheads="1"/>
          </p:cNvSpPr>
          <p:nvPr/>
        </p:nvSpPr>
        <p:spPr bwMode="auto">
          <a:xfrm>
            <a:off x="152400" y="4495800"/>
            <a:ext cx="8839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Данные делегаты называются групповыми делегатами, а при вызове их метода срабатывает цепочка вызовов. Получить массив всех инкапсулированных делегатов можно при помощи метода </a:t>
            </a:r>
            <a:r>
              <a:rPr lang="ru-RU" sz="1600">
                <a:latin typeface="Courier New" pitchFamily="49" charset="0"/>
                <a:cs typeface="Courier New" pitchFamily="49" charset="0"/>
              </a:rPr>
              <a:t>GetInvocationList()</a:t>
            </a:r>
            <a:r>
              <a:rPr lang="ru-RU" sz="1600"/>
              <a:t>. </a:t>
            </a:r>
            <a:endParaRPr lang="en-US" sz="1600"/>
          </a:p>
          <a:p>
            <a:pPr eaLnBrk="1" hangingPunct="1"/>
            <a:endParaRPr lang="ru-RU" sz="1600"/>
          </a:p>
          <a:p>
            <a:pPr eaLnBrk="1" hangingPunct="1"/>
            <a:r>
              <a:rPr lang="ru-RU" sz="1600"/>
              <a:t>	Убрать инкапсулированный метод из цепочки делегатов можно с помощью метода</a:t>
            </a:r>
            <a:r>
              <a:rPr lang="en-US" sz="1600"/>
              <a:t> Remove(), </a:t>
            </a:r>
            <a:r>
              <a:rPr lang="ru-RU" sz="1600"/>
              <a:t>либо операторов </a:t>
            </a:r>
            <a:r>
              <a:rPr lang="en-US" sz="1600"/>
              <a:t>‘-’ </a:t>
            </a:r>
            <a:r>
              <a:rPr lang="ru-RU" sz="1600"/>
              <a:t>и </a:t>
            </a:r>
            <a:r>
              <a:rPr lang="en-US" sz="1600"/>
              <a:t>‘-=’.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804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Комбинирование делегатов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FEC2A272-D8DB-B743-A5C6-EF56B2567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88610"/>
              </p:ext>
            </p:extLst>
          </p:nvPr>
        </p:nvGraphicFramePr>
        <p:xfrm>
          <a:off x="642392" y="1412776"/>
          <a:ext cx="8106072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5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2219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1"/>
                          </a:solidFill>
                          <a:latin typeface="+mn-lt"/>
                        </a:rPr>
                        <a:t>Выражение</a:t>
                      </a:r>
                      <a:endParaRPr lang="en-US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1"/>
                          </a:solidFill>
                          <a:latin typeface="+mn-lt"/>
                        </a:rPr>
                        <a:t>Результат</a:t>
                      </a:r>
                      <a:endParaRPr lang="en-US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null + d1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2060"/>
                          </a:solidFill>
                          <a:latin typeface="+mn-lt"/>
                        </a:rPr>
                        <a:t>d1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d1 + 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2060"/>
                          </a:solidFill>
                          <a:latin typeface="+mn-lt"/>
                        </a:rPr>
                        <a:t>d1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d1 + d2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2060"/>
                          </a:solidFill>
                          <a:latin typeface="+mn-lt"/>
                        </a:rPr>
                        <a:t>[d1, d2]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d1 + [d2, d3]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2060"/>
                          </a:solidFill>
                          <a:latin typeface="+mn-lt"/>
                        </a:rPr>
                        <a:t>[d1, d2, d3]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[d1, d2] + [d2, d3]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2060"/>
                          </a:solidFill>
                          <a:latin typeface="+mn-lt"/>
                        </a:rPr>
                        <a:t>[d1, d2, d2, d3]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[d1, d2] — d1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d2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[d1, d2] — d2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002060"/>
                          </a:solidFill>
                          <a:latin typeface="+mn-lt"/>
                        </a:rPr>
                        <a:t>d1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[d1, d2, d1] — d1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[d1, d2]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[d1, d2, d3] — [d1, d2]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d3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[d1, d2, d3] — [d2, d1]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[d1, d2, d3]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[d1, d2, d3, d1, d2] — [d1, d2]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[d1, d2, d3]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[d1, d2] — [d1, d2]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  <a:latin typeface="+mn-lt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225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/>
              <a:t>Делегаты.</a:t>
            </a:r>
          </a:p>
        </p:txBody>
      </p:sp>
      <p:sp>
        <p:nvSpPr>
          <p:cNvPr id="6147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Делегаты можно объявить как универсальные, используя шаблоны.</a:t>
            </a:r>
            <a:endParaRPr lang="be-BY" sz="160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152400" y="822325"/>
            <a:ext cx="8839200" cy="3140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double DoublePower3(double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* a * a;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int Int2Pow(int 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(int)System.Math.Pow(2,a);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delegate T Power&lt;T&gt;(T a);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Power&lt;double&gt; pow = new Power&lt;double&gt;(DoublePower3);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Power&lt;int&gt; pow2 = new Power&lt;int&gt;(Int2Pow);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Console.WriteLine(pow2(10));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52400" y="4541838"/>
            <a:ext cx="8839200" cy="14779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 . . . . . . . . . . . . . . . . . . . . . . 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Power&lt;double&gt; pow = DoublePower3;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Power&lt;int&gt; pow2 = Int2Pow;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Console.WriteLine(pow2(10));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150" name="TextBox 6"/>
          <p:cNvSpPr txBox="1">
            <a:spLocks noChangeArrowheads="1"/>
          </p:cNvSpPr>
          <p:nvPr/>
        </p:nvSpPr>
        <p:spPr bwMode="auto">
          <a:xfrm>
            <a:off x="152400" y="42338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Для шаблонных делегатов также можно использовать сокращенную запись</a:t>
            </a:r>
            <a:r>
              <a:rPr lang="en-US" sz="1600" dirty="0"/>
              <a:t>: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883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2001</Words>
  <Application>Microsoft Office PowerPoint</Application>
  <PresentationFormat>On-screen Show (4:3)</PresentationFormat>
  <Paragraphs>428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Материалы для обучения</vt:lpstr>
      <vt:lpstr>PowerPoint Presentation</vt:lpstr>
      <vt:lpstr>Зачем нужны делегаты?</vt:lpstr>
      <vt:lpstr>PowerPoint Presentation</vt:lpstr>
      <vt:lpstr>Иерархия наследования делегатов</vt:lpstr>
      <vt:lpstr>PowerPoint Presentation</vt:lpstr>
      <vt:lpstr>Комбинирование делегатов</vt:lpstr>
      <vt:lpstr>PowerPoint Presentation</vt:lpstr>
      <vt:lpstr>PowerPoint Presentation</vt:lpstr>
      <vt:lpstr>PowerPoint Presentation</vt:lpstr>
      <vt:lpstr>Делегаты с возвратом значений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Упрощенная генерация событий (C# 6)</vt:lpstr>
      <vt:lpstr>PowerPoint Presentation</vt:lpstr>
      <vt:lpstr>PowerPoint Presentation</vt:lpstr>
      <vt:lpstr>Событие vs поле с делегатом</vt:lpstr>
      <vt:lpstr>События и наследование</vt:lpstr>
      <vt:lpstr>События: class vs struct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bazile</cp:lastModifiedBy>
  <cp:revision>74</cp:revision>
  <dcterms:created xsi:type="dcterms:W3CDTF">2012-08-15T13:44:54Z</dcterms:created>
  <dcterms:modified xsi:type="dcterms:W3CDTF">2019-02-20T12:57:04Z</dcterms:modified>
</cp:coreProperties>
</file>