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70" r:id="rId18"/>
    <p:sldId id="286" r:id="rId19"/>
    <p:sldId id="269" r:id="rId20"/>
    <p:sldId id="301" r:id="rId21"/>
    <p:sldId id="260" r:id="rId22"/>
    <p:sldId id="271" r:id="rId23"/>
    <p:sldId id="273" r:id="rId24"/>
    <p:sldId id="274" r:id="rId25"/>
    <p:sldId id="283" r:id="rId26"/>
    <p:sldId id="276" r:id="rId27"/>
    <p:sldId id="300" r:id="rId28"/>
    <p:sldId id="289" r:id="rId29"/>
    <p:sldId id="298" r:id="rId30"/>
    <p:sldId id="294" r:id="rId31"/>
    <p:sldId id="293" r:id="rId32"/>
    <p:sldId id="296" r:id="rId33"/>
    <p:sldId id="297" r:id="rId34"/>
    <p:sldId id="278" r:id="rId35"/>
    <p:sldId id="288" r:id="rId36"/>
    <p:sldId id="284" r:id="rId37"/>
    <p:sldId id="287" r:id="rId38"/>
    <p:sldId id="277" r:id="rId39"/>
    <p:sldId id="280" r:id="rId40"/>
    <p:sldId id="282" r:id="rId41"/>
    <p:sldId id="295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xmldoc/recommended-tags-for-documentation-comment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Работа с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E81FF9-A594-D04B-96F4-F9054CEB83F2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элементы).</a:t>
            </a:r>
          </a:p>
          <a:p>
            <a:r>
              <a:rPr lang="ru-RU" dirty="0"/>
              <a:t>Элементы должны быть правильно вложены друг в друга. Например: </a:t>
            </a:r>
            <a:br>
              <a:rPr lang="ru-RU" dirty="0"/>
            </a:br>
            <a:r>
              <a:rPr lang="ru-RU" dirty="0"/>
              <a:t>&lt; A &gt;</a:t>
            </a:r>
            <a:br>
              <a:rPr lang="ru-RU" dirty="0"/>
            </a:br>
            <a:r>
              <a:rPr lang="ru-RU" dirty="0"/>
              <a:t>    &lt; B &gt;</a:t>
            </a:r>
            <a:br>
              <a:rPr lang="ru-RU" dirty="0"/>
            </a:br>
            <a:r>
              <a:rPr lang="ru-RU" dirty="0"/>
              <a:t>    &lt; / B &gt;</a:t>
            </a:r>
            <a:br>
              <a:rPr lang="ru-RU" dirty="0"/>
            </a:br>
            <a:r>
              <a:rPr lang="ru-RU" dirty="0"/>
              <a:t>&lt; 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XML-элемент может содержать атрибуты. Все атрибуты записываются в формате:</a:t>
            </a:r>
          </a:p>
          <a:p>
            <a:pPr lvl="1"/>
            <a:r>
              <a:rPr lang="ru-RU" dirty="0"/>
              <a:t>&lt;имя_элемента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значении.</a:t>
            </a:r>
          </a:p>
          <a:p>
            <a:pPr lvl="1"/>
            <a:r>
              <a:rPr lang="ru-RU" dirty="0"/>
              <a:t>&lt;el _ok = "yes"&gt;</a:t>
            </a:r>
            <a:br>
              <a:rPr lang="ru-RU" dirty="0"/>
            </a:br>
            <a:r>
              <a:rPr lang="ru-RU" dirty="0"/>
              <a:t>    &lt;one attr = "a value"/&gt;</a:t>
            </a:r>
            <a:br>
              <a:rPr lang="ru-RU" dirty="0"/>
            </a:br>
            <a:r>
              <a:rPr lang="ru-RU" dirty="0"/>
              <a:t>    &lt;several first = "1" second = "2" third = "333"/&gt;</a:t>
            </a:r>
            <a:br>
              <a:rPr lang="ru-RU" dirty="0"/>
            </a:br>
            <a:r>
              <a:rPr lang="ru-RU" dirty="0"/>
              <a:t>    &lt;quote case1 = "John's” case2 = 'He said: "Hello, world!" '/&gt;</a:t>
            </a:r>
            <a:br>
              <a:rPr lang="ru-RU" dirty="0"/>
            </a:br>
            <a:r>
              <a:rPr lang="ru-RU" dirty="0"/>
              <a:t>&lt;/el&gt;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между элементом и атрибутом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 лучше подходят для коротких простых данных без вложенности (сейчас или в будущем).</a:t>
            </a:r>
            <a:endParaRPr lang="en-US" dirty="0"/>
          </a:p>
          <a:p>
            <a:r>
              <a:rPr lang="ru-RU" dirty="0"/>
              <a:t>По атрибутам проще делать поиск с помощью </a:t>
            </a:r>
            <a:r>
              <a:rPr lang="en-US" dirty="0"/>
              <a:t>XPath </a:t>
            </a:r>
            <a:r>
              <a:rPr lang="ru-RU" dirty="0"/>
              <a:t>запросов</a:t>
            </a:r>
          </a:p>
          <a:p>
            <a:endParaRPr lang="ru-RU" dirty="0"/>
          </a:p>
          <a:p>
            <a:r>
              <a:rPr lang="ru-RU" dirty="0"/>
              <a:t>Элементы лучше подходят для длинных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Некоторые 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образом (</a:t>
            </a:r>
            <a:r>
              <a:rPr lang="en-US" sz="2400" dirty="0"/>
              <a:t>entity</a:t>
            </a:r>
            <a:r>
              <a:rPr lang="ru-RU" sz="2400" dirty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98960"/>
              </p:ext>
            </p:extLst>
          </p:nvPr>
        </p:nvGraphicFramePr>
        <p:xfrm>
          <a:off x="899592" y="3212976"/>
          <a:ext cx="633670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&amp;amp;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/>
                        <a:t>C</a:t>
                      </a:r>
                      <a:r>
                        <a:rPr lang="ru-RU" b="0" dirty="0"/>
                        <a:t>имвол с десятичным кодом</a:t>
                      </a:r>
                      <a:r>
                        <a:rPr lang="en-US" b="0" dirty="0"/>
                        <a:t> [integer]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&amp;#160;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Символ с шестнадцатеричным кодом</a:t>
                      </a:r>
                      <a:r>
                        <a:rPr lang="en-US" b="0" dirty="0"/>
                        <a:t> [hex]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</a:t>
                      </a:r>
                      <a:r>
                        <a:rPr lang="en-US" b="0" dirty="0"/>
                        <a:t>xA0</a:t>
                      </a:r>
                      <a:r>
                        <a:rPr lang="ru-RU" b="0" dirty="0"/>
                        <a:t>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Любой XML-элемент может содержать специальный атрибут xmlns, указывающий на пространство имен элемента. Назначение пространств имён дать возможность разрешать конфликты для элементов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префикса называется 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="http://tc.belhard.com/2012/Customers"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&lt;!-- текст комментария --&gt;</a:t>
            </a:r>
          </a:p>
          <a:p>
            <a:r>
              <a:rPr lang="ru-RU" dirty="0"/>
              <a:t>В тексте комментария не должна встречаться последовательность из двух знаков 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Секции</a:t>
            </a:r>
            <a:r>
              <a:rPr lang="en-US" dirty="0"/>
              <a:t> CDATA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разметка.</a:t>
            </a:r>
            <a:endParaRPr lang="en-US" dirty="0"/>
          </a:p>
          <a:p>
            <a:r>
              <a:rPr lang="ru-RU" dirty="0"/>
              <a:t>Секция CDATA начинается со строки &lt;![CDATA[ и заканчивается строкой ]]&gt;. Внутри самой секции не должна присутствовать строка ]]&gt;.</a:t>
            </a:r>
            <a:endParaRPr lang="en-US" dirty="0"/>
          </a:p>
          <a:p>
            <a:r>
              <a:rPr lang="ru-RU" dirty="0"/>
              <a:t>&lt;example&gt;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ru-RU" dirty="0"/>
              <a:t>&lt;![CDATA[ &lt;aaa&gt;bb&amp;cc&lt;&lt;&lt;]]&gt;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&lt;/example&gt;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XML </a:t>
            </a:r>
            <a:r>
              <a:rPr lang="ru-RU" sz="2400" dirty="0"/>
              <a:t>является тектовым форматом, поэтому прямое хранение бинарных данных невозможно. </a:t>
            </a:r>
            <a:r>
              <a:rPr lang="en-US" sz="2400" dirty="0"/>
              <a:t> </a:t>
            </a:r>
            <a:r>
              <a:rPr lang="ru-RU" sz="2400" dirty="0"/>
              <a:t>Вместо этого можно преобразовать последовательность байтов в текстовое представление и уже его сохранять в </a:t>
            </a:r>
            <a:r>
              <a:rPr lang="en-US" sz="2400" dirty="0"/>
              <a:t>XML.</a:t>
            </a:r>
            <a:r>
              <a:rPr lang="ru-RU" sz="2400" dirty="0"/>
              <a:t> Хорошим решением будет использование кодировки </a:t>
            </a:r>
            <a:r>
              <a:rPr lang="en-US" sz="2400" dirty="0"/>
              <a:t>Base64. </a:t>
            </a:r>
            <a:r>
              <a:rPr lang="ru-RU" sz="2400" dirty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/>
              <a:t>System.Convert</a:t>
            </a:r>
            <a:r>
              <a:rPr lang="en-US" sz="2400" dirty="0"/>
              <a:t>:</a:t>
            </a:r>
          </a:p>
          <a:p>
            <a:r>
              <a:rPr lang="en-US" sz="2400" dirty="0"/>
              <a:t>string ToBase64String(byte[])</a:t>
            </a:r>
          </a:p>
          <a:p>
            <a:r>
              <a:rPr lang="en-US" sz="2400" dirty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Инструкции </a:t>
            </a:r>
            <a:r>
              <a:rPr lang="en-US" dirty="0"/>
              <a:t>(processing instructions)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ru-RU" dirty="0"/>
              <a:t>имя_инструкции </a:t>
            </a:r>
            <a:r>
              <a:rPr lang="en-US" dirty="0"/>
              <a:t>[</a:t>
            </a:r>
            <a:r>
              <a:rPr lang="ru-RU" dirty="0"/>
              <a:t>атрибуты</a:t>
            </a:r>
            <a:r>
              <a:rPr lang="en-US" dirty="0"/>
              <a:t>]?&gt;</a:t>
            </a:r>
          </a:p>
          <a:p>
            <a:r>
              <a:rPr lang="en-US" dirty="0"/>
              <a:t>XML </a:t>
            </a:r>
            <a:r>
              <a:rPr lang="ru-RU" dirty="0"/>
              <a:t>пролог </a:t>
            </a:r>
            <a:r>
              <a:rPr lang="en-US" dirty="0"/>
              <a:t>(prolog)</a:t>
            </a:r>
          </a:p>
          <a:p>
            <a:pPr lvl="1"/>
            <a:r>
              <a:rPr lang="en-US" dirty="0"/>
              <a:t>&lt;?xml version="1.0"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version="1.0" encoding="windows-1251"?&gt;</a:t>
            </a:r>
          </a:p>
          <a:p>
            <a:r>
              <a:rPr lang="ru-RU" dirty="0"/>
              <a:t>Стандартные инструкции</a:t>
            </a:r>
          </a:p>
          <a:p>
            <a:pPr lvl="1"/>
            <a:r>
              <a:rPr lang="en-US" dirty="0"/>
              <a:t>&lt;?xml-stylesheet type="text/xsl" href="URL"?&gt;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ru-RU" dirty="0"/>
              <a:t> </a:t>
            </a:r>
            <a:r>
              <a:rPr lang="en-US" dirty="0"/>
              <a:t>.NET 2.0</a:t>
            </a:r>
            <a:r>
              <a:rPr lang="ru-RU" dirty="0"/>
              <a:t> </a:t>
            </a:r>
            <a:r>
              <a:rPr lang="en-US" dirty="0"/>
              <a:t>XML</a:t>
            </a:r>
            <a:r>
              <a:rPr lang="ru-RU" dirty="0"/>
              <a:t>, </a:t>
            </a:r>
            <a:r>
              <a:rPr lang="en-US" dirty="0" err="1"/>
              <a:t>Bipin</a:t>
            </a:r>
            <a:r>
              <a:rPr lang="en-US" dirty="0"/>
              <a:t> Joshi</a:t>
            </a:r>
            <a:r>
              <a:rPr lang="ru-RU" dirty="0"/>
              <a:t>, </a:t>
            </a:r>
            <a:r>
              <a:rPr lang="en-US" dirty="0" err="1"/>
              <a:t>Apress</a:t>
            </a:r>
            <a:r>
              <a:rPr lang="en-US" dirty="0"/>
              <a:t> 2007</a:t>
            </a:r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пролог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Прологом называется инструкция </a:t>
            </a:r>
            <a:r>
              <a:rPr lang="en-US" dirty="0"/>
              <a:t>&lt;?xml ?&gt;</a:t>
            </a:r>
            <a:r>
              <a:rPr lang="ru-RU" dirty="0"/>
              <a:t> которая указывается в начале файла и обязательно в первой строке. С её помощью можно указать версию стандарта </a:t>
            </a:r>
            <a:r>
              <a:rPr lang="en-US" dirty="0"/>
              <a:t>XML</a:t>
            </a:r>
            <a:r>
              <a:rPr lang="ru-RU" dirty="0"/>
              <a:t> (1.0 или 1.1)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кодировку документа. Пролог можно не указывать и тогда используется версия 1.0 и кодировка </a:t>
            </a:r>
            <a:r>
              <a:rPr lang="en-US" dirty="0"/>
              <a:t>UTF-8.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45512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windows-1251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681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в парные 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структуры </a:t>
            </a:r>
            <a:r>
              <a:rPr lang="en-US" dirty="0"/>
              <a:t>XML </a:t>
            </a:r>
            <a:r>
              <a:rPr lang="ru-RU" dirty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efinition</a:t>
            </a:r>
            <a:endParaRPr lang="ru-RU" dirty="0"/>
          </a:p>
          <a:p>
            <a:pPr lvl="1"/>
            <a:r>
              <a:rPr lang="ru-RU" dirty="0"/>
              <a:t>Устаревшая</a:t>
            </a:r>
          </a:p>
          <a:p>
            <a:pPr lvl="1"/>
            <a:r>
              <a:rPr lang="ru-RU" dirty="0"/>
              <a:t>Требует изучения нового синтаксиса</a:t>
            </a:r>
          </a:p>
          <a:p>
            <a:r>
              <a:rPr lang="en-US" dirty="0"/>
              <a:t>XML Schema</a:t>
            </a:r>
            <a:r>
              <a:rPr lang="ru-RU" dirty="0"/>
              <a:t> (</a:t>
            </a:r>
            <a:r>
              <a:rPr lang="en-US" dirty="0"/>
              <a:t>XSD)</a:t>
            </a:r>
          </a:p>
          <a:p>
            <a:pPr lvl="1"/>
            <a:r>
              <a:rPr lang="ru-RU" dirty="0"/>
              <a:t>Использует синтаксис </a:t>
            </a:r>
            <a:r>
              <a:rPr lang="en-US" dirty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XSLT - E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производить трансформации одного документа в другой</a:t>
            </a:r>
            <a:r>
              <a:rPr lang="en-US" dirty="0"/>
              <a:t>, </a:t>
            </a:r>
            <a:r>
              <a:rPr lang="ru-RU" dirty="0"/>
              <a:t>а также в другие форматы.</a:t>
            </a:r>
          </a:p>
          <a:p>
            <a:r>
              <a:rPr lang="ru-RU" dirty="0"/>
              <a:t>Основан на </a:t>
            </a:r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ru-RU" dirty="0"/>
              <a:t> – Язык для поиска элементов в </a:t>
            </a:r>
            <a:r>
              <a:rPr lang="en-US" dirty="0"/>
              <a:t>XML </a:t>
            </a:r>
            <a:r>
              <a:rPr lang="ru-RU" dirty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>
                <a:hlinkClick r:id="rId2"/>
              </a:rPr>
              <a:t>XPath</a:t>
            </a:r>
            <a:r>
              <a:rPr lang="en-US" dirty="0">
                <a:hlinkClick r:id="rId2"/>
              </a:rPr>
              <a:t>) Version 1.0</a:t>
            </a:r>
            <a:endParaRPr lang="en-US" dirty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.NET </a:t>
            </a:r>
            <a:r>
              <a:rPr lang="ru-RU" dirty="0"/>
              <a:t>поддерживает только </a:t>
            </a:r>
            <a:r>
              <a:rPr lang="en-US" dirty="0" err="1"/>
              <a:t>XPath</a:t>
            </a:r>
            <a:r>
              <a:rPr lang="en-US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5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./book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/books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978-5-459-00297-3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book/*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book[1]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</a:t>
            </a:r>
            <a:r>
              <a:rPr lang="en-US" dirty="0"/>
              <a:t>.</a:t>
            </a:r>
            <a:r>
              <a:rPr lang="ru-RU" dirty="0"/>
              <a:t>*</a:t>
            </a:r>
            <a:endParaRPr lang="en-US" dirty="0"/>
          </a:p>
          <a:p>
            <a:pPr lvl="1"/>
            <a:r>
              <a:rPr lang="en-US" dirty="0"/>
              <a:t>LINQ to XML</a:t>
            </a:r>
            <a:r>
              <a:rPr lang="ru-RU" dirty="0"/>
              <a:t>. Классы </a:t>
            </a:r>
            <a:r>
              <a:rPr lang="en-US" err="1"/>
              <a:t>System.Xml.Linq</a:t>
            </a:r>
            <a:r>
              <a:rPr lang="en-US"/>
              <a:t>.*</a:t>
            </a:r>
            <a:endParaRPr lang="en-US" dirty="0"/>
          </a:p>
          <a:p>
            <a:pPr lvl="1"/>
            <a:r>
              <a:rPr lang="ru-RU" dirty="0"/>
              <a:t>Загружает </a:t>
            </a:r>
            <a:r>
              <a:rPr lang="en-US" dirty="0"/>
              <a:t>XML </a:t>
            </a:r>
            <a:r>
              <a:rPr lang="ru-RU" dirty="0"/>
              <a:t>документ целиком в память</a:t>
            </a:r>
          </a:p>
          <a:p>
            <a:pPr lvl="1"/>
            <a:r>
              <a:rPr lang="ru-RU" dirty="0"/>
              <a:t>Позволяет одновременно читать и изменять </a:t>
            </a:r>
            <a:r>
              <a:rPr lang="en-US" dirty="0"/>
              <a:t>XML</a:t>
            </a:r>
          </a:p>
          <a:p>
            <a:r>
              <a:rPr lang="en-US" dirty="0"/>
              <a:t>SAX –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PI for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ML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System.Xml.XmlReader</a:t>
            </a:r>
            <a:r>
              <a:rPr lang="en-US" dirty="0"/>
              <a:t>/ </a:t>
            </a:r>
            <a:r>
              <a:rPr lang="en-US" dirty="0" err="1"/>
              <a:t>System.Xml.XmlWriter</a:t>
            </a:r>
            <a:endParaRPr lang="ru-RU" dirty="0"/>
          </a:p>
          <a:p>
            <a:pPr lvl="1"/>
            <a:r>
              <a:rPr lang="ru-RU" dirty="0"/>
              <a:t>Чтение или запись, но не то и другое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для </a:t>
            </a:r>
            <a:r>
              <a:rPr lang="en-US" dirty="0"/>
              <a:t>DOM </a:t>
            </a:r>
            <a:r>
              <a:rPr lang="ru-RU" dirty="0"/>
              <a:t>модели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3200"/>
              </p:ext>
            </p:extLst>
          </p:nvPr>
        </p:nvGraphicFramePr>
        <p:xfrm>
          <a:off x="575556" y="1340768"/>
          <a:ext cx="79928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Вид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узла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XmlDocument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LINQ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 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Документ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Элемент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обработки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XML Visualizer </a:t>
            </a:r>
            <a:r>
              <a:rPr lang="ru-RU" dirty="0"/>
              <a:t>в отладчике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{0:d}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Анти-паттерны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нумеруйте элементы</a:t>
            </a:r>
          </a:p>
          <a:p>
            <a:pPr lvl="1"/>
            <a:r>
              <a:rPr lang="ru-RU" dirty="0"/>
              <a:t>Это усложняет обработку документов и лишает возможности создать </a:t>
            </a:r>
            <a:r>
              <a:rPr lang="en-US" dirty="0"/>
              <a:t>XML </a:t>
            </a:r>
            <a:r>
              <a:rPr lang="ru-RU" dirty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ru-RU" dirty="0"/>
              <a:t>-строки и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@-</a:t>
            </a:r>
            <a:r>
              <a:rPr lang="ru-RU" sz="2400" dirty="0"/>
              <a:t>строки позволяют вставлять </a:t>
            </a:r>
            <a:r>
              <a:rPr lang="en-US" sz="2400" dirty="0"/>
              <a:t>XML</a:t>
            </a:r>
            <a:r>
              <a:rPr lang="ru-RU" sz="2400" dirty="0"/>
              <a:t> в тело программы с минимальными изменениями (удвоение кавычек):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&lt;title&gt;Язык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&lt;/books&gt;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RSS/Atom </a:t>
            </a:r>
            <a:r>
              <a:rPr lang="ru-RU" dirty="0"/>
              <a:t>форматами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разбора и создания данных в формате </a:t>
            </a:r>
            <a:r>
              <a:rPr lang="en-US" dirty="0"/>
              <a:t>RSS/Atom </a:t>
            </a:r>
            <a:r>
              <a:rPr lang="ru-RU" dirty="0"/>
              <a:t>можно использовать классы из пространства имен </a:t>
            </a:r>
            <a:r>
              <a:rPr lang="en-US" dirty="0" err="1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XML </a:t>
            </a:r>
            <a:r>
              <a:rPr lang="ru-RU" dirty="0"/>
              <a:t>документы очень похожи</a:t>
            </a:r>
            <a:r>
              <a:rPr lang="en-US" dirty="0"/>
              <a:t>, </a:t>
            </a:r>
            <a:r>
              <a:rPr lang="ru-RU" dirty="0"/>
              <a:t>однако </a:t>
            </a:r>
            <a:r>
              <a:rPr lang="en-US" dirty="0"/>
              <a:t>HTML </a:t>
            </a:r>
            <a:r>
              <a:rPr lang="ru-RU" dirty="0"/>
              <a:t>не следует</a:t>
            </a:r>
            <a:r>
              <a:rPr lang="en-US" dirty="0"/>
              <a:t> </a:t>
            </a:r>
            <a:r>
              <a:rPr lang="ru-RU" dirty="0"/>
              <a:t>правилам разметки </a:t>
            </a:r>
            <a:r>
              <a:rPr lang="en-US" dirty="0"/>
              <a:t>XML </a:t>
            </a:r>
            <a:r>
              <a:rPr lang="ru-RU" dirty="0"/>
              <a:t>и поэтому </a:t>
            </a:r>
            <a:r>
              <a:rPr lang="en-US" dirty="0"/>
              <a:t>HTML</a:t>
            </a:r>
            <a:r>
              <a:rPr lang="ru-RU" dirty="0"/>
              <a:t> документы нельзя обрабатывать с помощью </a:t>
            </a:r>
            <a:r>
              <a:rPr lang="en-US" dirty="0"/>
              <a:t>XML </a:t>
            </a:r>
            <a:r>
              <a:rPr lang="ru-RU" dirty="0"/>
              <a:t>парсеров.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для работы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http://www.nuget.org/packages/HtmlAgilityPack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http://htmlagilitypack.codeplex.com/</a:t>
            </a:r>
            <a:endParaRPr lang="en-US" dirty="0"/>
          </a:p>
          <a:p>
            <a:r>
              <a:rPr lang="en-US" dirty="0" err="1"/>
              <a:t>CsQuery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http://www.nuget.org/packages/CsQuery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XML </a:t>
            </a:r>
            <a:r>
              <a:rPr lang="ru-RU" dirty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/>
              <a:t>InteliiSense</a:t>
            </a:r>
            <a:r>
              <a:rPr lang="en-US" dirty="0"/>
              <a:t> </a:t>
            </a:r>
            <a:r>
              <a:rPr lang="ru-RU" dirty="0"/>
              <a:t>для типов из внешних библиотек.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Начинаются с </a:t>
            </a:r>
            <a:r>
              <a:rPr lang="en-US" dirty="0"/>
              <a:t>///</a:t>
            </a:r>
            <a:endParaRPr lang="ru-RU" dirty="0"/>
          </a:p>
          <a:p>
            <a:r>
              <a:rPr lang="ru-RU" dirty="0"/>
              <a:t>Являются строковыми комментариями как и </a:t>
            </a:r>
            <a:r>
              <a:rPr lang="en-US" dirty="0"/>
              <a:t>//</a:t>
            </a:r>
            <a:endParaRPr lang="ru-RU" dirty="0"/>
          </a:p>
          <a:p>
            <a:r>
              <a:rPr lang="ru-RU" dirty="0"/>
              <a:t>Применяются в основном к </a:t>
            </a:r>
            <a:r>
              <a:rPr lang="en-US" dirty="0"/>
              <a:t>public </a:t>
            </a:r>
            <a:r>
              <a:rPr lang="ru-RU" dirty="0"/>
              <a:t>и </a:t>
            </a:r>
            <a:r>
              <a:rPr lang="en-US" dirty="0"/>
              <a:t>protected</a:t>
            </a:r>
            <a:r>
              <a:rPr lang="ru-RU" dirty="0"/>
              <a:t> членам/типам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XML </a:t>
            </a:r>
            <a:r>
              <a:rPr lang="ru-RU" dirty="0"/>
              <a:t>комментариев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Назначение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Смотрите полный список рекомендумемых элементов на сайте </a:t>
            </a:r>
            <a:r>
              <a:rPr lang="en-US" dirty="0"/>
              <a:t>MSDN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https://docs.microsoft.com/en-us/dotnet/csharp/programming-guide/xmldoc/recommended-tags-for-documentation-comments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 </a:t>
            </a:r>
            <a:r>
              <a:rPr lang="ru-RU" dirty="0"/>
              <a:t>Настройка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Установите опцию </a:t>
            </a:r>
            <a:r>
              <a:rPr lang="en-US" sz="3200" dirty="0"/>
              <a:t>“XML documentation file” </a:t>
            </a:r>
            <a:r>
              <a:rPr lang="ru-RU" sz="3200" dirty="0"/>
              <a:t>в свойствах проекта для генерации </a:t>
            </a:r>
            <a:r>
              <a:rPr lang="en-US" sz="3200" dirty="0"/>
              <a:t>XML </a:t>
            </a:r>
            <a:r>
              <a:rPr lang="ru-RU" sz="3200" dirty="0"/>
              <a:t>файла с комментариями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Полученный </a:t>
            </a:r>
            <a:r>
              <a:rPr lang="en-US" dirty="0"/>
              <a:t>XML </a:t>
            </a:r>
            <a:r>
              <a:rPr lang="ru-RU" dirty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Builder (</a:t>
            </a:r>
            <a:r>
              <a:rPr lang="en-US" dirty="0">
                <a:hlinkClick r:id="rId2"/>
              </a:rPr>
              <a:t>https://github.com/EWSoftware/SHFB</a:t>
            </a:r>
            <a:r>
              <a:rPr lang="en-US" dirty="0"/>
              <a:t>) </a:t>
            </a:r>
            <a:r>
              <a:rPr lang="ru-RU" dirty="0"/>
              <a:t>и получить файл(ы) справки.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Чтение </a:t>
            </a:r>
            <a:r>
              <a:rPr lang="en-US" dirty="0"/>
              <a:t>XML. </a:t>
            </a:r>
            <a:r>
              <a:rPr lang="ru-RU" dirty="0"/>
              <a:t>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сериализация (</a:t>
            </a:r>
            <a:r>
              <a:rPr lang="en-US" dirty="0"/>
              <a:t>serialization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в поток</a:t>
            </a:r>
          </a:p>
          <a:p>
            <a:r>
              <a:rPr lang="ru-RU" dirty="0"/>
              <a:t>Десериализация</a:t>
            </a:r>
            <a:r>
              <a:rPr lang="en-US" dirty="0"/>
              <a:t> </a:t>
            </a:r>
            <a:r>
              <a:rPr lang="ru-RU" dirty="0"/>
              <a:t>– обратный процесс восстановления объекта</a:t>
            </a:r>
          </a:p>
          <a:p>
            <a:endParaRPr lang="en-US" dirty="0"/>
          </a:p>
          <a:p>
            <a:r>
              <a:rPr lang="ru-RU" dirty="0"/>
              <a:t>Примеры использования:</a:t>
            </a:r>
          </a:p>
          <a:p>
            <a:pPr lvl="1"/>
            <a:r>
              <a:rPr lang="ru-RU" dirty="0"/>
              <a:t>Передача объекта между разными программи/машинами.</a:t>
            </a:r>
          </a:p>
          <a:p>
            <a:pPr lvl="1"/>
            <a:r>
              <a:rPr lang="ru-RU" dirty="0"/>
              <a:t>Файлы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Простой формат представления (записи) структурированных, иерархических данных на основе текста.</a:t>
            </a:r>
          </a:p>
          <a:p>
            <a:pPr lvl="1"/>
            <a:r>
              <a:rPr lang="en-US" sz="1400" dirty="0"/>
              <a:t>&lt;?xml version="1.0"?&gt;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isbn</a:t>
            </a:r>
            <a:r>
              <a:rPr lang="ru-RU" sz="1400" dirty="0"/>
              <a:t>=</a:t>
            </a:r>
            <a:r>
              <a:rPr lang="en-US" sz="1400" dirty="0"/>
              <a:t>"</a:t>
            </a:r>
            <a:r>
              <a:rPr lang="ru-RU" sz="1400" dirty="0"/>
              <a:t>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/books</a:t>
            </a:r>
            <a:r>
              <a:rPr lang="ru-RU" sz="1400" dirty="0"/>
              <a:t>&gt;</a:t>
            </a:r>
          </a:p>
          <a:p>
            <a:r>
              <a:rPr lang="ru-RU" sz="1800" dirty="0"/>
              <a:t>На 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Сериализация</a:t>
            </a:r>
            <a:r>
              <a:rPr lang="en-US" dirty="0"/>
              <a:t>. </a:t>
            </a:r>
            <a:r>
              <a:rPr lang="ru-RU" dirty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Команда </a:t>
            </a:r>
            <a:r>
              <a:rPr lang="en-US" sz="3600" dirty="0"/>
              <a:t>Edit -&gt; Paste Special -&gt;</a:t>
            </a:r>
            <a:br>
              <a:rPr lang="en-US" sz="3600" dirty="0"/>
            </a:br>
            <a:r>
              <a:rPr lang="en-US" sz="3600" dirty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2012 </a:t>
            </a:r>
            <a:r>
              <a:rPr lang="ru-RU" dirty="0"/>
              <a:t>и выше можно быстро сгенерировать классы для </a:t>
            </a:r>
            <a:r>
              <a:rPr lang="en-US" dirty="0"/>
              <a:t>XML-</a:t>
            </a:r>
            <a:r>
              <a:rPr lang="ru-RU" dirty="0"/>
              <a:t>сериализации скопировав нужный </a:t>
            </a:r>
            <a:r>
              <a:rPr lang="en-US" dirty="0"/>
              <a:t>XML </a:t>
            </a:r>
            <a:r>
              <a:rPr lang="ru-RU" dirty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Classes</a:t>
            </a:r>
            <a:r>
              <a:rPr lang="ru-RU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задание:</a:t>
            </a:r>
            <a:br>
              <a:rPr lang="ru-RU" dirty="0"/>
            </a:br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Смотрите задание в файле </a:t>
            </a:r>
            <a:r>
              <a:rPr lang="en-US" dirty="0"/>
              <a:t>xml-books.docx</a:t>
            </a:r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/>
              <a:t>Простой способ хранения данных. «Замена»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</a:t>
            </a:r>
            <a:r>
              <a:rPr lang="en-US" dirty="0"/>
              <a:t>XML </a:t>
            </a:r>
            <a:r>
              <a:rPr lang="ru-RU" dirty="0"/>
              <a:t>применяется в </a:t>
            </a:r>
            <a:r>
              <a:rPr lang="en-US" dirty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Файлы конфигурации (</a:t>
            </a:r>
            <a:r>
              <a:rPr lang="en-US" dirty="0"/>
              <a:t>*.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ru-RU" dirty="0"/>
              <a:t>Комментарии для документации (</a:t>
            </a:r>
            <a:r>
              <a:rPr lang="en-US" dirty="0"/>
              <a:t>XML </a:t>
            </a:r>
            <a:r>
              <a:rPr lang="ru-RU" dirty="0"/>
              <a:t>комментарии)</a:t>
            </a:r>
            <a:endParaRPr lang="en-US" dirty="0"/>
          </a:p>
          <a:p>
            <a:r>
              <a:rPr lang="en-US" dirty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/>
              <a:t>WPF </a:t>
            </a:r>
            <a:r>
              <a:rPr lang="ru-RU" dirty="0"/>
              <a:t>и приложениях </a:t>
            </a:r>
            <a:r>
              <a:rPr lang="en-US" dirty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</a:p>
          <a:p>
            <a:r>
              <a:rPr lang="ru-RU" dirty="0"/>
              <a:t>Файлы ресурсов </a:t>
            </a:r>
            <a:r>
              <a:rPr lang="en-US" dirty="0"/>
              <a:t>(*.</a:t>
            </a:r>
            <a:r>
              <a:rPr lang="en-US" dirty="0" err="1"/>
              <a:t>resx</a:t>
            </a:r>
            <a:r>
              <a:rPr lang="en-US" dirty="0"/>
              <a:t>)</a:t>
            </a:r>
          </a:p>
          <a:p>
            <a:r>
              <a:rPr lang="ru-RU" dirty="0"/>
              <a:t>Файлы манифестов приложений для </a:t>
            </a:r>
            <a:r>
              <a:rPr lang="en-US" dirty="0"/>
              <a:t>Windows Vista </a:t>
            </a:r>
            <a:r>
              <a:rPr lang="ru-RU" dirty="0"/>
              <a:t>и выше </a:t>
            </a:r>
            <a:r>
              <a:rPr lang="en-US" dirty="0"/>
              <a:t>(*.manifest)</a:t>
            </a:r>
            <a:endParaRPr lang="ru-RU" dirty="0"/>
          </a:p>
          <a:p>
            <a:r>
              <a:rPr lang="ru-RU" dirty="0"/>
              <a:t>Сохранение/загрузка данных из класса </a:t>
            </a:r>
            <a:r>
              <a:rPr lang="en-US" dirty="0" err="1"/>
              <a:t>System.Data.DataSet</a:t>
            </a:r>
            <a:endParaRPr lang="en-US" dirty="0"/>
          </a:p>
          <a:p>
            <a:r>
              <a:rPr lang="ru-RU" dirty="0"/>
              <a:t>Файлы проектов </a:t>
            </a:r>
            <a:r>
              <a:rPr lang="en-US" dirty="0"/>
              <a:t>Visual Studio (</a:t>
            </a:r>
            <a:r>
              <a:rPr lang="ru-RU" dirty="0"/>
              <a:t>см. также </a:t>
            </a:r>
            <a:r>
              <a:rPr lang="en-US" dirty="0" err="1"/>
              <a:t>MSBuild</a:t>
            </a:r>
            <a:r>
              <a:rPr lang="en-US" dirty="0"/>
              <a:t>)</a:t>
            </a:r>
          </a:p>
          <a:p>
            <a:r>
              <a:rPr lang="ru-RU" dirty="0"/>
              <a:t>Описание пакетов </a:t>
            </a:r>
            <a:r>
              <a:rPr lang="en-US" dirty="0"/>
              <a:t>NuGet (*.</a:t>
            </a:r>
            <a:r>
              <a:rPr lang="en-US" dirty="0" err="1"/>
              <a:t>nuspec</a:t>
            </a:r>
            <a:r>
              <a:rPr lang="en-US" dirty="0"/>
              <a:t> </a:t>
            </a:r>
            <a:r>
              <a:rPr lang="ru-RU" dirty="0"/>
              <a:t>файлы)</a:t>
            </a:r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ru-RU" dirty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Каждый элемент представлен именем, открывающим тэгом и закрывающим тэгом.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>
                <a:solidFill>
                  <a:schemeClr val="bg1"/>
                </a:solidFill>
              </a:rPr>
              <a:t>открывающий тэг.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&lt;/имя_элемента&gt;</a:t>
            </a:r>
            <a:r>
              <a:rPr lang="ru-RU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/>
              <a:t>-  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элемента.</a:t>
            </a:r>
          </a:p>
          <a:p>
            <a:r>
              <a:rPr lang="ru-RU" dirty="0"/>
              <a:t>Если 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и 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&lt;/Author&gt;</a:t>
            </a:r>
            <a:endParaRPr lang="ru-RU" sz="3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Имена элементов чувствительны к регистру.</a:t>
            </a:r>
          </a:p>
          <a:p>
            <a:r>
              <a:rPr lang="ru-RU" dirty="0"/>
              <a:t>Имена могут содержать буквы, цифры, дефисы ‘-’, символы подчеркивания ‘_’, двоеточия ‘:’ и точки ‘.’, однако начинаться они могут только с буквы или символа подчеркивания.</a:t>
            </a:r>
          </a:p>
          <a:p>
            <a:r>
              <a:rPr lang="ru-RU" dirty="0"/>
              <a:t>Двоеточие может быть использовано только в специальных случаях – при записи префикса пространства имен.</a:t>
            </a:r>
          </a:p>
          <a:p>
            <a:r>
              <a:rPr lang="ru-RU" dirty="0"/>
              <a:t>Имена элементов, начинающиеся с xml (вне зависимости от регистра букв), зарезервированы для нужд самого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2075</Words>
  <Application>Microsoft Office PowerPoint</Application>
  <PresentationFormat>On-screen Show (4:3)</PresentationFormat>
  <Paragraphs>329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Секции CDATA</vt:lpstr>
      <vt:lpstr>Хранение бинарных данных</vt:lpstr>
      <vt:lpstr>Инструкции (processing instructions)</vt:lpstr>
      <vt:lpstr>XML пролог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2019-02-22T16:24:15Z</dcterms:modified>
</cp:coreProperties>
</file>