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9"/>
  </p:notesMasterIdLst>
  <p:sldIdLst>
    <p:sldId id="257" r:id="rId3"/>
    <p:sldId id="291" r:id="rId4"/>
    <p:sldId id="293" r:id="rId5"/>
    <p:sldId id="305" r:id="rId6"/>
    <p:sldId id="337" r:id="rId7"/>
    <p:sldId id="294" r:id="rId8"/>
    <p:sldId id="295" r:id="rId9"/>
    <p:sldId id="314" r:id="rId10"/>
    <p:sldId id="297" r:id="rId11"/>
    <p:sldId id="296" r:id="rId12"/>
    <p:sldId id="298" r:id="rId13"/>
    <p:sldId id="301" r:id="rId14"/>
    <p:sldId id="302" r:id="rId15"/>
    <p:sldId id="309" r:id="rId16"/>
    <p:sldId id="320" r:id="rId17"/>
    <p:sldId id="321" r:id="rId18"/>
    <p:sldId id="303" r:id="rId19"/>
    <p:sldId id="304" r:id="rId20"/>
    <p:sldId id="339" r:id="rId21"/>
    <p:sldId id="275" r:id="rId22"/>
    <p:sldId id="307" r:id="rId23"/>
    <p:sldId id="308" r:id="rId24"/>
    <p:sldId id="328" r:id="rId25"/>
    <p:sldId id="334" r:id="rId26"/>
    <p:sldId id="313" r:id="rId27"/>
    <p:sldId id="327" r:id="rId28"/>
    <p:sldId id="273" r:id="rId29"/>
    <p:sldId id="274" r:id="rId30"/>
    <p:sldId id="276" r:id="rId31"/>
    <p:sldId id="277" r:id="rId32"/>
    <p:sldId id="280" r:id="rId33"/>
    <p:sldId id="278" r:id="rId34"/>
    <p:sldId id="279" r:id="rId35"/>
    <p:sldId id="290" r:id="rId36"/>
    <p:sldId id="281" r:id="rId37"/>
    <p:sldId id="282" r:id="rId38"/>
    <p:sldId id="292" r:id="rId39"/>
    <p:sldId id="315" r:id="rId40"/>
    <p:sldId id="284" r:id="rId41"/>
    <p:sldId id="262" r:id="rId42"/>
    <p:sldId id="330" r:id="rId43"/>
    <p:sldId id="331" r:id="rId44"/>
    <p:sldId id="261" r:id="rId45"/>
    <p:sldId id="300" r:id="rId46"/>
    <p:sldId id="335" r:id="rId47"/>
    <p:sldId id="336" r:id="rId48"/>
    <p:sldId id="325" r:id="rId49"/>
    <p:sldId id="329" r:id="rId50"/>
    <p:sldId id="306" r:id="rId51"/>
    <p:sldId id="323" r:id="rId52"/>
    <p:sldId id="310" r:id="rId53"/>
    <p:sldId id="312" r:id="rId54"/>
    <p:sldId id="326" r:id="rId55"/>
    <p:sldId id="324" r:id="rId56"/>
    <p:sldId id="311" r:id="rId57"/>
    <p:sldId id="322" r:id="rId58"/>
    <p:sldId id="318" r:id="rId59"/>
    <p:sldId id="319" r:id="rId60"/>
    <p:sldId id="333" r:id="rId61"/>
    <p:sldId id="299" r:id="rId62"/>
    <p:sldId id="263" r:id="rId63"/>
    <p:sldId id="264" r:id="rId64"/>
    <p:sldId id="265" r:id="rId65"/>
    <p:sldId id="332" r:id="rId66"/>
    <p:sldId id="338" r:id="rId67"/>
    <p:sldId id="271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337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339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35"/>
            <p14:sldId id="336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338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Понятие сборки. Отражение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F06880-7392-E347-957B-84541F177F9F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создания собственного атрибута необходимо 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/>
              <a:t>.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 классу должен быть применен атрибут </a:t>
            </a:r>
            <a:r>
              <a:rPr lang="en-US" sz="1600" dirty="0" err="1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сборки (</a:t>
            </a:r>
            <a:r>
              <a:rPr lang="en-US" dirty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Это логическая группировка одного или нескольких управляемых модулей или файлов 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Это самая маленькая единица, с точки зрения повторного использования, безопасности и отслеживания версий.</a:t>
            </a:r>
          </a:p>
          <a:p>
            <a:r>
              <a:rPr lang="ru-RU" dirty="0"/>
              <a:t>Сборки бывают однофайловые или многофайловые</a:t>
            </a:r>
            <a:endParaRPr lang="en-US" dirty="0"/>
          </a:p>
          <a:p>
            <a:r>
              <a:rPr lang="ru-RU" dirty="0"/>
              <a:t>В главном основной сборки содержится манифест (</a:t>
            </a:r>
            <a:r>
              <a:rPr lang="en-US" dirty="0"/>
              <a:t>manifest</a:t>
            </a:r>
            <a:r>
              <a:rPr lang="ru-RU" dirty="0"/>
              <a:t>) – информация о самой сборке и о всех её частях.</a:t>
            </a:r>
            <a:endParaRPr lang="en-US" dirty="0"/>
          </a:p>
          <a:p>
            <a:r>
              <a:rPr lang="ru-RU" dirty="0"/>
              <a:t>Сборка с точкой входа называется приложением.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Компилятор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en-US" dirty="0" err="1">
                <a:solidFill>
                  <a:schemeClr val="bg1"/>
                </a:solidFill>
              </a:rPr>
              <a:t>Remoting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Компиляция в </a:t>
            </a:r>
            <a:r>
              <a:rPr lang="en-US" dirty="0"/>
              <a:t>IL </a:t>
            </a:r>
            <a:r>
              <a:rPr lang="ru-RU" dirty="0"/>
              <a:t>код</a:t>
            </a:r>
            <a:br>
              <a:rPr lang="ru-RU" dirty="0"/>
            </a:br>
            <a:r>
              <a:rPr lang="ru-RU" dirty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Кроссплатформенность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>
                <a:solidFill>
                  <a:schemeClr val="bg1"/>
                </a:solidFill>
              </a:rPr>
              <a:t>(VS Code Analysis </a:t>
            </a:r>
            <a:r>
              <a:rPr lang="ru-RU" sz="2400" dirty="0">
                <a:solidFill>
                  <a:schemeClr val="bg1"/>
                </a:solidFill>
              </a:rPr>
              <a:t>и другие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>
                <a:solidFill>
                  <a:schemeClr val="bg1"/>
                </a:solidFill>
              </a:rPr>
              <a:t>MS Code Contracts</a:t>
            </a:r>
            <a:r>
              <a:rPr lang="ru-RU" sz="2400" dirty="0">
                <a:solidFill>
                  <a:schemeClr val="bg1"/>
                </a:solidFill>
              </a:rPr>
              <a:t> и т.д.)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JIT</a:t>
            </a:r>
            <a:r>
              <a:rPr lang="ru-RU" sz="2400" dirty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>
                <a:solidFill>
                  <a:schemeClr val="bg1"/>
                </a:solidFill>
              </a:rPr>
              <a:t>.NET Native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Предварительная компиляция с помощью </a:t>
            </a:r>
            <a:r>
              <a:rPr lang="en-US" dirty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JIT </a:t>
            </a:r>
            <a:r>
              <a:rPr lang="ru-RU" dirty="0"/>
              <a:t>компиляция из </a:t>
            </a:r>
            <a:r>
              <a:rPr lang="en-US" dirty="0"/>
              <a:t>IL </a:t>
            </a:r>
            <a:r>
              <a:rPr lang="ru-RU" dirty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/>
              <a:t>ngen.exe </a:t>
            </a:r>
            <a:r>
              <a:rPr lang="ru-RU" dirty="0"/>
              <a:t>можно выполнить полную компиляцию в машинный код. Данный процесс не меняет </a:t>
            </a:r>
            <a:r>
              <a:rPr lang="en-US" dirty="0"/>
              <a:t>exe/</a:t>
            </a:r>
            <a:r>
              <a:rPr lang="en-US" dirty="0" err="1"/>
              <a:t>dll</a:t>
            </a:r>
            <a:r>
              <a:rPr lang="ru-RU" dirty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C:\Windows\Microsoft.NET\Framework\v4.0.30319\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</a:t>
            </a:r>
            <a:r>
              <a:rPr lang="en-US" dirty="0"/>
              <a:t> .NET Native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Технология </a:t>
            </a:r>
            <a:r>
              <a:rPr lang="en-US" dirty="0"/>
              <a:t>.NET Native</a:t>
            </a:r>
            <a:r>
              <a:rPr lang="ru-RU" dirty="0"/>
              <a:t> позволяет откомпилировать </a:t>
            </a:r>
            <a:r>
              <a:rPr lang="en-US" dirty="0"/>
              <a:t>IL </a:t>
            </a:r>
            <a:r>
              <a:rPr lang="ru-RU" dirty="0"/>
              <a:t>код в машинный с помощью </a:t>
            </a:r>
            <a:r>
              <a:rPr lang="en-US" dirty="0"/>
              <a:t>C++ </a:t>
            </a:r>
            <a:r>
              <a:rPr lang="ru-RU" dirty="0"/>
              <a:t>компилятора получив на выходе сильно оптимизированный монолитный исполняемый модуль. Он будет потреблять меньше памяти и работать быстрее. Пока доступна только для </a:t>
            </a:r>
            <a:r>
              <a:rPr lang="en-US" dirty="0"/>
              <a:t>Windows Store </a:t>
            </a:r>
            <a:r>
              <a:rPr lang="ru-RU" dirty="0"/>
              <a:t>приложений при использовании </a:t>
            </a:r>
            <a:r>
              <a:rPr lang="en-US" dirty="0"/>
              <a:t>Visual Studio 2013 Update 2 </a:t>
            </a:r>
            <a:r>
              <a:rPr lang="ru-RU" dirty="0"/>
              <a:t>и выше.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https://docs.microsoft.com/en-us/dotnet/framework/net-native/index</a:t>
            </a:r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IL</a:t>
            </a:r>
            <a:r>
              <a:rPr lang="ru-RU" sz="4400" dirty="0">
                <a:solidFill>
                  <a:schemeClr val="bg1"/>
                </a:solidFill>
              </a:rPr>
              <a:t>-код</a:t>
            </a:r>
            <a:r>
              <a:rPr lang="en-US" sz="4400" dirty="0">
                <a:solidFill>
                  <a:schemeClr val="bg1"/>
                </a:solidFill>
              </a:rPr>
              <a:t>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Утилиты для работы с декомпилированным кодом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DotPeek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Just Decompile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ILSpy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ilspy.net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Декомпиляция средствами </a:t>
            </a:r>
            <a:r>
              <a:rPr lang="en-US" dirty="0"/>
              <a:t>Visual Studio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версии 15.6 в </a:t>
            </a:r>
            <a:r>
              <a:rPr lang="en-US" dirty="0"/>
              <a:t>Visual Studio 2017 </a:t>
            </a:r>
            <a:r>
              <a:rPr lang="ru-RU" dirty="0"/>
              <a:t>доступна декомпиляция код при выполнении команды </a:t>
            </a:r>
            <a:r>
              <a:rPr lang="en-US" dirty="0"/>
              <a:t>Go To Definition (F12). </a:t>
            </a:r>
            <a:r>
              <a:rPr lang="ru-RU" dirty="0"/>
              <a:t>По умолчанию эта возможность выключена. Для включения необходимо открыть настройки, перейти в </a:t>
            </a:r>
            <a:r>
              <a:rPr lang="en-US" dirty="0"/>
              <a:t>Text Editor \ C# \ Advanced </a:t>
            </a:r>
            <a:r>
              <a:rPr lang="ru-RU" dirty="0"/>
              <a:t>и включить </a:t>
            </a:r>
            <a:r>
              <a:rPr lang="en-US" dirty="0"/>
              <a:t>"Enable navigation to decompiled sources".</a:t>
            </a:r>
          </a:p>
        </p:txBody>
      </p:sp>
    </p:spTree>
    <p:extLst>
      <p:ext uri="{BB962C8B-B14F-4D97-AF65-F5344CB8AC3E}">
        <p14:creationId xmlns:p14="http://schemas.microsoft.com/office/powerpoint/2010/main" val="190867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US" dirty="0"/>
              <a:t>Class Library</a:t>
            </a:r>
            <a:br>
              <a:rPr lang="en-US" dirty="0"/>
            </a:b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доступа </a:t>
            </a:r>
            <a:r>
              <a:rPr lang="en-US" dirty="0"/>
              <a:t>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Типы объявленные как </a:t>
            </a:r>
            <a:r>
              <a:rPr lang="en-US" dirty="0"/>
              <a:t>internal </a:t>
            </a:r>
            <a:r>
              <a:rPr lang="ru-RU" dirty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у класса не указан модификатор доступа, то по умолчанию используется </a:t>
            </a:r>
            <a:r>
              <a:rPr lang="en-US" dirty="0"/>
              <a:t>internal.</a:t>
            </a:r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Модификатор доступа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protected 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Модификатор дотсупа «</a:t>
            </a:r>
            <a:r>
              <a:rPr lang="en-US" dirty="0"/>
              <a:t>protected internal</a:t>
            </a:r>
            <a:r>
              <a:rPr lang="ru-RU" dirty="0"/>
              <a:t>» означает </a:t>
            </a:r>
            <a:r>
              <a:rPr lang="en-US" dirty="0"/>
              <a:t>protected </a:t>
            </a:r>
            <a:r>
              <a:rPr lang="ru-RU" dirty="0"/>
              <a:t>ИЛИ </a:t>
            </a:r>
            <a:r>
              <a:rPr lang="en-US" dirty="0"/>
              <a:t>internal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 err="1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/>
              <a:t>(из пространства имен </a:t>
            </a:r>
            <a:r>
              <a:rPr lang="en-US" dirty="0" err="1"/>
              <a:t>System.Runtime.CompilerServices</a:t>
            </a:r>
            <a:r>
              <a:rPr lang="ru-RU" dirty="0"/>
              <a:t>) позволяет указать что другой сборке разрешен доступ к </a:t>
            </a:r>
            <a:r>
              <a:rPr lang="en-US" dirty="0"/>
              <a:t>internal </a:t>
            </a:r>
            <a:r>
              <a:rPr lang="ru-RU" dirty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/>
              <a:t>Obsolete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Атрибуа</a:t>
            </a:r>
            <a:r>
              <a:rPr lang="ru-RU" dirty="0"/>
              <a:t> </a:t>
            </a:r>
            <a:r>
              <a:rPr lang="en-US" dirty="0"/>
              <a:t>Obsolete</a:t>
            </a:r>
            <a:r>
              <a:rPr lang="ru-RU" dirty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/>
              <a:t>IntelliSense </a:t>
            </a:r>
            <a:r>
              <a:rPr lang="ru-RU" dirty="0"/>
              <a:t>с 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 </a:t>
            </a:r>
            <a:r>
              <a:rPr lang="ru-RU" dirty="0"/>
              <a:t>конфигурации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каждом проектов в </a:t>
            </a:r>
            <a:r>
              <a:rPr lang="en-US" sz="2400" dirty="0"/>
              <a:t>VS </a:t>
            </a:r>
            <a:r>
              <a:rPr lang="ru-RU" sz="2400" dirty="0"/>
              <a:t>присутствуют конфигурации </a:t>
            </a:r>
            <a:r>
              <a:rPr lang="en-US" sz="2400" dirty="0"/>
              <a:t>Debug </a:t>
            </a:r>
            <a:r>
              <a:rPr lang="ru-RU" sz="2400" dirty="0"/>
              <a:t>и </a:t>
            </a:r>
            <a:r>
              <a:rPr lang="en-US" sz="2400" dirty="0"/>
              <a:t>Release</a:t>
            </a:r>
            <a:r>
              <a:rPr lang="ru-RU" sz="2400" dirty="0"/>
              <a:t> для разных этапов в разработке</a:t>
            </a:r>
            <a:r>
              <a:rPr lang="en-US" sz="2400" dirty="0"/>
              <a:t>. </a:t>
            </a:r>
            <a:r>
              <a:rPr lang="ru-RU" sz="2400" dirty="0"/>
              <a:t>Конфигурация </a:t>
            </a:r>
            <a:r>
              <a:rPr lang="en-US" sz="2400" dirty="0"/>
              <a:t>Debug </a:t>
            </a:r>
            <a:r>
              <a:rPr lang="ru-RU" sz="2400" dirty="0"/>
              <a:t>используется в течение разработки; конфигурация </a:t>
            </a:r>
            <a:r>
              <a:rPr lang="en-US" sz="2400" dirty="0"/>
              <a:t>Release </a:t>
            </a:r>
            <a:r>
              <a:rPr lang="ru-RU" sz="2400" dirty="0"/>
              <a:t>для компиляции законченного приложения.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Настройка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Выкл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Выкл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Отладочные символы </a:t>
            </a:r>
            <a:r>
              <a:rPr lang="en-US" dirty="0"/>
              <a:t>(*.</a:t>
            </a:r>
            <a:r>
              <a:rPr lang="en-US" dirty="0" err="1"/>
              <a:t>pdb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/>
              <a:t>Названия исходных файлов и номера строк</a:t>
            </a:r>
          </a:p>
          <a:p>
            <a:r>
              <a:rPr lang="ru-RU" dirty="0"/>
              <a:t>Названия локальных переменных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Отладочные символы создаются по умолчанию в конфигурациях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</a:t>
            </a:r>
            <a:r>
              <a:rPr lang="ru-RU" dirty="0"/>
              <a:t>. </a:t>
            </a:r>
            <a:r>
              <a:rPr lang="ru-RU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Многофайловые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Позволяют распределять типы по разным файлам</a:t>
            </a:r>
          </a:p>
          <a:p>
            <a:r>
              <a:rPr lang="ru-RU" dirty="0"/>
              <a:t>Позволяют добавлять к сборке файлы с ресурсами и данными</a:t>
            </a:r>
          </a:p>
          <a:p>
            <a:r>
              <a:rPr lang="ru-RU" dirty="0"/>
              <a:t>Позволяют создавать сборки, состоящие из типов, написанных на разных языках </a:t>
            </a:r>
            <a:r>
              <a:rPr lang="en-US" dirty="0"/>
              <a:t>	</a:t>
            </a:r>
            <a:r>
              <a:rPr lang="ru-RU" dirty="0"/>
              <a:t>программирования</a:t>
            </a:r>
          </a:p>
          <a:p>
            <a:r>
              <a:rPr lang="ru-RU" dirty="0"/>
              <a:t>Создаются с помощью утилиты </a:t>
            </a:r>
            <a:r>
              <a:rPr lang="en-US" dirty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Многофайловые сборки</a:t>
            </a:r>
            <a:br>
              <a:rPr lang="ru-RU" dirty="0"/>
            </a:b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меню </a:t>
            </a:r>
            <a:r>
              <a:rPr lang="en-US" dirty="0"/>
              <a:t>Project -&gt; Add Reference</a:t>
            </a:r>
            <a:r>
              <a:rPr lang="ru-RU" dirty="0"/>
              <a:t> ...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Solution Explorer, </a:t>
            </a:r>
            <a:r>
              <a:rPr lang="ru-RU" dirty="0"/>
              <a:t>найти узел </a:t>
            </a:r>
            <a:r>
              <a:rPr lang="en-US" dirty="0"/>
              <a:t>References </a:t>
            </a:r>
            <a:r>
              <a:rPr lang="ru-RU" dirty="0"/>
              <a:t>нужного проекта</a:t>
            </a:r>
            <a:r>
              <a:rPr lang="en-US" dirty="0"/>
              <a:t>,</a:t>
            </a:r>
            <a:r>
              <a:rPr lang="ru-RU" dirty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...</a:t>
            </a:r>
            <a:endParaRPr lang="en-US" dirty="0"/>
          </a:p>
          <a:p>
            <a:r>
              <a:rPr lang="ru-RU" dirty="0"/>
              <a:t>С помощью </a:t>
            </a:r>
            <a:r>
              <a:rPr lang="en-US" dirty="0" err="1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/>
              <a:t>Атрибуты</a:t>
            </a:r>
            <a:r>
              <a:rPr lang="en-US" sz="3600" dirty="0"/>
              <a:t> (custom attributes)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версии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[assembly: </a:t>
            </a:r>
            <a:r>
              <a:rPr lang="en-US" dirty="0" err="1"/>
              <a:t>AssemblyVersion</a:t>
            </a:r>
            <a:r>
              <a:rPr lang="en-US" dirty="0"/>
              <a:t>(“1.2.3.4”)]</a:t>
            </a:r>
          </a:p>
          <a:p>
            <a:r>
              <a:rPr lang="en-US" dirty="0" err="1"/>
              <a:t>major.minor.build.revision</a:t>
            </a:r>
            <a:endParaRPr lang="ru-RU" dirty="0"/>
          </a:p>
          <a:p>
            <a:pPr lvl="1"/>
            <a:r>
              <a:rPr lang="ru-RU" dirty="0"/>
              <a:t>Старший номер</a:t>
            </a:r>
          </a:p>
          <a:p>
            <a:pPr lvl="1"/>
            <a:r>
              <a:rPr lang="ru-RU" dirty="0"/>
              <a:t>Младший номер</a:t>
            </a:r>
          </a:p>
          <a:p>
            <a:pPr lvl="1"/>
            <a:r>
              <a:rPr lang="ru-RU" dirty="0"/>
              <a:t>Номер билда</a:t>
            </a:r>
          </a:p>
          <a:p>
            <a:pPr lvl="1"/>
            <a:r>
              <a:rPr lang="ru-RU" dirty="0"/>
              <a:t>Номер ревизии</a:t>
            </a:r>
            <a:endParaRPr lang="en-US" dirty="0"/>
          </a:p>
          <a:p>
            <a:r>
              <a:rPr lang="ru-RU" dirty="0"/>
              <a:t>Задается в </a:t>
            </a:r>
            <a:r>
              <a:rPr lang="en-US" dirty="0" err="1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развертывания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Закрытое</a:t>
            </a:r>
          </a:p>
          <a:p>
            <a:r>
              <a:rPr lang="ru-RU" dirty="0"/>
              <a:t>Совместное</a:t>
            </a:r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сборки</a:t>
            </a:r>
            <a:br>
              <a:rPr lang="ru-RU" dirty="0"/>
            </a:br>
            <a:r>
              <a:rPr lang="ru-RU" dirty="0"/>
              <a:t>Закрытое развертывание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AppBase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\privatePath1\</a:t>
            </a:r>
            <a:r>
              <a:rPr lang="en-US" dirty="0" err="1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\privatePath1\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\privatePath2\AsmName.dll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\privatePath2\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\en-US\AsmName.dll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\en-US\privatePath1\</a:t>
            </a:r>
            <a:r>
              <a:rPr lang="en-US" dirty="0" err="1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\en-US\privatePath1\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\en-US\privatePath2\AsmName.dll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\en-US\privatePath2\</a:t>
            </a:r>
            <a:r>
              <a:rPr lang="en-US" dirty="0" err="1"/>
              <a:t>AsmName</a:t>
            </a:r>
            <a:r>
              <a:rPr lang="en-US" dirty="0"/>
              <a:t>\</a:t>
            </a:r>
            <a:r>
              <a:rPr lang="en-US" dirty="0" err="1"/>
              <a:t>AsmName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&lt;configuration&gt;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%</a:t>
            </a:r>
            <a:r>
              <a:rPr lang="en-US" sz="2800" dirty="0" err="1"/>
              <a:t>windir</a:t>
            </a:r>
            <a:r>
              <a:rPr lang="en-US" sz="2800" dirty="0"/>
              <a:t>%\Microsoft.NET\Framework\</a:t>
            </a:r>
            <a:r>
              <a:rPr lang="en-US" sz="2800" dirty="0" err="1"/>
              <a:t>x.y.z</a:t>
            </a:r>
            <a:r>
              <a:rPr lang="en-US" sz="2800" dirty="0"/>
              <a:t>\CONFIG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Диагностика проблем с загрузкой сборок. Является частью </a:t>
            </a:r>
            <a:r>
              <a:rPr lang="en-US" dirty="0"/>
              <a:t>Windows SDK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HKLM\Software\Microsoft\Fusion</a:t>
            </a:r>
            <a:endParaRPr lang="ru-RU" dirty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/>
              <a:t>= 1</a:t>
            </a:r>
          </a:p>
          <a:p>
            <a:pPr lvl="1"/>
            <a:r>
              <a:rPr lang="en-US" dirty="0" err="1"/>
              <a:t>LogPath</a:t>
            </a:r>
            <a:r>
              <a:rPr lang="ru-RU" dirty="0"/>
              <a:t> – путь к существующей папке для протоколирования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необязательно</a:t>
            </a:r>
            <a:r>
              <a:rPr lang="en-US" dirty="0"/>
              <a:t>) </a:t>
            </a:r>
            <a:r>
              <a:rPr lang="en-US" dirty="0" err="1"/>
              <a:t>LogResourceBinds</a:t>
            </a:r>
            <a:r>
              <a:rPr lang="en-US" dirty="0"/>
              <a:t> = 1</a:t>
            </a:r>
            <a:r>
              <a:rPr lang="ru-RU" dirty="0"/>
              <a:t> для протоколирования </a:t>
            </a:r>
            <a:r>
              <a:rPr lang="en-US" dirty="0"/>
              <a:t>satellite </a:t>
            </a:r>
            <a:r>
              <a:rPr lang="ru-RU" dirty="0"/>
              <a:t>сборок</a:t>
            </a: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Строгое имя сборки (</a:t>
            </a:r>
            <a:r>
              <a:rPr lang="en-US" dirty="0"/>
              <a:t>strong name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задания строгого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Имя сборки</a:t>
            </a:r>
            <a:r>
              <a:rPr lang="en-US" dirty="0">
                <a:solidFill>
                  <a:srgbClr val="FFFF00"/>
                </a:solidFill>
              </a:rPr>
              <a:t> (assembly name)</a:t>
            </a:r>
          </a:p>
          <a:p>
            <a:pPr lvl="1"/>
            <a:r>
              <a:rPr lang="ru-RU" dirty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Номер версии сборки</a:t>
            </a:r>
            <a:r>
              <a:rPr lang="en-US" dirty="0">
                <a:solidFill>
                  <a:srgbClr val="FFFF00"/>
                </a:solidFill>
              </a:rPr>
              <a:t> (assembly version)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Атрибут </a:t>
            </a:r>
            <a:r>
              <a:rPr lang="en-US" dirty="0" err="1"/>
              <a:t>AssemblyVersion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Культура сборки (</a:t>
            </a:r>
            <a:r>
              <a:rPr lang="en-US" dirty="0">
                <a:solidFill>
                  <a:srgbClr val="FFFF00"/>
                </a:solidFill>
              </a:rPr>
              <a:t>culture)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Атрибут </a:t>
            </a:r>
            <a:r>
              <a:rPr lang="en-US" dirty="0" err="1"/>
              <a:t>AssemblyCulture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>
                <a:solidFill>
                  <a:srgbClr val="FFFF00"/>
                </a:solidFill>
              </a:rPr>
              <a:t>PublicKeyToken</a:t>
            </a:r>
            <a:r>
              <a:rPr lang="ru-RU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ru-RU" dirty="0"/>
              <a:t>Часть </a:t>
            </a:r>
            <a:r>
              <a:rPr lang="en-US" dirty="0"/>
              <a:t>public </a:t>
            </a:r>
            <a:r>
              <a:rPr lang="ru-RU" dirty="0"/>
              <a:t>ключа из </a:t>
            </a:r>
            <a:r>
              <a:rPr lang="en-US" dirty="0" err="1"/>
              <a:t>snk</a:t>
            </a:r>
            <a:r>
              <a:rPr lang="en-US" dirty="0"/>
              <a:t> </a:t>
            </a:r>
            <a:r>
              <a:rPr lang="ru-RU" dirty="0"/>
              <a:t>файла</a:t>
            </a:r>
            <a:endParaRPr lang="en-US" dirty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Culture=neutral,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 err="1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("1.0.0.0")] // </a:t>
            </a:r>
            <a:r>
              <a:rPr lang="ru-RU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Атрибуты версий и их использование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[assembly: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AssemblyVersion</a:t>
            </a:r>
            <a:r>
              <a:rPr lang="en-US" sz="1800" dirty="0"/>
              <a:t>("1.1.0.0")]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сборки.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Используется </a:t>
            </a:r>
            <a:r>
              <a:rPr lang="en-US" sz="1800" dirty="0">
                <a:solidFill>
                  <a:srgbClr val="FFFF00"/>
                </a:solidFill>
              </a:rPr>
              <a:t>.NET CLR</a:t>
            </a:r>
            <a:r>
              <a:rPr lang="ru-RU" sz="1800" dirty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[assembly: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AssemblyFileVersion</a:t>
            </a:r>
            <a:r>
              <a:rPr lang="en-US" sz="1800" dirty="0"/>
              <a:t>("1.1.0.10")]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файла.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[assembly: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AssemblyInformationalVersion</a:t>
            </a:r>
            <a:r>
              <a:rPr lang="en-US" sz="1800" dirty="0"/>
              <a:t>("1.1.0.10 beta")]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приложения.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Versioning -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Строгое имя и ссылки на</a:t>
            </a:r>
            <a:br>
              <a:rPr lang="ru-RU" dirty="0"/>
            </a:br>
            <a:r>
              <a:rPr lang="ru-RU" dirty="0"/>
              <a:t>другие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кеш сборок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Расположение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%\assembly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%\Microsoft.NET\assembly</a:t>
            </a:r>
            <a:r>
              <a:rPr lang="ru-RU" dirty="0"/>
              <a:t> (</a:t>
            </a:r>
            <a:r>
              <a:rPr lang="en-US" dirty="0"/>
              <a:t>.NET 4 </a:t>
            </a:r>
            <a:r>
              <a:rPr lang="ru-RU" dirty="0"/>
              <a:t>и выше</a:t>
            </a:r>
            <a:r>
              <a:rPr lang="en-US" dirty="0"/>
              <a:t>)</a:t>
            </a:r>
          </a:p>
          <a:p>
            <a:r>
              <a:rPr lang="ru-RU" dirty="0"/>
              <a:t>Добавление сборки в </a:t>
            </a:r>
            <a:r>
              <a:rPr lang="en-US" dirty="0"/>
              <a:t>GAC</a:t>
            </a:r>
          </a:p>
          <a:p>
            <a:pPr lvl="1"/>
            <a:r>
              <a:rPr lang="ru-RU" dirty="0"/>
              <a:t>На компьютере разработчика</a:t>
            </a:r>
          </a:p>
          <a:p>
            <a:pPr lvl="2"/>
            <a:r>
              <a:rPr lang="en-US" dirty="0" err="1"/>
              <a:t>gacutil</a:t>
            </a:r>
            <a:r>
              <a:rPr lang="ru-RU" dirty="0"/>
              <a:t> из </a:t>
            </a:r>
            <a:r>
              <a:rPr lang="en-US" dirty="0"/>
              <a:t>Windows SDK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.NET 1.0 - 3.5 drag-n-drop </a:t>
            </a:r>
            <a:r>
              <a:rPr lang="ru-RU" dirty="0"/>
              <a:t>в папку </a:t>
            </a:r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%\assembly</a:t>
            </a:r>
          </a:p>
          <a:p>
            <a:pPr lvl="1"/>
            <a:r>
              <a:rPr lang="ru-RU" dirty="0"/>
              <a:t>На компьютере клиента</a:t>
            </a:r>
            <a:endParaRPr lang="en-US" dirty="0"/>
          </a:p>
          <a:p>
            <a:pPr lvl="2"/>
            <a:r>
              <a:rPr lang="ru-RU" dirty="0"/>
              <a:t>Программа установки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830317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Атрибуты могут применяться к:</a:t>
            </a:r>
          </a:p>
          <a:p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Assembly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Module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Class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Struct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Enum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Delegate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Interface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Constructor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Method</a:t>
            </a:r>
            <a:r>
              <a:rPr lang="ru-RU" sz="1600" dirty="0"/>
              <a:t> или </a:t>
            </a:r>
            <a:r>
              <a:rPr lang="en-US" sz="1600" dirty="0"/>
              <a:t>get/set </a:t>
            </a:r>
            <a:r>
              <a:rPr lang="ru-RU" sz="1600" dirty="0"/>
              <a:t>(</a:t>
            </a:r>
            <a:r>
              <a:rPr lang="en-US" sz="1600" dirty="0"/>
              <a:t>add/remove ??</a:t>
            </a:r>
            <a:r>
              <a:rPr lang="ru-RU" sz="1600" dirty="0"/>
              <a:t>)</a:t>
            </a:r>
            <a:r>
              <a:rPr lang="en-US" sz="1600" dirty="0"/>
              <a:t> (</a:t>
            </a:r>
            <a:r>
              <a:rPr lang="ru-RU" sz="1600" dirty="0"/>
              <a:t>кроме локальных и анонимных</a:t>
            </a:r>
            <a:r>
              <a:rPr lang="en-US" sz="1600" dirty="0"/>
              <a:t>)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Property, indexer?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Field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Event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Parameter </a:t>
            </a:r>
            <a:r>
              <a:rPr lang="ru-RU" sz="1600" dirty="0"/>
              <a:t>или параметр </a:t>
            </a:r>
            <a:r>
              <a:rPr lang="en-US" sz="1600" dirty="0"/>
              <a:t>set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ReturnValue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GenericParameter</a:t>
            </a:r>
            <a:endParaRPr lang="en-US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сборок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GAC</a:t>
            </a:r>
            <a:br>
              <a:rPr lang="en-US" dirty="0"/>
            </a:br>
            <a:r>
              <a:rPr lang="ru-RU" dirty="0"/>
              <a:t>с помощью </a:t>
            </a:r>
            <a:r>
              <a:rPr lang="en-US" dirty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состав </a:t>
            </a:r>
            <a:r>
              <a:rPr lang="en-US" sz="2400" dirty="0"/>
              <a:t>Windows SDK </a:t>
            </a:r>
            <a:r>
              <a:rPr lang="ru-RU" sz="2400" dirty="0"/>
              <a:t>есть утилита командной строки</a:t>
            </a:r>
            <a:r>
              <a:rPr lang="en-US" sz="2400" dirty="0"/>
              <a:t> gacutil</a:t>
            </a:r>
            <a:r>
              <a:rPr lang="ru-RU" sz="2400" dirty="0"/>
              <a:t>. С её помощью можно просматривать содержимое </a:t>
            </a:r>
            <a:r>
              <a:rPr lang="en-US" sz="2400" dirty="0"/>
              <a:t>GAC, </a:t>
            </a:r>
            <a:r>
              <a:rPr lang="ru-RU" sz="2400" dirty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/>
              <a:t>Список всех сборок в </a:t>
            </a:r>
            <a:r>
              <a:rPr lang="en-US" sz="2000" dirty="0"/>
              <a:t>GAC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/l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Список всех сборок с определенным именем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/l AsmName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Установить сборку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/i c:\path\to\AsmName.dll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Удалить сборку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сборок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GAC</a:t>
            </a:r>
            <a:br>
              <a:rPr lang="en-US" dirty="0"/>
            </a:br>
            <a:r>
              <a:rPr lang="ru-RU" dirty="0"/>
              <a:t>програмным путем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компьютере клиента не будет утилиты </a:t>
            </a:r>
            <a:r>
              <a:rPr lang="en-US" sz="2800" dirty="0"/>
              <a:t>gacutil </a:t>
            </a:r>
            <a:r>
              <a:rPr lang="ru-RU" sz="2800" dirty="0"/>
              <a:t>т.к. она является частью </a:t>
            </a:r>
            <a:r>
              <a:rPr lang="en-US" sz="2800" dirty="0"/>
              <a:t>Windows SDK. </a:t>
            </a:r>
            <a:r>
              <a:rPr lang="ru-RU" sz="2800" dirty="0"/>
              <a:t>При необходимости установку можно сделать програмным путем используя метод </a:t>
            </a:r>
            <a:r>
              <a:rPr lang="en-US" sz="2800" dirty="0"/>
              <a:t>GacInstall</a:t>
            </a:r>
            <a:r>
              <a:rPr lang="ru-RU" sz="2800" dirty="0"/>
              <a:t> из класса </a:t>
            </a:r>
            <a:r>
              <a:rPr lang="en-US" sz="2800" dirty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@"C:\Folder\SomeAssembly.dll"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Проекты </a:t>
            </a:r>
            <a:r>
              <a:rPr lang="en-US" dirty="0"/>
              <a:t>Portable Class Library</a:t>
            </a:r>
            <a:r>
              <a:rPr lang="ru-RU" dirty="0"/>
              <a:t> позволяют создавать сборки переносимые между разными </a:t>
            </a:r>
            <a:r>
              <a:rPr lang="en-US" dirty="0"/>
              <a:t>.NET </a:t>
            </a:r>
            <a:r>
              <a:rPr lang="ru-RU" dirty="0"/>
              <a:t>платформами: </a:t>
            </a:r>
            <a:r>
              <a:rPr lang="en-US" dirty="0"/>
              <a:t>Windows, Windows Store (Metro), Silverlight, Windows Phone, Xbox 360. </a:t>
            </a:r>
            <a:r>
              <a:rPr lang="ru-RU" dirty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Подробности смотрите в </a:t>
            </a:r>
            <a:r>
              <a:rPr lang="en-US" dirty="0">
                <a:hlinkClick r:id="rId2"/>
              </a:rPr>
              <a:t>Cross-Platform Development with the .NET Framework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Спецификация </a:t>
            </a:r>
            <a:r>
              <a:rPr lang="en-US" dirty="0"/>
              <a:t>.NET Standard </a:t>
            </a:r>
            <a:r>
              <a:rPr lang="ru-RU" dirty="0"/>
              <a:t>описывает возможности доступные в рамках конкретной реализации </a:t>
            </a:r>
            <a:r>
              <a:rPr lang="en-US" dirty="0"/>
              <a:t>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https://docs.microsoft.com/en-us/dotnet/standard/net-standard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8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4247"/>
              </p:ext>
            </p:extLst>
          </p:nvPr>
        </p:nvGraphicFramePr>
        <p:xfrm>
          <a:off x="990000" y="1628800"/>
          <a:ext cx="7164000" cy="36576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xmlns="" val="1291986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35997389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84072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34303337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2329494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39409885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36017873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20196868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1693781751"/>
                    </a:ext>
                  </a:extLst>
                </a:gridCol>
              </a:tblGrid>
              <a:tr h="215240">
                <a:tc>
                  <a:txBody>
                    <a:bodyPr/>
                    <a:lstStyle/>
                    <a:p>
                      <a:r>
                        <a:rPr lang="en-US" sz="1200" b="1" dirty="0"/>
                        <a:t>.NET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3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252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Framework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(with .NET Core 1.x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95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Framework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(with .NET Core 2.0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02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712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Xamarin.iOS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013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Xamarin.Mac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1284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Xamarin.Android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9142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Universal Windows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185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9219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2322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 Silverlight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486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2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Расширение </a:t>
            </a:r>
            <a:r>
              <a:rPr lang="en-US" dirty="0"/>
              <a:t>.NET Portability Analyzer </a:t>
            </a:r>
            <a:r>
              <a:rPr lang="ru-RU" dirty="0"/>
              <a:t>для </a:t>
            </a:r>
            <a:r>
              <a:rPr lang="en-US" dirty="0"/>
              <a:t>Visual</a:t>
            </a:r>
            <a:r>
              <a:rPr lang="ru-RU" dirty="0"/>
              <a:t> </a:t>
            </a:r>
            <a:r>
              <a:rPr lang="en-US" dirty="0"/>
              <a:t>Studio 2013 </a:t>
            </a:r>
            <a:r>
              <a:rPr lang="ru-RU" dirty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инструменты для </a:t>
            </a:r>
            <a:r>
              <a:rPr lang="en-US" dirty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https://github.com/StephenCleary/PortableLibraryProfiles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PclPal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Утилита командной строки для работы с профилями и </a:t>
            </a:r>
            <a:r>
              <a:rPr lang="en-US" sz="2400" dirty="0"/>
              <a:t>PCL </a:t>
            </a:r>
            <a:r>
              <a:rPr lang="ru-RU" sz="2400" dirty="0"/>
              <a:t>сборками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https://github.com/jskeet/DemoCode/tree/master/PclPal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</a:t>
            </a:r>
            <a:r>
              <a:rPr lang="ru-RU" dirty="0"/>
              <a:t> совместимые</a:t>
            </a:r>
            <a:r>
              <a:rPr lang="en-US" dirty="0"/>
              <a:t> </a:t>
            </a:r>
            <a:r>
              <a:rPr lang="ru-RU" dirty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/>
              <a:t>VB.NET, F# </a:t>
            </a:r>
            <a:r>
              <a:rPr lang="ru-RU" dirty="0"/>
              <a:t>и других)</a:t>
            </a:r>
            <a:r>
              <a:rPr lang="en-US" dirty="0"/>
              <a:t>, </a:t>
            </a:r>
            <a:r>
              <a:rPr lang="ru-RU" dirty="0"/>
              <a:t>то добавьте к свой сборке атрибут </a:t>
            </a:r>
            <a:r>
              <a:rPr lang="en-US" dirty="0" err="1"/>
              <a:t>System.CLSCompliantAttribute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CLS </a:t>
            </a:r>
            <a:r>
              <a:rPr lang="ru-RU" dirty="0"/>
              <a:t>(</a:t>
            </a:r>
            <a:r>
              <a:rPr lang="en-US" dirty="0"/>
              <a:t>Common Language Specification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несмотря на наличие «общего знаменателя» в виде </a:t>
            </a:r>
            <a:r>
              <a:rPr lang="en-US" dirty="0"/>
              <a:t>IL </a:t>
            </a:r>
            <a:r>
              <a:rPr lang="ru-RU" dirty="0"/>
              <a:t>кода, языки могут иметь весьма сильные различия. Компилятор </a:t>
            </a:r>
            <a:r>
              <a:rPr lang="en-US" dirty="0"/>
              <a:t>C# </a:t>
            </a:r>
            <a:r>
              <a:rPr lang="ru-RU"/>
              <a:t>проверяет </a:t>
            </a:r>
            <a:r>
              <a:rPr lang="ru-RU" dirty="0"/>
              <a:t>программу на соответствие этим требованиям, только при наличии атрибута </a:t>
            </a:r>
            <a:r>
              <a:rPr lang="en-US" dirty="0" err="1"/>
              <a:t>CLSCompliant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Область применения атрибутов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5958"/>
              </p:ext>
            </p:extLst>
          </p:nvPr>
        </p:nvGraphicFramePr>
        <p:xfrm>
          <a:off x="457200" y="15424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48272424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68567941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Сборка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assembly)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8865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[assembly: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839447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Модуль (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1644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[module: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2536697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Класс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(class), C</a:t>
                      </a:r>
                      <a:r>
                        <a:rPr lang="ru-RU" sz="1400" b="1" dirty="0" err="1">
                          <a:solidFill>
                            <a:srgbClr val="002060"/>
                          </a:solidFill>
                        </a:rPr>
                        <a:t>труктура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rgbClr val="002060"/>
                          </a:solidFill>
                        </a:rPr>
                        <a:t>struct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Интерфейс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interface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Перечисления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Делегат (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delegate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6921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09179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Методы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9465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9053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Поля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89676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2561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Свойства и индексаторы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2852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35106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События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94988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2163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Возвращаемое значение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766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2173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2060"/>
                          </a:solidFill>
                        </a:rPr>
                        <a:t>Параметры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84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Организация проекта с внешними зависимостями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Стремитесь организовывать проекты </a:t>
            </a:r>
            <a:r>
              <a:rPr lang="en-US" dirty="0"/>
              <a:t>Visual Studio</a:t>
            </a:r>
            <a:r>
              <a:rPr lang="ru-RU" dirty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/>
          </a:p>
          <a:p>
            <a:r>
              <a:rPr lang="ru-RU" dirty="0"/>
              <a:t>При создании нового проекта не забудьте установить переключатель «</a:t>
            </a:r>
            <a:r>
              <a:rPr lang="en-US" dirty="0"/>
              <a:t>Create directory for solution</a:t>
            </a:r>
            <a:r>
              <a:rPr lang="ru-RU" dirty="0"/>
              <a:t>»</a:t>
            </a:r>
          </a:p>
          <a:p>
            <a:r>
              <a:rPr lang="ru-RU" dirty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/>
              <a:t>Библиотеки можно разместить в папке </a:t>
            </a:r>
            <a:r>
              <a:rPr lang="en-US" dirty="0"/>
              <a:t>libs </a:t>
            </a:r>
            <a:r>
              <a:rPr lang="ru-RU" dirty="0"/>
              <a:t>в папке с решением;</a:t>
            </a:r>
          </a:p>
          <a:p>
            <a:pPr lvl="1"/>
            <a:r>
              <a:rPr lang="ru-RU" dirty="0"/>
              <a:t>Внешние утилиты в папке </a:t>
            </a:r>
            <a:r>
              <a:rPr lang="en-US" dirty="0"/>
              <a:t>tools </a:t>
            </a:r>
            <a:r>
              <a:rPr lang="ru-RU" dirty="0"/>
              <a:t>в папке с решением.</a:t>
            </a:r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Добавление ссылок с помощью </a:t>
            </a:r>
            <a:r>
              <a:rPr lang="en-US" sz="3600" dirty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Расширение </a:t>
            </a:r>
            <a:r>
              <a:rPr lang="en-US" dirty="0"/>
              <a:t>NuGet </a:t>
            </a:r>
            <a:r>
              <a:rPr lang="ru-RU" dirty="0"/>
              <a:t>упрощает работу с зависимостями в </a:t>
            </a:r>
            <a:r>
              <a:rPr lang="en-US" dirty="0"/>
              <a:t>.NET </a:t>
            </a:r>
            <a:r>
              <a:rPr lang="ru-RU" dirty="0"/>
              <a:t>проектах.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NuGet </a:t>
            </a:r>
            <a:r>
              <a:rPr lang="ru-RU" dirty="0"/>
              <a:t>входит в состав </a:t>
            </a:r>
            <a:r>
              <a:rPr lang="en-US" dirty="0"/>
              <a:t>VS 2012 </a:t>
            </a:r>
            <a:r>
              <a:rPr lang="ru-RU" dirty="0"/>
              <a:t>и выше. Для </a:t>
            </a:r>
            <a:r>
              <a:rPr lang="en-US" dirty="0"/>
              <a:t>VS 2010 </a:t>
            </a:r>
            <a:r>
              <a:rPr lang="ru-RU" dirty="0"/>
              <a:t>его нужно скачать с помощью </a:t>
            </a:r>
            <a:r>
              <a:rPr lang="en-US" dirty="0"/>
              <a:t>Tools -&gt; Extension Manager </a:t>
            </a:r>
            <a:r>
              <a:rPr lang="ru-RU" dirty="0"/>
              <a:t>или с сайта </a:t>
            </a:r>
            <a:r>
              <a:rPr lang="en-US" dirty="0">
                <a:hlinkClick r:id="rId2"/>
              </a:rPr>
              <a:t>nuget.org</a:t>
            </a:r>
            <a:r>
              <a:rPr lang="ru-RU" dirty="0"/>
              <a:t>. После установки в контекстном меню </a:t>
            </a:r>
            <a:r>
              <a:rPr lang="en-US" dirty="0"/>
              <a:t>References </a:t>
            </a:r>
            <a:r>
              <a:rPr lang="ru-RU" dirty="0"/>
              <a:t>появится команда </a:t>
            </a:r>
            <a:r>
              <a:rPr lang="en-US" dirty="0"/>
              <a:t>“Manage NuGet Packages …”. </a:t>
            </a:r>
            <a:r>
              <a:rPr lang="ru-RU" dirty="0"/>
              <a:t>Также в меню </a:t>
            </a:r>
            <a:r>
              <a:rPr lang="en-US" dirty="0"/>
              <a:t>Tools </a:t>
            </a:r>
            <a:r>
              <a:rPr lang="ru-RU" dirty="0"/>
              <a:t>появится меню </a:t>
            </a:r>
            <a:r>
              <a:rPr lang="en-US" dirty="0"/>
              <a:t>“NuGet Package Manager”.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en-US" dirty="0"/>
              <a:t>Package Manager Console</a:t>
            </a:r>
            <a:r>
              <a:rPr lang="ru-RU" dirty="0"/>
              <a:t> позволяет управлять </a:t>
            </a:r>
            <a:r>
              <a:rPr lang="en-US" dirty="0"/>
              <a:t>NuGet </a:t>
            </a:r>
            <a:r>
              <a:rPr lang="ru-RU" dirty="0"/>
              <a:t>пакетами с помощью </a:t>
            </a:r>
            <a:r>
              <a:rPr lang="en-US" dirty="0"/>
              <a:t>PowerShell </a:t>
            </a:r>
            <a:r>
              <a:rPr lang="ru-RU" dirty="0"/>
              <a:t>команд прямо из </a:t>
            </a:r>
            <a:r>
              <a:rPr lang="en-US" dirty="0"/>
              <a:t>Visual Studio.</a:t>
            </a:r>
            <a:endParaRPr lang="ru-RU" dirty="0"/>
          </a:p>
          <a:p>
            <a:r>
              <a:rPr lang="en-US" dirty="0"/>
              <a:t>Add-</a:t>
            </a:r>
            <a:r>
              <a:rPr lang="en-US" dirty="0" err="1"/>
              <a:t>BindingRedirect</a:t>
            </a:r>
            <a:endParaRPr lang="en-US" dirty="0"/>
          </a:p>
          <a:p>
            <a:r>
              <a:rPr lang="en-US" dirty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/>
              <a:t>Install-Package </a:t>
            </a:r>
            <a:r>
              <a:rPr lang="ru-RU" dirty="0"/>
              <a:t>: установка пакета. Позволяет установить пакет определенной версии, что </a:t>
            </a:r>
            <a:r>
              <a:rPr lang="ru-RU"/>
              <a:t>невозможно сделать через </a:t>
            </a:r>
            <a:r>
              <a:rPr lang="en-US" dirty="0"/>
              <a:t>GUI.</a:t>
            </a:r>
            <a:endParaRPr lang="ru-RU" dirty="0"/>
          </a:p>
          <a:p>
            <a:r>
              <a:rPr lang="en-US" dirty="0"/>
              <a:t>Open-</a:t>
            </a:r>
            <a:r>
              <a:rPr lang="en-US" dirty="0" err="1"/>
              <a:t>PackagePage</a:t>
            </a:r>
            <a:endParaRPr lang="ru-RU" dirty="0"/>
          </a:p>
          <a:p>
            <a:r>
              <a:rPr lang="en-US" dirty="0"/>
              <a:t>Uninstall-Package</a:t>
            </a:r>
            <a:endParaRPr lang="ru-RU" dirty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</a:t>
            </a:r>
            <a:r>
              <a:rPr lang="en-US" dirty="0"/>
              <a:t>Package Visualizer</a:t>
            </a:r>
            <a:r>
              <a:rPr lang="ru-RU" dirty="0"/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«</a:t>
            </a:r>
            <a:r>
              <a:rPr lang="en-US" dirty="0"/>
              <a:t>Package Visualizer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вызывается из меню </a:t>
            </a:r>
            <a:r>
              <a:rPr lang="en-US" dirty="0"/>
              <a:t>Tools -&gt; NuGet Package Manager</a:t>
            </a:r>
            <a:r>
              <a:rPr lang="ru-RU" dirty="0"/>
              <a:t> и позволяет визуализировать пакеты из решения и их зависимости.</a:t>
            </a:r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http://www.hanselman.com/blog/archives.aspx#NuGetPOW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Polly (</a:t>
            </a:r>
            <a:r>
              <a:rPr lang="ru-RU" dirty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Утилиты для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NuGet 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http://npe.codeplex.com/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Утилита командной строки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http://docs.nuget.org/docs/start-here/installing-nuget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Распространение своих библиотек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Хорошими библиотеками следует делиться с сообществом! Проекты с открытым исходным кодом можно размещать на специальных сайтах:</a:t>
            </a:r>
          </a:p>
          <a:p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www.codeplex.com</a:t>
            </a:r>
            <a:endParaRPr lang="ru-RU" dirty="0"/>
          </a:p>
          <a:p>
            <a:r>
              <a:rPr lang="en-US" dirty="0">
                <a:hlinkClick r:id="rId3"/>
              </a:rPr>
              <a:t>github.com</a:t>
            </a:r>
            <a:endParaRPr lang="ru-RU" dirty="0"/>
          </a:p>
          <a:p>
            <a:r>
              <a:rPr lang="en-US" dirty="0">
                <a:hlinkClick r:id="rId4"/>
              </a:rPr>
              <a:t>code.google.com</a:t>
            </a:r>
            <a:endParaRPr lang="ru-RU" dirty="0"/>
          </a:p>
          <a:p>
            <a:r>
              <a:rPr lang="ru-RU" dirty="0"/>
              <a:t>и других ...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Выбрать лицензию можно с помощью сайта </a:t>
            </a:r>
            <a:r>
              <a:rPr lang="en-US" dirty="0">
                <a:hlinkClick r:id="rId5"/>
              </a:rPr>
              <a:t>choosealicense.com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Откомпилированную версию не забудьте разместить на </a:t>
            </a:r>
            <a:r>
              <a:rPr lang="en-US" dirty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Отладка </a:t>
            </a:r>
            <a:r>
              <a:rPr lang="en-US" sz="3200" dirty="0"/>
              <a:t>.NET </a:t>
            </a:r>
            <a:r>
              <a:rPr lang="ru-RU" sz="3200" dirty="0"/>
              <a:t>с помощью </a:t>
            </a:r>
            <a:r>
              <a:rPr lang="en-US" sz="3200" dirty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Работает только для </a:t>
            </a:r>
            <a:r>
              <a:rPr lang="en-US" sz="2400" dirty="0"/>
              <a:t>.NET 4.5.1 </a:t>
            </a:r>
            <a:r>
              <a:rPr lang="ru-RU" sz="2400" dirty="0"/>
              <a:t>в </a:t>
            </a:r>
            <a:r>
              <a:rPr lang="en-US" sz="2400" dirty="0"/>
              <a:t>VS 2012 </a:t>
            </a:r>
            <a:r>
              <a:rPr lang="ru-RU" sz="2400" dirty="0"/>
              <a:t>и выше</a:t>
            </a:r>
            <a:r>
              <a:rPr lang="en-US" sz="2400" dirty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Необходимые настройки: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Debugger \ General:</a:t>
            </a:r>
            <a:endParaRPr lang="ru-R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Отладка </a:t>
            </a:r>
            <a:r>
              <a:rPr lang="en-US" sz="3200" dirty="0"/>
              <a:t>.NET </a:t>
            </a:r>
            <a:r>
              <a:rPr lang="ru-RU" sz="3200" dirty="0"/>
              <a:t>с помощью </a:t>
            </a:r>
            <a:r>
              <a:rPr lang="en-US" sz="3200" dirty="0" err="1"/>
              <a:t>dotPeek</a:t>
            </a:r>
            <a:r>
              <a:rPr lang="en-US" sz="3200" dirty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 err="1"/>
              <a:t>dotPeek</a:t>
            </a:r>
            <a:r>
              <a:rPr lang="en-US" sz="2400" dirty="0"/>
              <a:t> 1.2 </a:t>
            </a:r>
            <a:r>
              <a:rPr lang="ru-RU" sz="2400" dirty="0"/>
              <a:t>была добавлена команда «</a:t>
            </a:r>
            <a:r>
              <a:rPr lang="en-US" sz="2400" dirty="0"/>
              <a:t>Generate PDB</a:t>
            </a:r>
            <a:r>
              <a:rPr lang="ru-RU" sz="2400" dirty="0"/>
              <a:t>» и поддержка </a:t>
            </a:r>
            <a:r>
              <a:rPr lang="en-US" sz="2400" dirty="0"/>
              <a:t>Symbol Server. </a:t>
            </a:r>
            <a:r>
              <a:rPr lang="ru-RU" sz="2400" dirty="0"/>
              <a:t>С их помощью можно отлаживать </a:t>
            </a:r>
            <a:r>
              <a:rPr lang="en-US" sz="2400" dirty="0"/>
              <a:t>.NET </a:t>
            </a:r>
            <a:r>
              <a:rPr lang="ru-RU" sz="2400" dirty="0"/>
              <a:t>и чужие сборки. Подробности читайте на сайте </a:t>
            </a:r>
            <a:r>
              <a:rPr lang="en-US" sz="2400" dirty="0"/>
              <a:t>JetBrains:</a:t>
            </a:r>
            <a:endParaRPr lang="ru-RU" sz="2400" dirty="0">
              <a:hlinkClick r:id="rId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err="1"/>
              <a:t>JustAssembly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http://www.telerik.com/justassembly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1914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7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0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</a:t>
            </a:r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Реализация механизма </a:t>
            </a:r>
            <a:r>
              <a:rPr lang="en-US" dirty="0"/>
              <a:t>RTTI </a:t>
            </a:r>
            <a:r>
              <a:rPr lang="ru-RU" dirty="0"/>
              <a:t>(</a:t>
            </a:r>
            <a:r>
              <a:rPr lang="en-US" dirty="0"/>
              <a:t>Run-time Type Information). </a:t>
            </a:r>
            <a:r>
              <a:rPr lang="ru-RU" dirty="0"/>
              <a:t>Пространство имен </a:t>
            </a:r>
            <a:r>
              <a:rPr lang="en-US" dirty="0" err="1"/>
              <a:t>System.Reflection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b="1" dirty="0"/>
              <a:t>Генерация кода. </a:t>
            </a:r>
            <a:r>
              <a:rPr lang="ru-RU" dirty="0"/>
              <a:t>Иногда в паре с </a:t>
            </a:r>
            <a:r>
              <a:rPr lang="en-US" dirty="0"/>
              <a:t>T4 </a:t>
            </a:r>
            <a:r>
              <a:rPr lang="ru-RU" dirty="0"/>
              <a:t>шаблонами</a:t>
            </a:r>
            <a:r>
              <a:rPr lang="en-US" dirty="0"/>
              <a:t>.</a:t>
            </a:r>
          </a:p>
          <a:p>
            <a:r>
              <a:rPr lang="ru-RU" b="1" dirty="0"/>
              <a:t>Автоматическая генерация </a:t>
            </a:r>
            <a:r>
              <a:rPr lang="en-US" b="1" dirty="0"/>
              <a:t>UI</a:t>
            </a:r>
            <a:r>
              <a:rPr lang="en-US" dirty="0"/>
              <a:t> (</a:t>
            </a:r>
            <a:r>
              <a:rPr lang="ru-RU" dirty="0"/>
              <a:t>например</a:t>
            </a:r>
            <a:r>
              <a:rPr lang="en-US" dirty="0"/>
              <a:t>, property editor).</a:t>
            </a:r>
          </a:p>
          <a:p>
            <a:r>
              <a:rPr lang="ru-RU" b="1" dirty="0"/>
              <a:t>Сериализация</a:t>
            </a:r>
            <a:r>
              <a:rPr lang="en-US" dirty="0"/>
              <a:t>. </a:t>
            </a:r>
            <a:r>
              <a:rPr lang="ru-RU" dirty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/>
              <a:t>Веб-сервисы</a:t>
            </a:r>
            <a:r>
              <a:rPr lang="en-US" dirty="0"/>
              <a:t>. </a:t>
            </a:r>
            <a:r>
              <a:rPr lang="ru-RU" dirty="0"/>
              <a:t>Близко к сериализации. Генерация классов на основе </a:t>
            </a:r>
            <a:r>
              <a:rPr lang="en-US" dirty="0"/>
              <a:t>WSDL.</a:t>
            </a:r>
          </a:p>
          <a:p>
            <a:r>
              <a:rPr lang="ru-RU" b="1" dirty="0"/>
              <a:t>Предметно-ориентированные языки</a:t>
            </a:r>
            <a:r>
              <a:rPr lang="en-US" b="1" dirty="0"/>
              <a:t> (DSL)</a:t>
            </a:r>
            <a:r>
              <a:rPr lang="en-US" dirty="0"/>
              <a:t>. </a:t>
            </a:r>
            <a:r>
              <a:rPr lang="ru-RU" dirty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/>
              <a:t>reflection.</a:t>
            </a:r>
          </a:p>
          <a:p>
            <a:r>
              <a:rPr lang="ru-RU" b="1" dirty="0"/>
              <a:t>Средства отладки</a:t>
            </a:r>
            <a:r>
              <a:rPr lang="en-US" dirty="0"/>
              <a:t>. </a:t>
            </a:r>
            <a:r>
              <a:rPr lang="ru-RU" dirty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delegate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abstract 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sealed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static 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индексатор? </a:t>
            </a:r>
            <a:r>
              <a:rPr lang="en-US" dirty="0" err="1"/>
              <a:t>PropertyInfo.GetIndexParameters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37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P/Invoke </a:t>
            </a:r>
            <a:r>
              <a:rPr lang="ru-RU" sz="2400" b="1" dirty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http://pinvoke.net/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PInvoke.net Visual Studio Extension </a:t>
            </a:r>
            <a:r>
              <a:rPr lang="en-US" sz="1600" dirty="0"/>
              <a:t>– </a:t>
            </a:r>
            <a:r>
              <a:rPr lang="ru-RU" sz="1600" dirty="0"/>
              <a:t>расширение для </a:t>
            </a:r>
            <a:r>
              <a:rPr lang="en-US" sz="1600" dirty="0"/>
              <a:t>Visual Studio </a:t>
            </a:r>
            <a:r>
              <a:rPr lang="ru-RU" sz="1600" dirty="0"/>
              <a:t>для быстрой вставки сигнатур функций </a:t>
            </a:r>
            <a:r>
              <a:rPr lang="en-US" sz="1600" dirty="0"/>
              <a:t>Windows API </a:t>
            </a:r>
            <a:r>
              <a:rPr lang="ru-RU" sz="1600" dirty="0"/>
              <a:t>с сайта </a:t>
            </a:r>
            <a:r>
              <a:rPr lang="en-US" sz="1600" dirty="0"/>
              <a:t>pinvoke.net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3432</Words>
  <Application>Microsoft Office PowerPoint</Application>
  <PresentationFormat>On-screen Show (4:3)</PresentationFormat>
  <Paragraphs>718</Paragraphs>
  <Slides>66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Область применения атрибутов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</vt:lpstr>
      <vt:lpstr>PowerPoint Presentation</vt:lpstr>
      <vt:lpstr>PowerPoint Presentation</vt:lpstr>
      <vt:lpstr>Декомпиляция средствами Visual Studio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Standard</vt:lpstr>
      <vt:lpstr>.NET Standard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2019-02-22T16:24:40Z</dcterms:modified>
</cp:coreProperties>
</file>