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61"/>
  </p:notesMasterIdLst>
  <p:sldIdLst>
    <p:sldId id="256" r:id="rId3"/>
    <p:sldId id="258" r:id="rId4"/>
    <p:sldId id="283" r:id="rId5"/>
    <p:sldId id="297" r:id="rId6"/>
    <p:sldId id="259" r:id="rId7"/>
    <p:sldId id="292" r:id="rId8"/>
    <p:sldId id="298" r:id="rId9"/>
    <p:sldId id="306" r:id="rId10"/>
    <p:sldId id="294" r:id="rId11"/>
    <p:sldId id="300" r:id="rId12"/>
    <p:sldId id="293" r:id="rId13"/>
    <p:sldId id="295" r:id="rId14"/>
    <p:sldId id="304" r:id="rId15"/>
    <p:sldId id="261" r:id="rId16"/>
    <p:sldId id="299" r:id="rId17"/>
    <p:sldId id="305" r:id="rId18"/>
    <p:sldId id="311" r:id="rId19"/>
    <p:sldId id="262" r:id="rId20"/>
    <p:sldId id="310" r:id="rId21"/>
    <p:sldId id="263" r:id="rId22"/>
    <p:sldId id="265" r:id="rId23"/>
    <p:sldId id="264" r:id="rId24"/>
    <p:sldId id="308" r:id="rId25"/>
    <p:sldId id="309" r:id="rId26"/>
    <p:sldId id="301" r:id="rId27"/>
    <p:sldId id="266" r:id="rId28"/>
    <p:sldId id="316" r:id="rId29"/>
    <p:sldId id="317" r:id="rId30"/>
    <p:sldId id="315" r:id="rId31"/>
    <p:sldId id="286" r:id="rId32"/>
    <p:sldId id="287" r:id="rId33"/>
    <p:sldId id="289" r:id="rId34"/>
    <p:sldId id="290" r:id="rId35"/>
    <p:sldId id="296" r:id="rId36"/>
    <p:sldId id="307" r:id="rId37"/>
    <p:sldId id="303" r:id="rId38"/>
    <p:sldId id="312" r:id="rId39"/>
    <p:sldId id="267" r:id="rId40"/>
    <p:sldId id="268" r:id="rId41"/>
    <p:sldId id="269" r:id="rId42"/>
    <p:sldId id="270" r:id="rId43"/>
    <p:sldId id="271" r:id="rId44"/>
    <p:sldId id="272" r:id="rId45"/>
    <p:sldId id="285" r:id="rId46"/>
    <p:sldId id="288" r:id="rId47"/>
    <p:sldId id="278" r:id="rId48"/>
    <p:sldId id="273" r:id="rId49"/>
    <p:sldId id="274" r:id="rId50"/>
    <p:sldId id="275" r:id="rId51"/>
    <p:sldId id="277" r:id="rId52"/>
    <p:sldId id="282" r:id="rId53"/>
    <p:sldId id="279" r:id="rId54"/>
    <p:sldId id="280" r:id="rId55"/>
    <p:sldId id="313" r:id="rId56"/>
    <p:sldId id="302" r:id="rId57"/>
    <p:sldId id="314" r:id="rId58"/>
    <p:sldId id="276" r:id="rId59"/>
    <p:sldId id="291" r:id="rId6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A55C9E-BCD3-4497-82AE-75BE54B89204}">
          <p14:sldIdLst>
            <p14:sldId id="256"/>
            <p14:sldId id="258"/>
            <p14:sldId id="283"/>
            <p14:sldId id="297"/>
          </p14:sldIdLst>
        </p14:section>
        <p14:section name="Процессы" id="{321EC497-0574-4798-9734-2D036338166B}">
          <p14:sldIdLst>
            <p14:sldId id="259"/>
            <p14:sldId id="292"/>
            <p14:sldId id="298"/>
            <p14:sldId id="306"/>
            <p14:sldId id="294"/>
            <p14:sldId id="300"/>
            <p14:sldId id="293"/>
            <p14:sldId id="295"/>
            <p14:sldId id="304"/>
          </p14:sldIdLst>
        </p14:section>
        <p14:section name="Потоки" id="{590B55CC-0506-4AAF-B544-1A7F8F027AC6}">
          <p14:sldIdLst>
            <p14:sldId id="261"/>
            <p14:sldId id="299"/>
            <p14:sldId id="305"/>
            <p14:sldId id="311"/>
            <p14:sldId id="262"/>
            <p14:sldId id="310"/>
            <p14:sldId id="263"/>
            <p14:sldId id="265"/>
            <p14:sldId id="264"/>
            <p14:sldId id="308"/>
            <p14:sldId id="309"/>
            <p14:sldId id="301"/>
            <p14:sldId id="266"/>
            <p14:sldId id="316"/>
            <p14:sldId id="317"/>
            <p14:sldId id="315"/>
            <p14:sldId id="286"/>
            <p14:sldId id="287"/>
            <p14:sldId id="289"/>
            <p14:sldId id="290"/>
            <p14:sldId id="296"/>
            <p14:sldId id="307"/>
            <p14:sldId id="303"/>
            <p14:sldId id="312"/>
            <p14:sldId id="267"/>
            <p14:sldId id="268"/>
            <p14:sldId id="269"/>
            <p14:sldId id="270"/>
            <p14:sldId id="271"/>
            <p14:sldId id="272"/>
            <p14:sldId id="285"/>
            <p14:sldId id="288"/>
            <p14:sldId id="278"/>
            <p14:sldId id="273"/>
            <p14:sldId id="274"/>
          </p14:sldIdLst>
        </p14:section>
        <p14:section name="Коллекции и потоки" id="{825E5A33-583E-4C88-A54B-F787E8D30E37}">
          <p14:sldIdLst>
            <p14:sldId id="275"/>
            <p14:sldId id="277"/>
            <p14:sldId id="282"/>
          </p14:sldIdLst>
        </p14:section>
        <p14:section name="TPL" id="{4CCA3321-C0A8-4A25-BB6C-171E86FB9171}">
          <p14:sldIdLst>
            <p14:sldId id="279"/>
            <p14:sldId id="280"/>
            <p14:sldId id="313"/>
            <p14:sldId id="302"/>
            <p14:sldId id="314"/>
          </p14:sldIdLst>
        </p14:section>
        <p14:section name="Другое" id="{11A32F97-2AC1-4050-A645-CA6F60D4716D}">
          <p14:sldIdLst>
            <p14:sldId id="276"/>
            <p14:sldId id="29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CC6600"/>
    <a:srgbClr val="003399"/>
    <a:srgbClr val="99CC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 autoAdjust="0"/>
    <p:restoredTop sz="94665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2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22.02.2019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22.02.2019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2/22/2019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63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2/22/2019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33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2/22/2019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07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2/22/2019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87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2/22/2019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467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2/22/2019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57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2/22/2019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4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2/22/2019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5256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2/22/2019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160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2/22/2019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382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2/22/2019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3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22.02.2019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60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2/22/2019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2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sdn.ru/article/dotnet/CSThreading1.xml" TargetMode="External"/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rsdn.ru/article/dotnet/CSThreading2.x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228969(v=vs.110).aspx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bclteam/p/immutable/" TargetMode="Externa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magazine/dn683793.aspx" TargetMode="Externa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Многопоточное программирование</a:t>
            </a:r>
            <a:endParaRPr lang="en-US" sz="3600" b="1" dirty="0">
              <a:solidFill>
                <a:schemeClr val="bg1"/>
              </a:solidFill>
              <a:latin typeface="Footlight MT Light" panose="0204060206030A020304" pitchFamily="18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A838D21-32AC-5144-9968-6A6943BC4227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Запуск процесса с повышенными </a:t>
            </a:r>
            <a:r>
              <a:rPr lang="en-US" sz="3600" dirty="0"/>
              <a:t>(elevated) </a:t>
            </a:r>
            <a:r>
              <a:rPr lang="ru-RU" sz="3600" dirty="0"/>
              <a:t>привилегиями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Если у вас </a:t>
            </a:r>
            <a:r>
              <a:rPr lang="en-US" dirty="0"/>
              <a:t>Windows Vista/7/8 </a:t>
            </a:r>
            <a:r>
              <a:rPr lang="ru-RU" dirty="0"/>
              <a:t>где используется контроль учётных записей (</a:t>
            </a:r>
            <a:r>
              <a:rPr lang="en-US" dirty="0"/>
              <a:t>UAC) </a:t>
            </a:r>
            <a:r>
              <a:rPr lang="ru-RU" dirty="0"/>
              <a:t>и вам необходимо запустить процесс с </a:t>
            </a:r>
            <a:r>
              <a:rPr lang="en-US" dirty="0"/>
              <a:t>elevated </a:t>
            </a:r>
            <a:r>
              <a:rPr lang="ru-RU" dirty="0"/>
              <a:t>привилегиями, то используйте следующий код: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365104"/>
            <a:ext cx="821925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startInfo.Verb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runas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Глагол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runas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для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elevated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запуска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97790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Получение информации о запущенных процессах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Process.GetCurrentProcess()</a:t>
            </a:r>
            <a:endParaRPr lang="ru-RU" dirty="0"/>
          </a:p>
          <a:p>
            <a:pPr lvl="1"/>
            <a:r>
              <a:rPr lang="ru-RU" dirty="0"/>
              <a:t>Информация о текущем процессе</a:t>
            </a:r>
            <a:endParaRPr lang="en-US" dirty="0"/>
          </a:p>
          <a:p>
            <a:r>
              <a:rPr lang="en-US" dirty="0" err="1"/>
              <a:t>GetProcessById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pid</a:t>
            </a:r>
            <a:r>
              <a:rPr lang="en-US" dirty="0"/>
              <a:t>)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/>
              <a:t>GetProcessById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pid</a:t>
            </a:r>
            <a:r>
              <a:rPr lang="en-US" dirty="0"/>
              <a:t>, string </a:t>
            </a:r>
            <a:r>
              <a:rPr lang="en-US" dirty="0" err="1"/>
              <a:t>machineName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Найти процесс по его </a:t>
            </a:r>
            <a:r>
              <a:rPr lang="en-US" dirty="0"/>
              <a:t>Id</a:t>
            </a:r>
            <a:r>
              <a:rPr lang="ru-RU" dirty="0"/>
              <a:t> на локальной или удаленной машине</a:t>
            </a:r>
            <a:endParaRPr lang="en-US" dirty="0"/>
          </a:p>
          <a:p>
            <a:r>
              <a:rPr lang="en-US" dirty="0"/>
              <a:t>GetProcesses()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/>
              <a:t>GetProcesses</a:t>
            </a:r>
            <a:r>
              <a:rPr lang="en-US" dirty="0"/>
              <a:t>(string </a:t>
            </a:r>
            <a:r>
              <a:rPr lang="en-US" dirty="0" err="1"/>
              <a:t>machineName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Получить список всех процессов на локальной или удаленной машине</a:t>
            </a:r>
            <a:endParaRPr lang="en-US" dirty="0"/>
          </a:p>
          <a:p>
            <a:r>
              <a:rPr lang="en-US" dirty="0" err="1"/>
              <a:t>GetProcessesByName</a:t>
            </a:r>
            <a:r>
              <a:rPr lang="en-US" dirty="0"/>
              <a:t>(string name)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/>
              <a:t>GetProcessesByName</a:t>
            </a:r>
            <a:r>
              <a:rPr lang="en-US" dirty="0"/>
              <a:t>(string name, string </a:t>
            </a:r>
            <a:r>
              <a:rPr lang="en-US" dirty="0" err="1"/>
              <a:t>machineName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Получить список процессов с определенным именем на локальной или удаленной машине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02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Поля класса </a:t>
            </a:r>
            <a:r>
              <a:rPr lang="en-US" dirty="0"/>
              <a:t>Process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8989"/>
              </p:ext>
            </p:extLst>
          </p:nvPr>
        </p:nvGraphicFramePr>
        <p:xfrm>
          <a:off x="575556" y="1556792"/>
          <a:ext cx="7992888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081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Имя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int Id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Числовой идентификатор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процесса (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PID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).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Присваивается автоматически ОС при запуске процесса.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string ProcessName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процесса. Обычно это имя 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exe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файла без расширения.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bool HasExited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Признак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того что процесс завершился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string MachineName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компьютера на котором выполняется процесс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и другие ...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766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 пользователе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8926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/>
              <a:t>Каждый процесс (или точнее поток внутри процесса) работает от имени определенной учетной записи. Обычно это учетная запись пользователя который запустил приложение.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420888"/>
            <a:ext cx="814724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ru-RU" sz="14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identity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.GetCurrent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identity.Name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437112"/>
            <a:ext cx="8147248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identity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.GetCurrent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principal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(identity);</a:t>
            </a:r>
          </a:p>
          <a:p>
            <a:r>
              <a:rPr lang="ru-RU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principal.IsInRole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WindowsBuiltInRole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.Administrator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// Пользователь входит в группу Администраторы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0504" y="3861048"/>
            <a:ext cx="8229600" cy="446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2800" dirty="0"/>
              <a:t>Проверка что пользователь входит в группу</a:t>
            </a:r>
          </a:p>
        </p:txBody>
      </p:sp>
    </p:spTree>
    <p:extLst>
      <p:ext uri="{BB962C8B-B14F-4D97-AF65-F5344CB8AC3E}">
        <p14:creationId xmlns:p14="http://schemas.microsoft.com/office/powerpoint/2010/main" val="2556566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Код выполнящийся в контексте процесса, со своим стеком, приоритетом и пользователем</a:t>
            </a:r>
            <a:endParaRPr lang="en-US" dirty="0"/>
          </a:p>
          <a:p>
            <a:r>
              <a:rPr lang="ru-RU" dirty="0"/>
              <a:t>Поток может сохранять «глобальные» переменные в </a:t>
            </a:r>
            <a:r>
              <a:rPr lang="en-US" dirty="0"/>
              <a:t>Thread Local Storage (TLS)</a:t>
            </a:r>
            <a:endParaRPr lang="ru-RU" dirty="0"/>
          </a:p>
          <a:p>
            <a:r>
              <a:rPr lang="ru-RU" dirty="0"/>
              <a:t>У потока есть свой </a:t>
            </a:r>
            <a:r>
              <a:rPr lang="en-US" dirty="0" err="1"/>
              <a:t>CultureInfo</a:t>
            </a:r>
            <a:endParaRPr lang="en-US" dirty="0"/>
          </a:p>
          <a:p>
            <a:endParaRPr lang="ru-RU" dirty="0"/>
          </a:p>
          <a:p>
            <a:r>
              <a:rPr lang="ru-RU" sz="2800" i="1" dirty="0">
                <a:solidFill>
                  <a:schemeClr val="bg1"/>
                </a:solidFill>
              </a:rPr>
              <a:t>Поток (</a:t>
            </a:r>
            <a:r>
              <a:rPr lang="en-US" sz="2800" i="1" dirty="0">
                <a:solidFill>
                  <a:schemeClr val="bg1"/>
                </a:solidFill>
              </a:rPr>
              <a:t>thread)</a:t>
            </a:r>
            <a:r>
              <a:rPr lang="ru-RU" sz="2800" i="1" dirty="0">
                <a:solidFill>
                  <a:schemeClr val="bg1"/>
                </a:solidFill>
              </a:rPr>
              <a:t> и поток ввода/вывода (</a:t>
            </a:r>
            <a:r>
              <a:rPr lang="en-US" sz="2800" i="1" dirty="0">
                <a:solidFill>
                  <a:schemeClr val="bg1"/>
                </a:solidFill>
              </a:rPr>
              <a:t>stream)</a:t>
            </a:r>
            <a:r>
              <a:rPr lang="ru-RU" sz="2800" i="1" dirty="0">
                <a:solidFill>
                  <a:schemeClr val="bg1"/>
                </a:solidFill>
              </a:rPr>
              <a:t> называются одинаково, но означают разное!</a:t>
            </a:r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нужна многопоточность?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Потенциальное ускорение работы приложения</a:t>
            </a:r>
          </a:p>
          <a:p>
            <a:r>
              <a:rPr lang="ru-RU" dirty="0"/>
              <a:t>Отсутствие блокировки </a:t>
            </a:r>
            <a:r>
              <a:rPr lang="en-US" dirty="0"/>
              <a:t>UI </a:t>
            </a:r>
            <a:r>
              <a:rPr lang="ru-RU" dirty="0"/>
              <a:t>в течение длительной операции</a:t>
            </a:r>
          </a:p>
          <a:p>
            <a:r>
              <a:rPr lang="ru-RU" dirty="0"/>
              <a:t>Возможность одновременной обработки данных разных пользователей в клиент/серверной архитектуре.</a:t>
            </a:r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Поддержка многопоточности в </a:t>
            </a:r>
            <a:r>
              <a:rPr lang="en-US" dirty="0"/>
              <a:t>.NET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19"/>
          </a:xfrm>
        </p:spPr>
        <p:txBody>
          <a:bodyPr/>
          <a:lstStyle/>
          <a:p>
            <a:r>
              <a:rPr lang="en-US" dirty="0"/>
              <a:t>.NET 1.0 </a:t>
            </a:r>
            <a:r>
              <a:rPr lang="ru-RU" dirty="0"/>
              <a:t>и выше</a:t>
            </a:r>
            <a:endParaRPr lang="en-US" dirty="0"/>
          </a:p>
          <a:p>
            <a:pPr lvl="1"/>
            <a:r>
              <a:rPr lang="en-US" dirty="0"/>
              <a:t>Thread, </a:t>
            </a:r>
            <a:r>
              <a:rPr lang="en-US" dirty="0" err="1"/>
              <a:t>ThreadPool</a:t>
            </a:r>
            <a:r>
              <a:rPr lang="en-US" dirty="0"/>
              <a:t>, ....</a:t>
            </a:r>
          </a:p>
          <a:p>
            <a:r>
              <a:rPr lang="en-US" dirty="0"/>
              <a:t>.NET 4</a:t>
            </a:r>
            <a:r>
              <a:rPr lang="ru-RU" dirty="0"/>
              <a:t> и выше</a:t>
            </a:r>
            <a:endParaRPr lang="en-US" dirty="0"/>
          </a:p>
          <a:p>
            <a:pPr lvl="1"/>
            <a:r>
              <a:rPr lang="en-US" dirty="0"/>
              <a:t>Task Parallel Library (TPL): Task, </a:t>
            </a:r>
            <a:r>
              <a:rPr lang="en-US" dirty="0" err="1"/>
              <a:t>TaskFactory</a:t>
            </a:r>
            <a:r>
              <a:rPr lang="en-US" dirty="0"/>
              <a:t>, ...</a:t>
            </a:r>
          </a:p>
          <a:p>
            <a:r>
              <a:rPr lang="en-US" dirty="0"/>
              <a:t>.NET 4.5 </a:t>
            </a:r>
            <a:r>
              <a:rPr lang="ru-RU" dirty="0"/>
              <a:t>и выше + </a:t>
            </a:r>
            <a:r>
              <a:rPr lang="en-US" dirty="0"/>
              <a:t>C# 5</a:t>
            </a:r>
          </a:p>
          <a:p>
            <a:pPr lvl="1"/>
            <a:r>
              <a:rPr lang="ru-RU" dirty="0"/>
              <a:t>Улучшения в </a:t>
            </a:r>
            <a:r>
              <a:rPr lang="en-US" dirty="0"/>
              <a:t>TPL</a:t>
            </a:r>
          </a:p>
          <a:p>
            <a:pPr lvl="1"/>
            <a:r>
              <a:rPr lang="ru-RU" dirty="0"/>
              <a:t>Ключевые слова </a:t>
            </a:r>
            <a:r>
              <a:rPr lang="en-US" dirty="0" err="1"/>
              <a:t>async</a:t>
            </a:r>
            <a:r>
              <a:rPr lang="en-US" dirty="0"/>
              <a:t>/await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497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 ЦП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Узнать количество процессоров можно с помощью статического свойства </a:t>
            </a:r>
            <a:r>
              <a:rPr lang="en-US" dirty="0" err="1"/>
              <a:t>ProcessorCount</a:t>
            </a:r>
            <a:r>
              <a:rPr lang="ru-RU" dirty="0"/>
              <a:t> класса </a:t>
            </a:r>
            <a:r>
              <a:rPr lang="en-US" dirty="0" err="1"/>
              <a:t>System.Environment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3430741"/>
            <a:ext cx="800323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cpuCount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.ProcessorCount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17658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</a:t>
            </a:r>
            <a:r>
              <a:rPr lang="ru-RU" sz="2400" b="1" dirty="0"/>
              <a:t> (пространство имен </a:t>
            </a:r>
            <a:r>
              <a:rPr lang="en-US" sz="2400" b="1" dirty="0"/>
              <a:t>System.Threading</a:t>
            </a:r>
            <a:r>
              <a:rPr lang="ru-RU" sz="2400" b="1" dirty="0"/>
              <a:t>)</a:t>
            </a:r>
            <a:endParaRPr lang="en-US" sz="2400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534620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В </a:t>
            </a:r>
            <a:r>
              <a:rPr lang="en-US" sz="1600" dirty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потоки,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998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CurrentThread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GetData()</a:t>
                      </a:r>
                    </a:p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SetData()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GetDomain()</a:t>
                      </a:r>
                    </a:p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GetDomainID()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При создании объекта </a:t>
            </a:r>
            <a:r>
              <a:rPr lang="en-US" sz="1600" dirty="0"/>
              <a:t>Thread </a:t>
            </a:r>
            <a:r>
              <a:rPr lang="ru-RU" sz="1600" dirty="0"/>
              <a:t>можно использовать один из конструкторов</a:t>
            </a:r>
            <a:r>
              <a:rPr lang="en-US" sz="1600" dirty="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// Принимает 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Thread(ThreadStart start, int maxStackSize);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start, int maxStackSize);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Foreground</a:t>
            </a:r>
            <a:r>
              <a:rPr lang="ru-RU" dirty="0"/>
              <a:t> и </a:t>
            </a:r>
            <a:r>
              <a:rPr lang="en-US" dirty="0"/>
              <a:t>Background </a:t>
            </a:r>
            <a:r>
              <a:rPr lang="ru-RU" dirty="0"/>
              <a:t>потоки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Разница между </a:t>
            </a:r>
            <a:r>
              <a:rPr lang="en-US" dirty="0"/>
              <a:t>Foreground</a:t>
            </a:r>
            <a:r>
              <a:rPr lang="ru-RU" dirty="0"/>
              <a:t> и </a:t>
            </a:r>
            <a:r>
              <a:rPr lang="en-US" dirty="0"/>
              <a:t>Background </a:t>
            </a:r>
            <a:r>
              <a:rPr lang="ru-RU" dirty="0"/>
              <a:t>потоки важна при завершении процесса. Когда </a:t>
            </a:r>
            <a:r>
              <a:rPr lang="en-US" dirty="0"/>
              <a:t>Foreground</a:t>
            </a:r>
            <a:r>
              <a:rPr lang="ru-RU" dirty="0"/>
              <a:t> поток заканчивает свою работу, </a:t>
            </a:r>
            <a:r>
              <a:rPr lang="en-US" dirty="0"/>
              <a:t>Windows </a:t>
            </a:r>
            <a:r>
              <a:rPr lang="ru-RU" dirty="0"/>
              <a:t>проверяет остались ли другие </a:t>
            </a:r>
            <a:r>
              <a:rPr lang="en-US" dirty="0"/>
              <a:t>Foreground</a:t>
            </a:r>
            <a:r>
              <a:rPr lang="ru-RU" dirty="0"/>
              <a:t> потоки в процессе. Если нет, то процесс завершается. Оставшие </a:t>
            </a:r>
            <a:r>
              <a:rPr lang="en-US" dirty="0"/>
              <a:t>Background </a:t>
            </a:r>
            <a:r>
              <a:rPr lang="ru-RU" dirty="0"/>
              <a:t>потоки</a:t>
            </a:r>
            <a:r>
              <a:rPr lang="en-US" dirty="0"/>
              <a:t> </a:t>
            </a:r>
            <a:r>
              <a:rPr lang="ru-RU" dirty="0"/>
              <a:t>при этом «убиваются».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Главный (</a:t>
            </a:r>
            <a:r>
              <a:rPr lang="en-US" dirty="0"/>
              <a:t>UI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поток приложения всегда является </a:t>
            </a:r>
            <a:r>
              <a:rPr lang="en-US" dirty="0"/>
              <a:t>Foreground</a:t>
            </a:r>
            <a:r>
              <a:rPr lang="ru-RU" dirty="0"/>
              <a:t> потоком</a:t>
            </a:r>
          </a:p>
          <a:p>
            <a:r>
              <a:rPr lang="ru-RU" dirty="0"/>
              <a:t>По умолчанию поток создается как </a:t>
            </a:r>
            <a:r>
              <a:rPr lang="en-US" dirty="0"/>
              <a:t>Foreground</a:t>
            </a:r>
            <a:r>
              <a:rPr lang="ru-RU" dirty="0"/>
              <a:t>. Сделать его </a:t>
            </a:r>
            <a:r>
              <a:rPr lang="en-US" dirty="0"/>
              <a:t>Background </a:t>
            </a:r>
            <a:r>
              <a:rPr lang="ru-RU" dirty="0"/>
              <a:t>потоком можно с помощью свойства </a:t>
            </a:r>
            <a:r>
              <a:rPr lang="en-US" dirty="0" err="1"/>
              <a:t>IsBackground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632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Joseph Albahari</a:t>
            </a:r>
            <a:r>
              <a:rPr lang="ru-RU" sz="2800" dirty="0"/>
              <a:t>, </a:t>
            </a:r>
            <a:r>
              <a:rPr lang="en-US" sz="2800" dirty="0"/>
              <a:t>Threading in C#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>
                <a:hlinkClick r:id="rId2"/>
              </a:rPr>
              <a:t>http://www.albahari.com/threading/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Перевод на русский:</a:t>
            </a:r>
            <a:br>
              <a:rPr lang="ru-RU" sz="2800" dirty="0"/>
            </a:br>
            <a:r>
              <a:rPr lang="en-US" sz="2800" dirty="0">
                <a:hlinkClick r:id="rId3"/>
              </a:rPr>
              <a:t>https://rsdn.ru/article/dotnet/CSThreading1.xml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>
                <a:hlinkClick r:id="rId4"/>
              </a:rPr>
              <a:t>http://rsdn.ru/article/dotnet/CSThreading2.xml</a:t>
            </a:r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 dirty="0"/>
              <a:t>Main </a:t>
            </a:r>
            <a:r>
              <a:rPr lang="ru-RU" sz="1600" dirty="0"/>
              <a:t>создает ещё два потока.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Основные элементы класса </a:t>
            </a:r>
            <a:r>
              <a:rPr lang="en-US" sz="1600" dirty="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291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>
                          <a:solidFill>
                            <a:srgbClr val="0070C0"/>
                          </a:solidFill>
                        </a:rPr>
                        <a:t> значение, является ли поток запущенным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Диаграмма состояний потока </a:t>
            </a:r>
            <a:r>
              <a:rPr lang="en-US" sz="1600" dirty="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798538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 dirty="0"/>
              <a:t>ThreadAbortException</a:t>
            </a:r>
            <a:r>
              <a:rPr lang="ru-RU" sz="1600" dirty="0"/>
              <a:t>, причем исключение генерируется в том потоке, для которого вызван метод </a:t>
            </a:r>
            <a:r>
              <a:rPr lang="en-US" sz="1600" dirty="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4624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Метод </a:t>
            </a:r>
            <a:r>
              <a:rPr lang="en-US" sz="2400" b="1" dirty="0"/>
              <a:t>Abort()</a:t>
            </a:r>
            <a:r>
              <a:rPr lang="ru-RU" sz="2400" b="1" dirty="0"/>
              <a:t>.</a:t>
            </a:r>
          </a:p>
          <a:p>
            <a:pPr algn="ctr"/>
            <a:r>
              <a:rPr lang="ru-RU" sz="2400" dirty="0">
                <a:solidFill>
                  <a:srgbClr val="FF0000"/>
                </a:solidFill>
              </a:rPr>
              <a:t>(Внимание! Опасный метод.)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674911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539134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отмены команды </a:t>
            </a:r>
            <a:r>
              <a:rPr lang="en-US" sz="1600" dirty="0"/>
              <a:t>Abort() </a:t>
            </a:r>
            <a:r>
              <a:rPr lang="ru-RU" sz="1600" dirty="0"/>
              <a:t>можно воспользоваться методом </a:t>
            </a:r>
            <a:r>
              <a:rPr lang="en-US" sz="1600" dirty="0"/>
              <a:t>Thread.ResetAbort().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 err="1"/>
              <a:t>Thread.Sleep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800" dirty="0"/>
              <a:t>С помощью метода </a:t>
            </a:r>
            <a:r>
              <a:rPr lang="en-US" sz="2800" dirty="0" err="1"/>
              <a:t>Thread.Sleep</a:t>
            </a:r>
            <a:r>
              <a:rPr lang="en-US" sz="2800" dirty="0"/>
              <a:t> </a:t>
            </a:r>
            <a:r>
              <a:rPr lang="ru-RU" sz="2800" dirty="0"/>
              <a:t>можно делать паузы в выполнении программы. Имейте в виду следующее:</a:t>
            </a:r>
          </a:p>
          <a:p>
            <a:pPr marL="0" indent="0">
              <a:buNone/>
            </a:pPr>
            <a:endParaRPr lang="ru-RU" sz="2800" dirty="0"/>
          </a:p>
          <a:p>
            <a:r>
              <a:rPr lang="ru-RU" sz="2800" dirty="0"/>
              <a:t>Не используйте </a:t>
            </a:r>
            <a:r>
              <a:rPr lang="en-US" sz="2800" dirty="0"/>
              <a:t>Sleep </a:t>
            </a:r>
            <a:r>
              <a:rPr lang="ru-RU" sz="2800" dirty="0"/>
              <a:t>в главном </a:t>
            </a:r>
            <a:r>
              <a:rPr lang="en-US" sz="2800" dirty="0"/>
              <a:t>(UI) </a:t>
            </a:r>
            <a:r>
              <a:rPr lang="ru-RU" sz="2800" dirty="0"/>
              <a:t>потоке чтобы дать ему возможность обратывать сообщения от </a:t>
            </a:r>
            <a:r>
              <a:rPr lang="en-US" sz="2800" dirty="0"/>
              <a:t>Windows</a:t>
            </a:r>
            <a:endParaRPr lang="ru-RU" sz="2800" dirty="0"/>
          </a:p>
          <a:p>
            <a:r>
              <a:rPr lang="ru-RU" sz="2800" dirty="0"/>
              <a:t>Паузы меньше 15 мс (1/64 секунды) не поддерживаются</a:t>
            </a:r>
          </a:p>
          <a:p>
            <a:r>
              <a:rPr lang="en-US" sz="2800" dirty="0"/>
              <a:t>Sleep() </a:t>
            </a:r>
            <a:r>
              <a:rPr lang="ru-RU" sz="2800" dirty="0"/>
              <a:t>не гарантирует что пауза будет в точности равна указанному интервалу. Она будет не меньше указанного интервала.</a:t>
            </a:r>
          </a:p>
          <a:p>
            <a:r>
              <a:rPr lang="en-US" sz="2800" dirty="0"/>
              <a:t>Sleep(0) </a:t>
            </a:r>
            <a:r>
              <a:rPr lang="ru-RU" sz="2800" dirty="0"/>
              <a:t>передает управление потоку с аналогичным приоритетом, если такой есть</a:t>
            </a:r>
          </a:p>
          <a:p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06586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</a:t>
            </a:r>
            <a:r>
              <a:rPr lang="ru-RU" dirty="0"/>
              <a:t>и </a:t>
            </a:r>
            <a:r>
              <a:rPr lang="en-US" dirty="0" err="1"/>
              <a:t>CultureInfo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Каждый поток может иметь собственные региональные настройки (</a:t>
            </a:r>
            <a:r>
              <a:rPr lang="en-US" sz="1800" dirty="0" err="1"/>
              <a:t>CultureInfo</a:t>
            </a:r>
            <a:r>
              <a:rPr lang="en-US" sz="1800" dirty="0"/>
              <a:t>). </a:t>
            </a:r>
            <a:r>
              <a:rPr lang="ru-RU" sz="1800" dirty="0"/>
              <a:t>Они доступны через свойства </a:t>
            </a:r>
            <a:r>
              <a:rPr lang="en-US" sz="1800" dirty="0" err="1"/>
              <a:t>CurrentCulture</a:t>
            </a:r>
            <a:r>
              <a:rPr lang="ru-RU" sz="1800" dirty="0"/>
              <a:t> и </a:t>
            </a:r>
            <a:r>
              <a:rPr lang="en-US" sz="1800" dirty="0" err="1"/>
              <a:t>CurrentUICulture</a:t>
            </a:r>
            <a:r>
              <a:rPr lang="ru-RU" sz="1800" dirty="0"/>
              <a:t> класса </a:t>
            </a:r>
            <a:r>
              <a:rPr lang="en-US" sz="1800" dirty="0"/>
              <a:t>Thread.</a:t>
            </a:r>
          </a:p>
          <a:p>
            <a:r>
              <a:rPr lang="en-US" sz="1800" dirty="0" err="1"/>
              <a:t>CurrentCulture</a:t>
            </a:r>
            <a:r>
              <a:rPr lang="en-US" sz="1800" dirty="0"/>
              <a:t> </a:t>
            </a:r>
            <a:r>
              <a:rPr lang="ru-RU" sz="1800" dirty="0"/>
              <a:t>используется при форматировании строк и преобразовании данных из них</a:t>
            </a:r>
          </a:p>
          <a:p>
            <a:r>
              <a:rPr lang="en-US" sz="1800" dirty="0" err="1"/>
              <a:t>CurrentUICulture</a:t>
            </a:r>
            <a:r>
              <a:rPr lang="ru-RU" sz="1800" dirty="0"/>
              <a:t> используется при работе с ресурсами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429000"/>
            <a:ext cx="793122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Thread.CurrentThread.CurrentCulture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Thread.CurrentThread.CurrentUICulture</a:t>
            </a:r>
            <a:endParaRPr lang="ru-RU" sz="1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4844" y="4437112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В </a:t>
            </a:r>
            <a:r>
              <a:rPr lang="en-US" sz="2000" dirty="0"/>
              <a:t>.NET 4.5 </a:t>
            </a:r>
            <a:r>
              <a:rPr lang="ru-RU" sz="2000" dirty="0"/>
              <a:t>добавлены свойства </a:t>
            </a:r>
            <a:r>
              <a:rPr lang="en-US" sz="2000" dirty="0" err="1"/>
              <a:t>CultureInfo.DefaultThreadCurrentCulture</a:t>
            </a:r>
            <a:r>
              <a:rPr lang="ru-RU" sz="2000" dirty="0"/>
              <a:t> и </a:t>
            </a:r>
            <a:r>
              <a:rPr lang="en-US" sz="2000" dirty="0" err="1"/>
              <a:t>CultureInfo.DefaultThreadCurrentUICulture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Начиная с версии 4.6, запускаемые потоки (включая те, которые из пула) всегда используют культуру потока, из которого они были запущены. Если она не установлена, то используют культуру из свойства </a:t>
            </a:r>
            <a:r>
              <a:rPr lang="ru-RU" sz="2000" dirty="0" err="1"/>
              <a:t>DefaultThreadCurrentCulture</a:t>
            </a:r>
            <a:r>
              <a:rPr lang="ru-RU" sz="2000" dirty="0"/>
              <a:t>. Если оно тоже не установлено, то используются системные настройки.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956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251788"/>
            <a:ext cx="8763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4000" dirty="0"/>
              <a:t>Свойство </a:t>
            </a:r>
            <a:r>
              <a:rPr lang="en-US" sz="4000" dirty="0"/>
              <a:t>Name </a:t>
            </a:r>
            <a:r>
              <a:rPr lang="ru-RU" sz="4000" dirty="0"/>
              <a:t>класса </a:t>
            </a:r>
            <a:r>
              <a:rPr lang="en-US" sz="4000" dirty="0"/>
              <a:t>Thread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1052736"/>
            <a:ext cx="88392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3200" dirty="0"/>
              <a:t>Свойство </a:t>
            </a:r>
            <a:r>
              <a:rPr lang="en-US" sz="3200" dirty="0"/>
              <a:t>Name </a:t>
            </a:r>
            <a:r>
              <a:rPr lang="ru-RU" sz="3200" dirty="0"/>
              <a:t>класса </a:t>
            </a:r>
            <a:r>
              <a:rPr lang="en-US" sz="3200" dirty="0"/>
              <a:t>Thread</a:t>
            </a:r>
            <a:r>
              <a:rPr lang="ru-RU" sz="3200" dirty="0"/>
              <a:t> очень полезно при отладке.</a:t>
            </a:r>
            <a:r>
              <a:rPr lang="en-US" sz="3200" dirty="0"/>
              <a:t> </a:t>
            </a:r>
            <a:r>
              <a:rPr lang="ru-RU" sz="3200" dirty="0"/>
              <a:t>Имя потока выводится в окне </a:t>
            </a:r>
            <a:r>
              <a:rPr lang="en-US" sz="3200" dirty="0"/>
              <a:t>Threads </a:t>
            </a:r>
            <a:r>
              <a:rPr lang="ru-RU" sz="3200" dirty="0"/>
              <a:t>позволяя нам легко отличать потоки друг от друга. Кроме этого в свойствах точки останова можно указать делать остановку только в потоке с определенным именем. Смотрите команду </a:t>
            </a:r>
            <a:r>
              <a:rPr lang="en-US" sz="3200" dirty="0"/>
              <a:t>Filter </a:t>
            </a:r>
            <a:r>
              <a:rPr lang="ru-RU" sz="3200" dirty="0"/>
              <a:t>в контекстном меню для </a:t>
            </a:r>
            <a:r>
              <a:rPr lang="en-US" sz="3200" dirty="0"/>
              <a:t>breakpoint.</a:t>
            </a:r>
            <a:endParaRPr lang="ru-RU" sz="3200" dirty="0"/>
          </a:p>
          <a:p>
            <a:endParaRPr lang="ru-RU" sz="3200" dirty="0"/>
          </a:p>
          <a:p>
            <a:r>
              <a:rPr lang="ru-RU" sz="3200" dirty="0"/>
              <a:t>Это особенность </a:t>
            </a:r>
            <a:r>
              <a:rPr lang="en-US" sz="3200" dirty="0"/>
              <a:t>.NET - </a:t>
            </a:r>
            <a:r>
              <a:rPr lang="ru-RU" sz="3200" dirty="0"/>
              <a:t>в </a:t>
            </a:r>
            <a:r>
              <a:rPr lang="en-US" sz="3200" dirty="0"/>
              <a:t>Windows </a:t>
            </a:r>
            <a:r>
              <a:rPr lang="ru-RU" sz="3200" dirty="0"/>
              <a:t>нет понятия «имя потока».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4239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/>
              <a:t>ThreadPool.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Потоки </a:t>
            </a:r>
            <a:r>
              <a:rPr lang="en-US" dirty="0" err="1"/>
              <a:t>ThreadPool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Всегда </a:t>
            </a:r>
            <a:r>
              <a:rPr lang="en-US" dirty="0"/>
              <a:t>background </a:t>
            </a:r>
            <a:r>
              <a:rPr lang="ru-RU" dirty="0"/>
              <a:t>потоки</a:t>
            </a:r>
          </a:p>
          <a:p>
            <a:r>
              <a:rPr lang="ru-RU" dirty="0"/>
              <a:t>Всегда используют </a:t>
            </a:r>
            <a:r>
              <a:rPr lang="en-US" dirty="0"/>
              <a:t>multithreaded apartment </a:t>
            </a:r>
            <a:r>
              <a:rPr lang="ru-RU" dirty="0"/>
              <a:t>режим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98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Когда НЕ НАДО использовать </a:t>
            </a:r>
            <a:r>
              <a:rPr lang="en-US" dirty="0" err="1"/>
              <a:t>ThreadPool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Вам требуется </a:t>
            </a:r>
            <a:r>
              <a:rPr lang="en-US" dirty="0"/>
              <a:t>foreground </a:t>
            </a:r>
            <a:r>
              <a:rPr lang="ru-RU" dirty="0"/>
              <a:t>поток</a:t>
            </a:r>
            <a:endParaRPr lang="en-US" dirty="0"/>
          </a:p>
          <a:p>
            <a:r>
              <a:rPr lang="ru-RU" dirty="0"/>
              <a:t>Вам необходим поток с определенным приоритетом</a:t>
            </a:r>
          </a:p>
          <a:p>
            <a:r>
              <a:rPr lang="ru-RU" dirty="0"/>
              <a:t>Вам необходимо использовать </a:t>
            </a:r>
            <a:r>
              <a:rPr lang="en-US" dirty="0"/>
              <a:t>STA </a:t>
            </a:r>
            <a:r>
              <a:rPr lang="ru-RU" dirty="0"/>
              <a:t>поток. Все </a:t>
            </a:r>
            <a:r>
              <a:rPr lang="en-US" dirty="0" err="1"/>
              <a:t>ThreadPool</a:t>
            </a:r>
            <a:r>
              <a:rPr lang="en-US" dirty="0"/>
              <a:t> </a:t>
            </a:r>
            <a:r>
              <a:rPr lang="ru-RU" dirty="0"/>
              <a:t>потоки используют </a:t>
            </a:r>
            <a:r>
              <a:rPr lang="en-US" dirty="0"/>
              <a:t>MTA</a:t>
            </a:r>
          </a:p>
          <a:p>
            <a:r>
              <a:rPr lang="ru-RU" dirty="0"/>
              <a:t>Вам требуется постоянная учетная запись для выполнения  или выделенный поток</a:t>
            </a:r>
            <a:endParaRPr lang="en-US" dirty="0"/>
          </a:p>
          <a:p>
            <a:r>
              <a:rPr lang="ru-RU" dirty="0"/>
              <a:t>Ваш код блокирует поток на длительное время. Это может помешать запуску новых задач так как количество потоков </a:t>
            </a:r>
            <a:r>
              <a:rPr lang="en-US" dirty="0" err="1"/>
              <a:t>ThreadPool</a:t>
            </a:r>
            <a:r>
              <a:rPr lang="en-US" dirty="0"/>
              <a:t> </a:t>
            </a:r>
            <a:r>
              <a:rPr lang="ru-RU" dirty="0"/>
              <a:t>ограничено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91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Локальные данные потока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(Thread Local Storage)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TLS </a:t>
            </a:r>
            <a:r>
              <a:rPr lang="ru-RU" dirty="0"/>
              <a:t>позволяет каждому потоку иметь свое значение статической переменной избавляя, таким образом, от необходимости в синхронизации.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System.ThreadStaticAttribute</a:t>
            </a:r>
          </a:p>
          <a:p>
            <a:r>
              <a:rPr lang="en-US" dirty="0">
                <a:solidFill>
                  <a:srgbClr val="FFFF00"/>
                </a:solidFill>
              </a:rPr>
              <a:t>[.NET 4+]</a:t>
            </a:r>
            <a:r>
              <a:rPr lang="en-US" dirty="0"/>
              <a:t> System.Threading.ThreadLocal&lt;T&gt;</a:t>
            </a:r>
          </a:p>
        </p:txBody>
      </p:sp>
    </p:spTree>
    <p:extLst>
      <p:ext uri="{BB962C8B-B14F-4D97-AF65-F5344CB8AC3E}">
        <p14:creationId xmlns:p14="http://schemas.microsoft.com/office/powerpoint/2010/main" val="5015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https://github.com/bazile/Training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http://belhard.nullptr.ru/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Книги, примеры к ним и другие полезные файлы.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01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TLS: </a:t>
            </a:r>
            <a:r>
              <a:rPr lang="ru-RU" dirty="0"/>
              <a:t>Пример №1.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NumberThreadHelper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[ThreadStatic]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List&lt;int&gt; _numbers;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Функция используемая как поток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void ThreadFunc()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// Работа с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_numbers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без синронизации т.к. её значение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//   является собственным для каждого потока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694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TLS: </a:t>
            </a:r>
            <a:r>
              <a:rPr lang="ru-RU" dirty="0"/>
              <a:t>Пример №2.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RandomProvider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int seed = Environment.TickCount;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ThreadLocal&lt;Random&gt; randomWrapper =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600" dirty="0">
                <a:latin typeface="Courier New" pitchFamily="49" charset="0"/>
                <a:cs typeface="Courier New" pitchFamily="49" charset="0"/>
              </a:rPr>
            </a:br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new ThreadLocal&lt;Random&gt;(() =&gt;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new Random(Interlocked.Increment(ref seed))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Random GetThreadRandom()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return randomWrapper.Value;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037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Потоки и 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Так как для каждого потока создается собственый стек вызовов, то исключения сгенерированное в одном потоке нелья перехватить в другом. То есть следующий код не поймает ничего: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136904" cy="33085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RunThread()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 =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(BadThread);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t.Start();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Join()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тоже не решает проблемы</a:t>
            </a:r>
            <a:endParaRPr lang="en-US" sz="11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t.Join();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Никогда не выполнится</a:t>
            </a:r>
            <a:endParaRPr lang="en-US" sz="11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BadThread()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 выполнении потока произошла ошибка."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539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Потоки и обработка исключений: событие </a:t>
            </a:r>
            <a:r>
              <a:rPr lang="en-US" sz="3200" dirty="0"/>
              <a:t>UnhandledException</a:t>
            </a:r>
            <a:r>
              <a:rPr lang="ru-RU" sz="3200" dirty="0"/>
              <a:t> класса </a:t>
            </a:r>
            <a:r>
              <a:rPr lang="en-US" sz="3200" dirty="0"/>
              <a:t>AppDomain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656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Механизма обработки исключений из других потоков у нас нет, но есть возможность узнать о них подписавшись на событие </a:t>
            </a:r>
            <a:r>
              <a:rPr lang="en-US" sz="2000" dirty="0"/>
              <a:t>UnhandledException </a:t>
            </a:r>
            <a:r>
              <a:rPr lang="ru-RU" sz="2000" dirty="0"/>
              <a:t> класса </a:t>
            </a:r>
            <a:r>
              <a:rPr lang="en-US" sz="2000" dirty="0"/>
              <a:t>AppDomain</a:t>
            </a:r>
            <a:r>
              <a:rPr lang="ru-RU" sz="2000" dirty="0"/>
              <a:t>. Обработчик этого события будет вызываться при наличии необработанного исключения в приложении (точнее в домене приложения). Подписываться на это событие следует как можно раньше.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645024"/>
            <a:ext cx="813690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 args)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AppDomain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.CurrentDomain.UnhandledException += OnUnhandledException;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 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Основной код приложения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OnUnhandledException(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sender,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UnhandledExceptionEventArgs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e)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 = e.ExceptionObject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(ex ==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Сохранить информацию об исключении в лог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18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Многопоточность и </a:t>
            </a:r>
            <a:r>
              <a:rPr lang="en-US" dirty="0"/>
              <a:t>GUI </a:t>
            </a:r>
            <a:r>
              <a:rPr lang="ru-RU" dirty="0"/>
              <a:t>приложения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Отдельный поток</a:t>
            </a:r>
            <a:endParaRPr lang="en-US" sz="2800" dirty="0"/>
          </a:p>
          <a:p>
            <a:r>
              <a:rPr lang="en-US" sz="2800" dirty="0"/>
              <a:t>Control.Invoke(delegate)</a:t>
            </a:r>
            <a:endParaRPr lang="ru-RU" sz="2800" dirty="0"/>
          </a:p>
          <a:p>
            <a:r>
              <a:rPr lang="en-US" sz="2800" dirty="0" err="1"/>
              <a:t>BackgroundWorker</a:t>
            </a:r>
            <a:r>
              <a:rPr lang="en-US" sz="2800" dirty="0"/>
              <a:t> (</a:t>
            </a:r>
            <a:r>
              <a:rPr lang="ru-RU" sz="2800" dirty="0"/>
              <a:t>использует </a:t>
            </a:r>
            <a:r>
              <a:rPr lang="en-US" sz="2800" dirty="0" err="1"/>
              <a:t>ThreadPool</a:t>
            </a:r>
            <a:r>
              <a:rPr lang="en-US" sz="2800" dirty="0"/>
              <a:t>)</a:t>
            </a:r>
          </a:p>
          <a:p>
            <a:r>
              <a:rPr lang="en-US" sz="2800" dirty="0"/>
              <a:t>Event-based Asynchronous Pattern</a:t>
            </a:r>
          </a:p>
          <a:p>
            <a:pPr lvl="1"/>
            <a:r>
              <a:rPr lang="en-US" dirty="0">
                <a:hlinkClick r:id="rId2"/>
              </a:rPr>
              <a:t>http://msdn.microsoft.com/en-us/library/ms228969%28v=vs.110%29.aspx</a:t>
            </a:r>
            <a:endParaRPr lang="en-US" dirty="0"/>
          </a:p>
          <a:p>
            <a:r>
              <a:rPr lang="en-US" sz="2800" dirty="0" err="1"/>
              <a:t>SynchronizationContext</a:t>
            </a:r>
            <a:endParaRPr lang="en-US" sz="2800" dirty="0"/>
          </a:p>
          <a:p>
            <a:r>
              <a:rPr lang="en-US" sz="2800" dirty="0"/>
              <a:t>Progress&lt;T</a:t>
            </a:r>
            <a:r>
              <a:rPr lang="en-US" sz="2800"/>
              <a:t>&gt; class</a:t>
            </a:r>
            <a:endParaRPr lang="en-US" sz="28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>
                <a:solidFill>
                  <a:srgbClr val="FFFF00"/>
                </a:solidFill>
              </a:rPr>
              <a:t>НЕ используйте </a:t>
            </a:r>
            <a:r>
              <a:rPr lang="en-US" sz="2800" dirty="0" err="1">
                <a:solidFill>
                  <a:srgbClr val="FFFF00"/>
                </a:solidFill>
              </a:rPr>
              <a:t>Control.CheckForIllegalCrossThreadCalls</a:t>
            </a:r>
            <a:r>
              <a:rPr lang="en-US" sz="2800" dirty="0">
                <a:solidFill>
                  <a:srgbClr val="FFFF00"/>
                </a:solidFill>
              </a:rPr>
              <a:t> = false;</a:t>
            </a:r>
            <a:r>
              <a:rPr lang="ru-RU" sz="2800" dirty="0">
                <a:solidFill>
                  <a:srgbClr val="FFFF00"/>
                </a:solidFill>
              </a:rPr>
              <a:t> в </a:t>
            </a:r>
            <a:r>
              <a:rPr lang="en-US" sz="2800" dirty="0">
                <a:solidFill>
                  <a:srgbClr val="FFFF00"/>
                </a:solidFill>
              </a:rPr>
              <a:t>Windows Forms</a:t>
            </a:r>
            <a:r>
              <a:rPr lang="ru-RU" sz="2800" dirty="0">
                <a:solidFill>
                  <a:srgbClr val="FFFF00"/>
                </a:solidFill>
              </a:rPr>
              <a:t>!</a:t>
            </a:r>
            <a:endParaRPr lang="en-US" sz="2800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035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Многопоточность и </a:t>
            </a:r>
            <a:r>
              <a:rPr lang="en-US" dirty="0"/>
              <a:t>GUI </a:t>
            </a:r>
            <a:r>
              <a:rPr lang="ru-RU" dirty="0"/>
              <a:t>приложения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Application.DoEvents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Метод </a:t>
            </a:r>
            <a:r>
              <a:rPr lang="en-US" dirty="0" err="1"/>
              <a:t>DoEvents</a:t>
            </a:r>
            <a:r>
              <a:rPr lang="en-US" dirty="0"/>
              <a:t>()</a:t>
            </a:r>
            <a:r>
              <a:rPr lang="ru-RU" dirty="0"/>
              <a:t> предназначен для кода выполняющего длительную операцию в </a:t>
            </a:r>
            <a:r>
              <a:rPr lang="en-US" dirty="0"/>
              <a:t>UI </a:t>
            </a:r>
            <a:r>
              <a:rPr lang="ru-RU" dirty="0"/>
              <a:t>потоке. В многопоточных приложениях его </a:t>
            </a:r>
            <a:r>
              <a:rPr lang="ru-RU" dirty="0">
                <a:solidFill>
                  <a:srgbClr val="FFFF00"/>
                </a:solidFill>
              </a:rPr>
              <a:t>лучше избегать</a:t>
            </a:r>
            <a:r>
              <a:rPr lang="ru-RU" dirty="0"/>
              <a:t> т.к. это может привести к взаимоблокировкам.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966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Таймеры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С помощью таймеров мы можем выполнять действия через </a:t>
            </a:r>
            <a:r>
              <a:rPr lang="ru-RU" sz="2400"/>
              <a:t>определенные интервалы времени.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r>
              <a:rPr lang="ru-RU" sz="2400" dirty="0"/>
              <a:t>Многопоточные таймеры</a:t>
            </a:r>
          </a:p>
          <a:p>
            <a:pPr lvl="1"/>
            <a:r>
              <a:rPr lang="en-US" sz="2400" dirty="0" err="1"/>
              <a:t>System.Threading.Timer</a:t>
            </a:r>
            <a:endParaRPr lang="ru-RU" sz="2400" dirty="0"/>
          </a:p>
          <a:p>
            <a:pPr lvl="1"/>
            <a:r>
              <a:rPr lang="en-US" sz="2400" dirty="0" err="1"/>
              <a:t>System.Timers.Timer</a:t>
            </a:r>
            <a:r>
              <a:rPr lang="ru-RU" sz="2400" dirty="0"/>
              <a:t>. Представляет удобную обертку вокруг </a:t>
            </a:r>
            <a:r>
              <a:rPr lang="en-US" sz="2400" dirty="0" err="1"/>
              <a:t>System.Threading.Timer</a:t>
            </a:r>
            <a:endParaRPr lang="ru-RU" sz="2400" dirty="0"/>
          </a:p>
          <a:p>
            <a:r>
              <a:rPr lang="ru-RU" sz="2400" dirty="0"/>
              <a:t>Однопоточные таймеры</a:t>
            </a:r>
            <a:endParaRPr lang="en-US" sz="2400" dirty="0"/>
          </a:p>
          <a:p>
            <a:pPr lvl="1"/>
            <a:r>
              <a:rPr lang="en-US" sz="2400" dirty="0" err="1"/>
              <a:t>System.Windows.Forms.Timer</a:t>
            </a:r>
            <a:r>
              <a:rPr lang="en-US" sz="2400" dirty="0"/>
              <a:t> (</a:t>
            </a:r>
            <a:r>
              <a:rPr lang="ru-RU" sz="2400" dirty="0"/>
              <a:t>для </a:t>
            </a:r>
            <a:r>
              <a:rPr lang="en-US" sz="2400" dirty="0"/>
              <a:t>Windows Forms)</a:t>
            </a:r>
            <a:endParaRPr lang="ru-RU" sz="2400" dirty="0"/>
          </a:p>
          <a:p>
            <a:pPr lvl="1"/>
            <a:r>
              <a:rPr lang="en-US" sz="2400" dirty="0" err="1"/>
              <a:t>System.Windows.Threading.DispatcherTimer</a:t>
            </a:r>
            <a:r>
              <a:rPr lang="en-US" sz="2400" dirty="0"/>
              <a:t> (</a:t>
            </a:r>
            <a:r>
              <a:rPr lang="ru-RU" sz="2400" dirty="0"/>
              <a:t>для</a:t>
            </a:r>
            <a:r>
              <a:rPr lang="en-US" sz="2400" dirty="0"/>
              <a:t> WPF)</a:t>
            </a:r>
          </a:p>
        </p:txBody>
      </p:sp>
    </p:spTree>
    <p:extLst>
      <p:ext uri="{BB962C8B-B14F-4D97-AF65-F5344CB8AC3E}">
        <p14:creationId xmlns:p14="http://schemas.microsoft.com/office/powerpoint/2010/main" val="23720834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Таймеры</a:t>
            </a:r>
            <a:r>
              <a:rPr lang="en-US" dirty="0"/>
              <a:t>. </a:t>
            </a:r>
            <a:r>
              <a:rPr lang="ru-RU" dirty="0"/>
              <a:t>Сводная таблица</a:t>
            </a:r>
            <a:endParaRPr lang="en-US" dirty="0"/>
          </a:p>
        </p:txBody>
      </p:sp>
      <p:graphicFrame>
        <p:nvGraphicFramePr>
          <p:cNvPr id="5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507036"/>
              </p:ext>
            </p:extLst>
          </p:nvPr>
        </p:nvGraphicFramePr>
        <p:xfrm>
          <a:off x="575556" y="2089447"/>
          <a:ext cx="8100000" cy="324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System.Windows.Forms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System.Timers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System.Threading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Какой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поток используется?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r>
                        <a:rPr lang="en-US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поток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Из пула или 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поток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Из пула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Экземпляры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потоко-безопасны?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Интуитивное использование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Требует 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r>
                        <a:rPr lang="en-US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Forms?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Качество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«метронома»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r>
                        <a:rPr lang="ru-RU" sz="1400" kern="1200" baseline="30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r>
                        <a:rPr lang="ru-RU" sz="1400" kern="1200" baseline="30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Передача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объекта в обработчик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Отложенный первый запуск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Возможность 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наследования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Код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таймера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Событие 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Tick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Событие 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Elapsed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делегат </a:t>
                      </a:r>
                      <a:r>
                        <a:rPr lang="en-US" sz="1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TimerCallback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829745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5556" y="5549170"/>
            <a:ext cx="8111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/>
              <a:t>При наличии системных ресурсов</a:t>
            </a:r>
          </a:p>
        </p:txBody>
      </p:sp>
    </p:spTree>
    <p:extLst>
      <p:ext uri="{BB962C8B-B14F-4D97-AF65-F5344CB8AC3E}">
        <p14:creationId xmlns:p14="http://schemas.microsoft.com/office/powerpoint/2010/main" val="39661991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Thread(Go);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th.Start(". 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//Немного ждем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//Преостанавливаем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Console.WriteLine("\nBackground thread suspended!\nDo some work...");	//Иметируем работу основгого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			//потока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//Возобновляем фоновый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Основная проблема при синхронизации – совместное использование данных.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16236"/>
            <a:ext cx="8839200" cy="56938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Атомарная </a:t>
            </a:r>
            <a:r>
              <a:rPr lang="en-US" dirty="0"/>
              <a:t>(atomic) </a:t>
            </a:r>
            <a:r>
              <a:rPr lang="ru-RU" dirty="0"/>
              <a:t>операция/функция – действие которое не прерывается другими потоками</a:t>
            </a:r>
          </a:p>
          <a:p>
            <a:r>
              <a:rPr lang="ru-RU" dirty="0"/>
              <a:t>Потоко-безопасный код </a:t>
            </a:r>
            <a:r>
              <a:rPr lang="en-US" dirty="0"/>
              <a:t>(thread-safe code) – </a:t>
            </a:r>
            <a:r>
              <a:rPr lang="ru-RU" dirty="0"/>
              <a:t>код который может одновременно выполняться разными потоками без риска возможных ошибок</a:t>
            </a:r>
          </a:p>
          <a:p>
            <a:r>
              <a:rPr lang="ru-RU" dirty="0"/>
              <a:t>Потоко-небезопасный код – код который не может выполняться одновременно разными потоками без специальных механизмов синхронизации</a:t>
            </a:r>
          </a:p>
        </p:txBody>
      </p:sp>
    </p:spTree>
    <p:extLst>
      <p:ext uri="{BB962C8B-B14F-4D97-AF65-F5344CB8AC3E}">
        <p14:creationId xmlns:p14="http://schemas.microsoft.com/office/powerpoint/2010/main" val="33458091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/>
              <a:t>Метод </a:t>
            </a:r>
            <a:r>
              <a:rPr lang="en-US" sz="2400" b="1" dirty="0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Метод </a:t>
            </a:r>
            <a:r>
              <a:rPr lang="en-US" sz="1600" dirty="0"/>
              <a:t>Join() </a:t>
            </a:r>
            <a:r>
              <a:rPr lang="ru-RU" sz="1600" dirty="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 dirty="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Где </a:t>
            </a:r>
            <a:r>
              <a:rPr lang="ru-RU" sz="1600" b="1" dirty="0"/>
              <a:t>объект синхронизации </a:t>
            </a:r>
            <a:r>
              <a:rPr lang="ru-RU" sz="1600" dirty="0"/>
              <a:t>– это любой объект, являющийся совместными ресурсом для обоих потоков. Передавать следует только значение ссылочного типа.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Monitor.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Секция </a:t>
            </a:r>
            <a:r>
              <a:rPr lang="en-US" sz="1600" dirty="0"/>
              <a:t>lock </a:t>
            </a:r>
            <a:r>
              <a:rPr lang="ru-RU" sz="1600" dirty="0"/>
              <a:t>является всего лишь упрощенной записью конструкции, использующей класс </a:t>
            </a:r>
            <a:r>
              <a:rPr lang="en-US" sz="1600" dirty="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Monitor.Exit(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Анти-паттерны для </a:t>
            </a:r>
            <a:r>
              <a:rPr lang="en-US" dirty="0"/>
              <a:t>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 используйте </a:t>
            </a:r>
            <a:r>
              <a:rPr lang="en-US" dirty="0"/>
              <a:t>lock(this) </a:t>
            </a:r>
            <a:r>
              <a:rPr lang="ru-RU" dirty="0"/>
              <a:t>или </a:t>
            </a:r>
            <a:r>
              <a:rPr lang="en-US" dirty="0"/>
              <a:t>lock(System. Type) </a:t>
            </a:r>
            <a:r>
              <a:rPr lang="ru-RU" dirty="0"/>
              <a:t>т.к. внешний код имеет доступ к этим значениям, может ими воспользоваться для блокировки и что, в итоге, может привести к взаимоблокировке.</a:t>
            </a:r>
          </a:p>
        </p:txBody>
      </p:sp>
    </p:spTree>
    <p:extLst>
      <p:ext uri="{BB962C8B-B14F-4D97-AF65-F5344CB8AC3E}">
        <p14:creationId xmlns:p14="http://schemas.microsoft.com/office/powerpoint/2010/main" val="1963057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Почему опасно использовать </a:t>
            </a:r>
            <a:r>
              <a:rPr lang="en-US" dirty="0"/>
              <a:t>Thread.Abort()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Метод </a:t>
            </a:r>
            <a:r>
              <a:rPr lang="en-US" dirty="0"/>
              <a:t>Thread.Abort() </a:t>
            </a:r>
            <a:r>
              <a:rPr lang="ru-RU" dirty="0"/>
              <a:t>прекращает работу потока независимо от того чем поток занят в этот момент. Если мы «убьем» поток когда он держит блокировку (</a:t>
            </a:r>
            <a:r>
              <a:rPr lang="en-US" dirty="0"/>
              <a:t>lock(_syncRoot) { … }</a:t>
            </a:r>
            <a:r>
              <a:rPr lang="ru-RU" dirty="0"/>
              <a:t>), то она навсегда останется в занятом состоянии и другие потоки будут бесконечно ждать освобождения блокировки.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Именно поэтому лучше избегать использования </a:t>
            </a:r>
            <a:r>
              <a:rPr lang="en-US" dirty="0"/>
              <a:t>Thread.Abort()</a:t>
            </a:r>
            <a:r>
              <a:rPr lang="ru-RU" dirty="0"/>
              <a:t> и использовать сигналы для корректного завершения потока.</a:t>
            </a:r>
          </a:p>
        </p:txBody>
      </p:sp>
    </p:spTree>
    <p:extLst>
      <p:ext uri="{BB962C8B-B14F-4D97-AF65-F5344CB8AC3E}">
        <p14:creationId xmlns:p14="http://schemas.microsoft.com/office/powerpoint/2010/main" val="179469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Класс </a:t>
            </a:r>
            <a:r>
              <a:rPr lang="en-US" sz="3200" dirty="0"/>
              <a:t>System.Threading.Interlocked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7647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Предоставляет набор методов для выполнения атомарных операций с элементарными типами.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31108"/>
              </p:ext>
            </p:extLst>
          </p:nvPr>
        </p:nvGraphicFramePr>
        <p:xfrm>
          <a:off x="251520" y="1772816"/>
          <a:ext cx="8568952" cy="4435836"/>
        </p:xfrm>
        <a:graphic>
          <a:graphicData uri="http://schemas.openxmlformats.org/drawingml/2006/table">
            <a:tbl>
              <a:tblPr/>
              <a:tblGrid>
                <a:gridCol w="33123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>
                          <a:solidFill>
                            <a:schemeClr val="bg1"/>
                          </a:solidFill>
                          <a:latin typeface="+mn-lt"/>
                        </a:rPr>
                        <a:t>Метод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>
                          <a:solidFill>
                            <a:schemeClr val="bg1"/>
                          </a:solidFill>
                          <a:latin typeface="+mn-lt"/>
                        </a:rPr>
                        <a:t>Описание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Add(ref</a:t>
                      </a:r>
                      <a:r>
                        <a:rPr lang="en-US" sz="1600" u="none" baseline="0" dirty="0">
                          <a:latin typeface="+mn-lt"/>
                        </a:rPr>
                        <a:t> </a:t>
                      </a:r>
                      <a:r>
                        <a:rPr lang="en-US" sz="1600" u="none" dirty="0">
                          <a:latin typeface="+mn-lt"/>
                        </a:rPr>
                        <a:t>x,y)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>
                          <a:latin typeface="+mn-lt"/>
                        </a:rPr>
                        <a:t>Сложение</a:t>
                      </a:r>
                      <a:r>
                        <a:rPr lang="en-US" sz="1600" u="none" baseline="0" dirty="0">
                          <a:latin typeface="+mn-lt"/>
                        </a:rPr>
                        <a:t>. </a:t>
                      </a:r>
                      <a:r>
                        <a:rPr lang="ru-RU" sz="1600" u="none" baseline="0" dirty="0">
                          <a:latin typeface="+mn-lt"/>
                        </a:rPr>
                        <a:t>Результат помещается в первый аргумент. (</a:t>
                      </a:r>
                      <a:r>
                        <a:rPr lang="en-US" sz="1600" u="none" baseline="0" dirty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CompareExchange(ref</a:t>
                      </a:r>
                      <a:r>
                        <a:rPr lang="en-US" sz="1600" u="none" baseline="0" dirty="0">
                          <a:latin typeface="+mn-lt"/>
                        </a:rPr>
                        <a:t> loc, value, comparand)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>
                          <a:latin typeface="+mn-lt"/>
                        </a:rPr>
                        <a:t>Если</a:t>
                      </a:r>
                      <a:r>
                        <a:rPr lang="ru-RU" sz="1600" u="none" baseline="0" dirty="0">
                          <a:latin typeface="+mn-lt"/>
                        </a:rPr>
                        <a:t> </a:t>
                      </a:r>
                      <a:r>
                        <a:rPr lang="en-US" sz="1600" u="none" baseline="0" dirty="0">
                          <a:latin typeface="+mn-lt"/>
                        </a:rPr>
                        <a:t>loc == comparand, </a:t>
                      </a:r>
                      <a:r>
                        <a:rPr lang="ru-RU" sz="1600" u="none" baseline="0" dirty="0">
                          <a:latin typeface="+mn-lt"/>
                        </a:rPr>
                        <a:t>то в </a:t>
                      </a:r>
                      <a:r>
                        <a:rPr lang="en-US" sz="1600" u="none" baseline="0" dirty="0">
                          <a:latin typeface="+mn-lt"/>
                        </a:rPr>
                        <a:t>loc </a:t>
                      </a:r>
                      <a:r>
                        <a:rPr lang="ru-RU" sz="1600" u="none" baseline="0" dirty="0">
                          <a:latin typeface="+mn-lt"/>
                        </a:rPr>
                        <a:t>записывается </a:t>
                      </a:r>
                      <a:r>
                        <a:rPr lang="en-US" sz="1600" u="none" baseline="0" dirty="0">
                          <a:latin typeface="+mn-lt"/>
                        </a:rPr>
                        <a:t>value. 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Decrement(ref loc)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>
                          <a:latin typeface="+mn-lt"/>
                        </a:rPr>
                        <a:t>Уменьшение на единицу. (</a:t>
                      </a:r>
                      <a:r>
                        <a:rPr lang="en-US" sz="1600" u="none" baseline="0" dirty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Exchange(ref</a:t>
                      </a:r>
                      <a:r>
                        <a:rPr lang="en-US" sz="1600" u="none" baseline="0" dirty="0">
                          <a:latin typeface="+mn-lt"/>
                        </a:rPr>
                        <a:t> loc, value)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>
                          <a:latin typeface="+mn-lt"/>
                        </a:rPr>
                        <a:t>Записывает</a:t>
                      </a:r>
                      <a:r>
                        <a:rPr lang="ru-RU" sz="1600" u="none" baseline="0" dirty="0">
                          <a:latin typeface="+mn-lt"/>
                        </a:rPr>
                        <a:t> в </a:t>
                      </a:r>
                      <a:r>
                        <a:rPr lang="en-US" sz="1600" u="none" baseline="0" dirty="0">
                          <a:latin typeface="+mn-lt"/>
                        </a:rPr>
                        <a:t>loc </a:t>
                      </a:r>
                      <a:r>
                        <a:rPr lang="ru-RU" sz="1600" u="none" baseline="0" dirty="0">
                          <a:latin typeface="+mn-lt"/>
                        </a:rPr>
                        <a:t>значение </a:t>
                      </a:r>
                      <a:r>
                        <a:rPr lang="en-US" sz="1600" u="none" baseline="0" dirty="0">
                          <a:latin typeface="+mn-lt"/>
                        </a:rPr>
                        <a:t>value </a:t>
                      </a:r>
                      <a:r>
                        <a:rPr lang="ru-RU" sz="1600" u="none" baseline="0" dirty="0">
                          <a:latin typeface="+mn-lt"/>
                        </a:rPr>
                        <a:t>и возвращает предыдущее значение. </a:t>
                      </a:r>
                      <a:r>
                        <a:rPr lang="en-US" sz="1600" u="none" baseline="0" dirty="0">
                          <a:latin typeface="+mn-lt"/>
                        </a:rPr>
                        <a:t>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Increment(ref</a:t>
                      </a:r>
                      <a:r>
                        <a:rPr lang="en-US" sz="1600" u="none" baseline="0" dirty="0">
                          <a:latin typeface="+mn-lt"/>
                        </a:rPr>
                        <a:t>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>
                          <a:latin typeface="+mn-lt"/>
                        </a:rPr>
                        <a:t>Увеличение на единицу. </a:t>
                      </a:r>
                      <a:r>
                        <a:rPr lang="ru-RU" sz="1600" u="none" baseline="0" dirty="0">
                          <a:latin typeface="+mn-lt"/>
                        </a:rPr>
                        <a:t>(</a:t>
                      </a:r>
                      <a:r>
                        <a:rPr lang="en-US" sz="1600" u="none" baseline="0" dirty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long</a:t>
                      </a:r>
                      <a:r>
                        <a:rPr lang="en-US" sz="1600" u="none" baseline="0" dirty="0">
                          <a:latin typeface="+mn-lt"/>
                        </a:rPr>
                        <a:t> Read(ref long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>
                          <a:latin typeface="+mn-lt"/>
                        </a:rPr>
                        <a:t>Чтение</a:t>
                      </a:r>
                      <a:r>
                        <a:rPr lang="ru-RU" sz="1600" u="none" baseline="0" dirty="0">
                          <a:latin typeface="+mn-lt"/>
                        </a:rPr>
                        <a:t> 64-х битного значения. Необходимо только на 32-х разрядных процессорах т.к. на 64-х битных процессорах это чтение является атомарным.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2288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 на основе подачи сигналов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Потребность в </a:t>
            </a:r>
            <a:r>
              <a:rPr lang="ru-RU" sz="1600" i="1" dirty="0"/>
              <a:t>синхронизация на основе подачи сигналов</a:t>
            </a:r>
            <a:r>
              <a:rPr lang="ru-RU" sz="1600" dirty="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 dirty="0"/>
              <a:t>EventWaitHandle</a:t>
            </a:r>
            <a:r>
              <a:rPr lang="ru-RU" sz="1600" dirty="0"/>
              <a:t> и его наследники </a:t>
            </a:r>
            <a:r>
              <a:rPr lang="en-US" sz="1600" b="1" dirty="0"/>
              <a:t>AutoResetEvent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b="1" dirty="0"/>
              <a:t>ManualResetEvent</a:t>
            </a:r>
            <a:r>
              <a:rPr lang="ru-RU" sz="1600" dirty="0"/>
              <a:t>. Имея доступ к объекту указанных классов, поток может вызвать его метод </a:t>
            </a:r>
            <a:r>
              <a:rPr lang="ru-RU" sz="1600" b="1" dirty="0"/>
              <a:t>WaitOne()</a:t>
            </a:r>
            <a:r>
              <a:rPr lang="ru-RU" sz="1600" dirty="0"/>
              <a:t>, чтобы остановиться и ждать сигнала. Для отправки сигнала применяется вызов метода </a:t>
            </a:r>
            <a:r>
              <a:rPr lang="ru-RU" sz="1600" b="1" dirty="0"/>
              <a:t>Set()</a:t>
            </a:r>
            <a:r>
              <a:rPr lang="ru-RU" sz="1600" dirty="0"/>
              <a:t>. Если используется </a:t>
            </a:r>
            <a:r>
              <a:rPr lang="en-US" sz="1600" b="1" dirty="0"/>
              <a:t>ManualResetEvent</a:t>
            </a:r>
            <a:r>
              <a:rPr lang="ru-RU" sz="1600" dirty="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 dirty="0"/>
              <a:t>AutoResetEvent</a:t>
            </a:r>
            <a:r>
              <a:rPr lang="ru-RU" sz="1600" dirty="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 dirty="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 dirty="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 dirty="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Асинхронный вызов методов.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асинхронного вызова методов применяется метод делегата </a:t>
            </a:r>
            <a:r>
              <a:rPr lang="en-US" sz="1600" b="1" dirty="0"/>
              <a:t>BeginInvoke()</a:t>
            </a:r>
          </a:p>
          <a:p>
            <a:r>
              <a:rPr lang="ru-RU" sz="1600" dirty="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 dirty="0"/>
              <a:t>	В качестве параметра в метод </a:t>
            </a:r>
            <a:r>
              <a:rPr lang="en-US" sz="1600" b="1" dirty="0"/>
              <a:t>BeginInvoke()</a:t>
            </a:r>
            <a:r>
              <a:rPr lang="ru-RU" sz="1600" dirty="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761544"/>
            <a:ext cx="883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/>
              <a:t>IsCompleted</a:t>
            </a:r>
            <a:r>
              <a:rPr lang="ru-RU" sz="1600" dirty="0"/>
              <a:t> 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Коллекции из пространства имен </a:t>
            </a:r>
            <a:r>
              <a:rPr lang="en-US" sz="2400" dirty="0"/>
              <a:t>System.Collections </a:t>
            </a:r>
            <a:r>
              <a:rPr lang="ru-RU" sz="2400" dirty="0"/>
              <a:t>частично обеспечивают потоко-безопасный доступ с помощью свойства </a:t>
            </a:r>
            <a:r>
              <a:rPr lang="en-US" sz="2400" dirty="0">
                <a:solidFill>
                  <a:srgbClr val="99CC00"/>
                </a:solidFill>
              </a:rPr>
              <a:t>Synchronized</a:t>
            </a:r>
            <a:r>
              <a:rPr lang="en-US" sz="2400" dirty="0"/>
              <a:t>.</a:t>
            </a:r>
            <a:r>
              <a:rPr lang="ru-RU" sz="2400" dirty="0"/>
              <a:t> Однако ее реализация использует одну блокировку для всех операций, что приводит к плохой масштабируемости и может серъезно замедлить работу с большими коллекциями.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Коллекции из пространств имен </a:t>
            </a:r>
            <a:r>
              <a:rPr lang="en-US" sz="2400" dirty="0"/>
              <a:t>System.Collections.Generic </a:t>
            </a:r>
            <a:r>
              <a:rPr lang="ru-RU" sz="2400" dirty="0"/>
              <a:t>не предназначены для использования из разных потоков. Программист обязан самостоятельно синхронизировать доступ к ним.</a:t>
            </a:r>
          </a:p>
          <a:p>
            <a:endParaRPr lang="ru-RU" sz="2400" dirty="0"/>
          </a:p>
          <a:p>
            <a:r>
              <a:rPr lang="ru-RU" sz="2400" dirty="0"/>
              <a:t>В </a:t>
            </a:r>
            <a:r>
              <a:rPr lang="en-US" sz="2400" dirty="0"/>
              <a:t>.NET 4 </a:t>
            </a:r>
            <a:r>
              <a:rPr lang="ru-RU" sz="2400" dirty="0"/>
              <a:t>добавлены новые классы в пространстве имен </a:t>
            </a:r>
            <a:r>
              <a:rPr lang="en-US" sz="2400" dirty="0"/>
              <a:t>System.Collections.Concurrent</a:t>
            </a:r>
            <a:r>
              <a:rPr lang="ru-RU" sz="2400" dirty="0"/>
              <a:t>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Коллекции и многопоточность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75062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500" dirty="0"/>
              <a:t>При запуске программы </a:t>
            </a:r>
            <a:r>
              <a:rPr lang="en-US" sz="2500" dirty="0"/>
              <a:t>Windows </a:t>
            </a:r>
            <a:r>
              <a:rPr lang="ru-RU" sz="2500" dirty="0"/>
              <a:t>создает новый процесс: «контейнер» для исполняемого кода программы и её данных. У каждого процесса свое адресное пространство что гарантирует их независимость друг от друга. Процессы имеют приоритет в соответствии с которым им предоставляется процессорное время. Также для каждого процесса создается свой блок с переменными окружения.</a:t>
            </a:r>
          </a:p>
          <a:p>
            <a:pPr marL="0" indent="0">
              <a:buNone/>
            </a:pPr>
            <a:endParaRPr lang="ru-RU" sz="2500" dirty="0"/>
          </a:p>
          <a:p>
            <a:pPr marL="0" indent="0">
              <a:buNone/>
            </a:pPr>
            <a:r>
              <a:rPr lang="ru-RU" sz="2500" dirty="0"/>
              <a:t>Для работы с процессами в </a:t>
            </a:r>
            <a:r>
              <a:rPr lang="en-US" sz="2500" dirty="0"/>
              <a:t>.NET </a:t>
            </a:r>
            <a:r>
              <a:rPr lang="ru-RU" sz="2500" dirty="0"/>
              <a:t>используется класс </a:t>
            </a:r>
            <a:r>
              <a:rPr lang="en-US" sz="2500" dirty="0" err="1"/>
              <a:t>System.Diagnostics.Process</a:t>
            </a:r>
            <a:endParaRPr lang="en-US" sz="2500" dirty="0"/>
          </a:p>
          <a:p>
            <a:pPr marL="0" indent="0">
              <a:buNone/>
            </a:pPr>
            <a:endParaRPr lang="en-US" sz="2500" dirty="0">
              <a:solidFill>
                <a:srgbClr val="FFC000"/>
              </a:solidFill>
              <a:sym typeface="Wingdings"/>
            </a:endParaRPr>
          </a:p>
          <a:p>
            <a:pPr marL="0" indent="0">
              <a:buNone/>
            </a:pPr>
            <a:r>
              <a:rPr lang="ru-RU" sz="25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sz="2500" dirty="0">
                <a:sym typeface="Wingdings"/>
              </a:rPr>
              <a:t> </a:t>
            </a:r>
            <a:r>
              <a:rPr lang="ru-RU" sz="2500" dirty="0"/>
              <a:t>См. пример </a:t>
            </a:r>
            <a:r>
              <a:rPr lang="en-US" sz="2500" dirty="0"/>
              <a:t>L08-S01-Processes</a:t>
            </a:r>
            <a:r>
              <a:rPr lang="ru-RU" sz="2500" dirty="0"/>
              <a:t>\</a:t>
            </a:r>
            <a:r>
              <a:rPr lang="en-US" sz="2500" dirty="0" err="1"/>
              <a:t>ProcessesDemo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System.Collections.Concurrent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2134"/>
              </p:ext>
            </p:extLst>
          </p:nvPr>
        </p:nvGraphicFramePr>
        <p:xfrm>
          <a:off x="251520" y="980728"/>
          <a:ext cx="8568952" cy="4023131"/>
        </p:xfrm>
        <a:graphic>
          <a:graphicData uri="http://schemas.openxmlformats.org/drawingml/2006/table">
            <a:tbl>
              <a:tblPr/>
              <a:tblGrid>
                <a:gridCol w="33123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>
                          <a:latin typeface="+mn-lt"/>
                        </a:rPr>
                        <a:t>Имя</a:t>
                      </a:r>
                      <a:r>
                        <a:rPr lang="ru-RU" sz="1600" u="none" baseline="0" dirty="0">
                          <a:latin typeface="+mn-lt"/>
                        </a:rPr>
                        <a:t> типа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>
                          <a:latin typeface="+mn-lt"/>
                        </a:rPr>
                        <a:t>Описание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BlockingCollection&lt;T&gt;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>
                          <a:latin typeface="+mn-lt"/>
                        </a:rPr>
                        <a:t>Коллекция</a:t>
                      </a:r>
                      <a:r>
                        <a:rPr lang="ru-RU" sz="1600" u="none" baseline="0" dirty="0">
                          <a:latin typeface="+mn-lt"/>
                        </a:rPr>
                        <a:t> реализующая шаблон проектирования </a:t>
                      </a:r>
                      <a:r>
                        <a:rPr lang="en-US" sz="1600" dirty="0"/>
                        <a:t>Producer-Consumer</a:t>
                      </a:r>
                      <a:r>
                        <a:rPr lang="ru-RU" sz="1600" dirty="0"/>
                        <a:t> с</a:t>
                      </a:r>
                      <a:r>
                        <a:rPr lang="ru-RU" sz="1600" baseline="0" dirty="0"/>
                        <a:t> возможностью ограничения максимального размера коллекции.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ConcurrentDictionary&lt;TKey, TValue&gt;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>
                          <a:latin typeface="+mn-lt"/>
                        </a:rPr>
                        <a:t> </a:t>
                      </a:r>
                      <a:r>
                        <a:rPr lang="en-US" sz="1600" u="none" baseline="0" dirty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>
                          <a:latin typeface="+mn-lt"/>
                        </a:rPr>
                        <a:t>реализация словаря из пары ключ/значение.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ConcurrentQueue&lt;T&gt;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>
                          <a:latin typeface="+mn-lt"/>
                        </a:rPr>
                        <a:t> </a:t>
                      </a:r>
                      <a:r>
                        <a:rPr lang="en-US" sz="1600" u="none" baseline="0" dirty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>
                          <a:latin typeface="+mn-lt"/>
                        </a:rPr>
                        <a:t>FIFO (first-in, first-out) </a:t>
                      </a:r>
                      <a:r>
                        <a:rPr lang="ru-RU" sz="1600" u="none" dirty="0">
                          <a:latin typeface="+mn-lt"/>
                        </a:rPr>
                        <a:t>очереди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ConcurrentStack&lt;T&gt;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>
                          <a:latin typeface="+mn-lt"/>
                        </a:rPr>
                        <a:t> </a:t>
                      </a:r>
                      <a:r>
                        <a:rPr lang="en-US" sz="1600" u="none" baseline="0" dirty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>
                          <a:latin typeface="+mn-lt"/>
                        </a:rPr>
                        <a:t>LIFO (last-in, first-out) </a:t>
                      </a:r>
                      <a:r>
                        <a:rPr lang="ru-RU" sz="1600" u="none" dirty="0">
                          <a:latin typeface="+mn-lt"/>
                        </a:rPr>
                        <a:t>стека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ConcurrentBag&lt;T&gt;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>
                          <a:latin typeface="+mn-lt"/>
                        </a:rPr>
                        <a:t> </a:t>
                      </a:r>
                      <a:r>
                        <a:rPr lang="en-US" sz="1600" u="none" baseline="0" dirty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>
                          <a:latin typeface="+mn-lt"/>
                        </a:rPr>
                        <a:t>реализация неупорядоченной коллекции элементов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IProducerConsumerCollection&lt;T&gt;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>
                          <a:latin typeface="+mn-lt"/>
                        </a:rPr>
                        <a:t>Интерфейс который</a:t>
                      </a:r>
                      <a:r>
                        <a:rPr lang="ru-RU" sz="1600" u="none" baseline="0" dirty="0">
                          <a:latin typeface="+mn-lt"/>
                        </a:rPr>
                        <a:t> необходимо реализовать типу предназначенному для хранения в </a:t>
                      </a:r>
                      <a:r>
                        <a:rPr lang="en-US" sz="1600" b="0" u="none" dirty="0">
                          <a:solidFill>
                            <a:srgbClr val="00B050"/>
                          </a:solidFill>
                          <a:latin typeface="+mn-lt"/>
                        </a:rPr>
                        <a:t>BlockingCollection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162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NuGet </a:t>
            </a:r>
            <a:r>
              <a:rPr lang="ru-RU" sz="4000" dirty="0"/>
              <a:t>пакет</a:t>
            </a:r>
            <a:r>
              <a:rPr lang="en-US" sz="4000" dirty="0"/>
              <a:t> </a:t>
            </a:r>
            <a:r>
              <a:rPr lang="en-US" sz="4000" dirty="0" err="1"/>
              <a:t>System.Collections.Immutable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Набор неизменяемых коллекций оптимизированных под многопоточную среду и эффективное использование памяти. Включает следующие классы:</a:t>
            </a:r>
          </a:p>
          <a:p>
            <a:pPr marL="0" indent="0">
              <a:buNone/>
            </a:pP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ImmutableArray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ImmutableDictionary</a:t>
            </a:r>
            <a:r>
              <a:rPr lang="en-US" dirty="0"/>
              <a:t>&lt;</a:t>
            </a:r>
            <a:r>
              <a:rPr lang="en-US" dirty="0" err="1"/>
              <a:t>TKey,TValue</a:t>
            </a:r>
            <a:r>
              <a:rPr lang="en-US" dirty="0"/>
              <a:t>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ImmutableHashSet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ImmutableList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ImmutableQueue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ImmutableSortedDictionary</a:t>
            </a:r>
            <a:r>
              <a:rPr lang="en-US" dirty="0"/>
              <a:t>&lt;</a:t>
            </a:r>
            <a:r>
              <a:rPr lang="en-US" dirty="0" err="1"/>
              <a:t>TKey,TValue</a:t>
            </a:r>
            <a:r>
              <a:rPr lang="en-US" dirty="0"/>
              <a:t>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ImmutableSortedSet</a:t>
            </a:r>
            <a:r>
              <a:rPr lang="en-US" dirty="0"/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ImmutableStack</a:t>
            </a:r>
            <a:r>
              <a:rPr lang="en-US" dirty="0"/>
              <a:t>&lt;T&gt;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>
                <a:hlinkClick r:id="rId2"/>
              </a:rPr>
              <a:t>https://blogs.msdn.microsoft.com/bclteam/p/immutable/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73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Набор классов предназначенных для облегчения многопоточного программирования. Представлены в </a:t>
            </a:r>
            <a:r>
              <a:rPr lang="en-US" sz="2400" dirty="0"/>
              <a:t>.NET 4. </a:t>
            </a:r>
            <a:r>
              <a:rPr lang="ru-RU" sz="2400" dirty="0"/>
              <a:t>Пространство имен - </a:t>
            </a:r>
            <a:r>
              <a:rPr lang="en-US" sz="2400" dirty="0"/>
              <a:t>System.Threading.Tasks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r>
              <a:rPr lang="ru-RU" sz="2400" dirty="0"/>
              <a:t>Классы: </a:t>
            </a:r>
            <a:r>
              <a:rPr lang="en-US" sz="2400" dirty="0"/>
              <a:t>Parallel, Task, TaskFactory </a:t>
            </a:r>
            <a:r>
              <a:rPr lang="ru-RU" sz="2400" dirty="0"/>
              <a:t>и другие.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Task Parallel Library (TPL)</a:t>
            </a:r>
          </a:p>
        </p:txBody>
      </p:sp>
    </p:spTree>
    <p:extLst>
      <p:ext uri="{BB962C8B-B14F-4D97-AF65-F5344CB8AC3E}">
        <p14:creationId xmlns:p14="http://schemas.microsoft.com/office/powerpoint/2010/main" val="37727735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volatile</a:t>
            </a:r>
          </a:p>
          <a:p>
            <a:endParaRPr lang="en-US" sz="2400" dirty="0"/>
          </a:p>
          <a:p>
            <a:r>
              <a:rPr lang="en-US" sz="2400" dirty="0"/>
              <a:t>async/await - .NET 4.5</a:t>
            </a:r>
          </a:p>
          <a:p>
            <a:r>
              <a:rPr lang="ru-RU" sz="2400" dirty="0"/>
              <a:t>Для их использования в предыдущих версиях </a:t>
            </a:r>
            <a:r>
              <a:rPr lang="en-US" sz="2400" dirty="0"/>
              <a:t>.NET </a:t>
            </a:r>
            <a:r>
              <a:rPr lang="ru-RU" sz="2400" dirty="0"/>
              <a:t>нужен </a:t>
            </a:r>
            <a:r>
              <a:rPr lang="en-US" sz="2400" dirty="0"/>
              <a:t>NuGet </a:t>
            </a:r>
            <a:r>
              <a:rPr lang="ru-RU" sz="2400" dirty="0"/>
              <a:t>пакет </a:t>
            </a:r>
            <a:r>
              <a:rPr lang="en-US" sz="2400" dirty="0"/>
              <a:t>Microsoft.Bcl.Async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Ключевые слова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94326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/>
              <a:t>async</a:t>
            </a:r>
            <a:r>
              <a:rPr lang="en-US" sz="4000" dirty="0"/>
              <a:t> 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Начиная с </a:t>
            </a:r>
            <a:r>
              <a:rPr lang="en-US" dirty="0"/>
              <a:t>C# 7.1 </a:t>
            </a:r>
            <a:r>
              <a:rPr lang="ru-RU" dirty="0"/>
              <a:t>метод </a:t>
            </a:r>
            <a:r>
              <a:rPr lang="en-US" dirty="0"/>
              <a:t>Main </a:t>
            </a:r>
            <a:r>
              <a:rPr lang="ru-RU" dirty="0"/>
              <a:t>можно объявлять с модификатором </a:t>
            </a:r>
            <a:r>
              <a:rPr lang="en-US" dirty="0" err="1"/>
              <a:t>async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/>
          <p:cNvSpPr/>
          <p:nvPr/>
        </p:nvSpPr>
        <p:spPr>
          <a:xfrm>
            <a:off x="457200" y="3244334"/>
            <a:ext cx="8229600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Main() { … }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Main() { … }</a:t>
            </a:r>
          </a:p>
          <a:p>
            <a:endParaRPr lang="en-US" sz="1600" dirty="0">
              <a:solidFill>
                <a:srgbClr val="0000FF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{ … }</a:t>
            </a:r>
            <a:endParaRPr lang="en-US" sz="1600" dirty="0">
              <a:solidFill>
                <a:srgbClr val="008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{ … }</a:t>
            </a:r>
          </a:p>
        </p:txBody>
      </p:sp>
    </p:spTree>
    <p:extLst>
      <p:ext uri="{BB962C8B-B14F-4D97-AF65-F5344CB8AC3E}">
        <p14:creationId xmlns:p14="http://schemas.microsoft.com/office/powerpoint/2010/main" val="12827873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6. await in try/catch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http://msdn.microsoft.com/en-us/magazine/dn683793.aspx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506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Советы по </a:t>
            </a:r>
            <a:r>
              <a:rPr lang="en-US" sz="4000" dirty="0"/>
              <a:t>TPL/</a:t>
            </a:r>
            <a:r>
              <a:rPr lang="en-US" sz="4000" dirty="0" err="1"/>
              <a:t>async+await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Избегайте </a:t>
            </a:r>
            <a:r>
              <a:rPr lang="en-US" dirty="0" err="1"/>
              <a:t>async</a:t>
            </a:r>
            <a:r>
              <a:rPr lang="en-US" dirty="0"/>
              <a:t> void </a:t>
            </a:r>
            <a:r>
              <a:rPr lang="ru-RU" dirty="0"/>
              <a:t>методов</a:t>
            </a:r>
          </a:p>
          <a:p>
            <a:pPr lvl="1"/>
            <a:r>
              <a:rPr lang="ru-RU" dirty="0"/>
              <a:t>Они не «дружат» с </a:t>
            </a:r>
            <a:r>
              <a:rPr lang="en-US" dirty="0"/>
              <a:t>try/catch</a:t>
            </a:r>
          </a:p>
          <a:p>
            <a:pPr lvl="1"/>
            <a:r>
              <a:rPr lang="ru-RU" dirty="0"/>
              <a:t>Их завершение трудно отследить</a:t>
            </a:r>
          </a:p>
          <a:p>
            <a:r>
              <a:rPr lang="ru-RU" dirty="0"/>
              <a:t>Используйте</a:t>
            </a:r>
            <a:r>
              <a:rPr lang="en-US" dirty="0"/>
              <a:t> </a:t>
            </a:r>
            <a:r>
              <a:rPr lang="en-US" dirty="0" err="1"/>
              <a:t>ConfigureAwait</a:t>
            </a:r>
            <a:r>
              <a:rPr lang="en-US" dirty="0"/>
              <a:t>(false) </a:t>
            </a:r>
            <a:r>
              <a:rPr lang="ru-RU" dirty="0"/>
              <a:t>если методу не нужно захватывать контекст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243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49707"/>
            <a:ext cx="84249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.NET Remoting</a:t>
            </a:r>
            <a:endParaRPr lang="ru-RU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/>
              <a:t>Устарело. Нужно только при ручной передаче данных между </a:t>
            </a:r>
            <a:r>
              <a:rPr lang="en-US" sz="1600" dirty="0"/>
              <a:t>AppDomain</a:t>
            </a:r>
            <a:r>
              <a:rPr lang="ru-RU" sz="1600" dirty="0"/>
              <a:t>-ами.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WCF (Windows Communication Foundation)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Socket</a:t>
            </a:r>
            <a:endParaRPr lang="ru-RU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Пространство имен </a:t>
            </a:r>
            <a:r>
              <a:rPr lang="en-US" sz="1600" dirty="0" err="1"/>
              <a:t>System.Net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>
                <a:solidFill>
                  <a:srgbClr val="FFFF00"/>
                </a:solidFill>
              </a:rPr>
              <a:t>Буфер обмена </a:t>
            </a:r>
            <a:r>
              <a:rPr lang="en-US" sz="2000" dirty="0">
                <a:solidFill>
                  <a:srgbClr val="FFFF00"/>
                </a:solidFill>
              </a:rPr>
              <a:t>(Clipboard)</a:t>
            </a:r>
            <a:endParaRPr lang="ru-RU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Класс </a:t>
            </a:r>
            <a:r>
              <a:rPr lang="en-US" sz="1600" dirty="0" err="1">
                <a:solidFill>
                  <a:schemeClr val="bg1"/>
                </a:solidFill>
              </a:rPr>
              <a:t>System.Windows.Forms.Clipboard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или </a:t>
            </a:r>
            <a:r>
              <a:rPr lang="en-US" sz="1600" dirty="0" err="1">
                <a:solidFill>
                  <a:schemeClr val="bg1"/>
                </a:solidFill>
              </a:rPr>
              <a:t>System.Windows</a:t>
            </a:r>
            <a:r>
              <a:rPr lang="en-US" sz="1600" dirty="0">
                <a:solidFill>
                  <a:schemeClr val="bg1"/>
                </a:solidFill>
              </a:rPr>
              <a:t>. Clipboard</a:t>
            </a:r>
            <a:r>
              <a:rPr lang="ru-RU" sz="1600" dirty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COM (Component Object Model)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Data 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DDE (Dynamic Data Exchange)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File Mapping</a:t>
            </a:r>
            <a:endParaRPr lang="ru-RU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Пространство имен </a:t>
            </a:r>
            <a:r>
              <a:rPr lang="en-US" sz="1600" dirty="0" err="1"/>
              <a:t>System.IO.MemoryMappedFiles</a:t>
            </a:r>
            <a:r>
              <a:rPr lang="ru-RU" sz="1600" dirty="0"/>
              <a:t>)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Mailslot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>
                <a:solidFill>
                  <a:srgbClr val="FFFF00"/>
                </a:solidFill>
              </a:rPr>
              <a:t>Mutex</a:t>
            </a:r>
            <a:endParaRPr lang="ru-RU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Класс </a:t>
            </a:r>
            <a:r>
              <a:rPr lang="en-US" sz="1600" dirty="0" err="1"/>
              <a:t>System.Threading.Mutex</a:t>
            </a:r>
            <a:r>
              <a:rPr lang="ru-RU" sz="1600" dirty="0"/>
              <a:t>)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Pipe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RPC (Remote Procedure Call)</a:t>
            </a:r>
          </a:p>
          <a:p>
            <a:pPr algn="ctr"/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1145" y="44624"/>
            <a:ext cx="89696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cs typeface="Times New Roman" pitchFamily="18" charset="0"/>
              </a:rPr>
              <a:t>Механизмы взаимодействия между процессами</a:t>
            </a:r>
            <a:r>
              <a:rPr lang="en-US" sz="3200" b="1" dirty="0">
                <a:solidFill>
                  <a:schemeClr val="bg1"/>
                </a:solidFill>
                <a:cs typeface="Times New Roman" pitchFamily="18" charset="0"/>
              </a:rPr>
              <a:t/>
            </a:r>
            <a:br>
              <a:rPr lang="en-US" sz="3200" b="1" dirty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3200" b="1" dirty="0">
                <a:solidFill>
                  <a:schemeClr val="bg1"/>
                </a:solidFill>
                <a:cs typeface="Times New Roman" pitchFamily="18" charset="0"/>
              </a:rPr>
              <a:t>(Inter-process communication, IPC)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847829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>
                <a:solidFill>
                  <a:srgbClr val="FFFFFF"/>
                </a:solidFill>
              </a:rPr>
              <a:t>Домашнее задание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>
                <a:solidFill>
                  <a:srgbClr val="FFFFFF"/>
                </a:solidFill>
                <a:cs typeface="Arial" charset="0"/>
              </a:rPr>
              <a:t>Создание класса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Секундомер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gui-seconds-counter.docx</a:t>
            </a:r>
          </a:p>
        </p:txBody>
      </p:sp>
    </p:spTree>
    <p:extLst>
      <p:ext uri="{BB962C8B-B14F-4D97-AF65-F5344CB8AC3E}">
        <p14:creationId xmlns:p14="http://schemas.microsoft.com/office/powerpoint/2010/main" val="51588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Процессы. Запуск нового.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Метод </a:t>
            </a:r>
            <a:r>
              <a:rPr lang="en-US" sz="2000" dirty="0" err="1"/>
              <a:t>Process.Start</a:t>
            </a:r>
            <a:r>
              <a:rPr lang="ru-RU" sz="2000" dirty="0"/>
              <a:t>(путь)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56792"/>
            <a:ext cx="8219256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программу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notepad.exe.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Т.к. путь неполный, то Windows будет искать exe файл используя переменную окружения PATH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"notepad.exe"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Если полный путь известен, то можно запускать используя полный путь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IL Disassembler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из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Windows SDK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.ProgramFilesX86);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                    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@"Microsoft SDKs\Windows\v7.0A\Bin\NETFX 4.0 Tools\ildasm.exe"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0128" y="3501008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Метод </a:t>
            </a:r>
            <a:r>
              <a:rPr lang="en-US" sz="2000" dirty="0" err="1"/>
              <a:t>Process.Start</a:t>
            </a:r>
            <a:r>
              <a:rPr lang="en-US" sz="2000" dirty="0"/>
              <a:t>(</a:t>
            </a:r>
            <a:r>
              <a:rPr lang="ru-RU" sz="2000" dirty="0"/>
              <a:t>путь, командная строка)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3933056"/>
            <a:ext cx="822252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процесс командной строки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и передаем ему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//    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аргумент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/k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ver</a:t>
            </a:r>
            <a:endParaRPr lang="en-US" sz="1200" dirty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Это означает выполнить команду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ver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и оставить окно открытым</a:t>
            </a:r>
            <a:endParaRPr lang="ru-RU" sz="1200" dirty="0">
              <a:solidFill>
                <a:srgbClr val="2B91AF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"/k 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ver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7544" y="4825751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Метод </a:t>
            </a:r>
            <a:r>
              <a:rPr lang="en-US" sz="2000" dirty="0" err="1"/>
              <a:t>Process.Start</a:t>
            </a:r>
            <a:r>
              <a:rPr lang="en-US" sz="2000" dirty="0"/>
              <a:t>(</a:t>
            </a:r>
            <a:r>
              <a:rPr lang="en-US" sz="2000" dirty="0" err="1"/>
              <a:t>ProcessStartInfo</a:t>
            </a:r>
            <a:r>
              <a:rPr lang="ru-RU" sz="2000" dirty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4616" y="5221649"/>
            <a:ext cx="8222528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"iexplore.exe"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startInfo.Arguments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"http://www.wolframalpha.com/input/?i=Jurassic+Period&amp;lk=3"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startInfo.WindowStyle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ProcessWindowStyle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.Maximized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Запуск процесса с помощью </a:t>
            </a:r>
            <a:r>
              <a:rPr lang="en-US" sz="3600" dirty="0"/>
              <a:t>ProcessStartInfo</a:t>
            </a:r>
            <a:r>
              <a:rPr lang="ru-RU" sz="3600" dirty="0"/>
              <a:t>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Класс </a:t>
            </a:r>
            <a:r>
              <a:rPr lang="en-US" sz="1800" dirty="0"/>
              <a:t>ProcessStartInfo </a:t>
            </a:r>
            <a:r>
              <a:rPr lang="ru-RU" sz="1800" dirty="0"/>
              <a:t>позволяет указать дополнительные параметры запускаемого приложения:</a:t>
            </a:r>
            <a:endParaRPr lang="en-US" sz="1800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80017"/>
              </p:ext>
            </p:extLst>
          </p:nvPr>
        </p:nvGraphicFramePr>
        <p:xfrm>
          <a:off x="575556" y="2089447"/>
          <a:ext cx="7992888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081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Свойство(а)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Путь к запускаемому файлу.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Arguments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Аргументы командной строки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Домен пользователя, его имя (логин) и пароль. Используется для запуска приложений от имени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другой учетной записи.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UserName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Password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WindowStyle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Вид главного окна после запуска (обычное,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минимизированное или максимизированное)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WorkingDirectory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«Текущий» каталог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для нового приложения. Требуется для некоторых программ, которые зависят от текущего каталога.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Verb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Глагол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.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По умолчанию 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“open”.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Другие глаголы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: “edit”, “print”, “</a:t>
                      </a:r>
                      <a:r>
                        <a:rPr lang="en-US" baseline="0" dirty="0" err="1">
                          <a:solidFill>
                            <a:srgbClr val="002060"/>
                          </a:solidFill>
                        </a:rPr>
                        <a:t>runas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”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 т.п.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Запуск без указания полного пути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При запуске приложения без указания полного пути </a:t>
            </a:r>
            <a:r>
              <a:rPr lang="en-US" sz="2400" dirty="0"/>
              <a:t>Windows </a:t>
            </a:r>
            <a:r>
              <a:rPr lang="ru-RU" sz="2400" dirty="0"/>
              <a:t>будет искать исполняемый файл в следующем порядке:</a:t>
            </a:r>
          </a:p>
          <a:p>
            <a:r>
              <a:rPr lang="ru-RU" sz="2400" dirty="0"/>
              <a:t>Текущий каталог</a:t>
            </a:r>
          </a:p>
          <a:p>
            <a:r>
              <a:rPr lang="ru-RU" sz="2400" dirty="0"/>
              <a:t>Каталоги из переменной окружения </a:t>
            </a:r>
            <a:r>
              <a:rPr lang="en-US" sz="2400" dirty="0"/>
              <a:t>PATH</a:t>
            </a:r>
          </a:p>
          <a:p>
            <a:r>
              <a:rPr lang="ru-RU" sz="2400" dirty="0"/>
              <a:t>Путь с помощью ветки системного реестра </a:t>
            </a:r>
            <a:r>
              <a:rPr lang="en-US" sz="2400" dirty="0"/>
              <a:t>HKLM\SOFTWARE\Microsoft\Windows\</a:t>
            </a:r>
            <a:r>
              <a:rPr lang="en-US" sz="2400" dirty="0" err="1"/>
              <a:t>CurrentVersion</a:t>
            </a:r>
            <a:r>
              <a:rPr lang="en-US" sz="2400" dirty="0"/>
              <a:t>\App Paths</a:t>
            </a:r>
            <a:br>
              <a:rPr lang="en-US" sz="2400" dirty="0"/>
            </a:br>
            <a:r>
              <a:rPr lang="ru-RU" sz="2400" dirty="0"/>
              <a:t>Чтобы это работало не выключайте </a:t>
            </a:r>
            <a:r>
              <a:rPr lang="en-US" sz="2400" dirty="0" err="1"/>
              <a:t>UseShellExecute</a:t>
            </a:r>
            <a:r>
              <a:rPr lang="ru-RU" sz="2400" dirty="0"/>
              <a:t>!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157192"/>
            <a:ext cx="822252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Microsoft Excel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Полный путь будет автоматически определен с помощью реестра</a:t>
            </a: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“excel"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62362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«Запуск» обычных файлов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20448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Класс </a:t>
            </a:r>
            <a:r>
              <a:rPr lang="en-US" dirty="0"/>
              <a:t>Process </a:t>
            </a:r>
            <a:r>
              <a:rPr lang="ru-RU" dirty="0"/>
              <a:t>позволяет «запускать» обычные файлы. В этом случае запускается программа ассоциированная с этим расширением и открывает указанный файл.</a:t>
            </a:r>
            <a:r>
              <a:rPr lang="en-US" dirty="0"/>
              <a:t> </a:t>
            </a:r>
            <a:r>
              <a:rPr lang="ru-RU" dirty="0"/>
              <a:t>Аналогично можно запускать ярлыки («*</a:t>
            </a:r>
            <a:r>
              <a:rPr lang="en-US" dirty="0"/>
              <a:t>.</a:t>
            </a:r>
            <a:r>
              <a:rPr lang="en-US" dirty="0" err="1"/>
              <a:t>lnk</a:t>
            </a:r>
            <a:r>
              <a:rPr lang="ru-RU" dirty="0"/>
              <a:t>»).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501008"/>
            <a:ext cx="8219256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программы ассоциированной с расширением jpg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@"C:\Windows\Web\Wallpaper\Windows\img0.jpg"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браузера по умолчанию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"http://tut.by"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почтового клиента по умолчанию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"mailto:inbox@example.com"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почтового клиента по умолчанию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с указанием темы и тела письма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"mailto:inbox@example.com?subject=Hello&amp;body=message%20body"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29176030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3578</Words>
  <Application>Microsoft Office PowerPoint</Application>
  <PresentationFormat>On-screen Show (4:3)</PresentationFormat>
  <Paragraphs>733</Paragraphs>
  <Slides>58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bel-hard-training</vt:lpstr>
      <vt:lpstr>Office Theme</vt:lpstr>
      <vt:lpstr>PowerPoint Presentation</vt:lpstr>
      <vt:lpstr>Литература</vt:lpstr>
      <vt:lpstr>Материалы для обучения</vt:lpstr>
      <vt:lpstr>Термины</vt:lpstr>
      <vt:lpstr>Процессы</vt:lpstr>
      <vt:lpstr>Процессы. Запуск нового.</vt:lpstr>
      <vt:lpstr>Запуск процесса с помощью ProcessStartInfo.</vt:lpstr>
      <vt:lpstr>Запуск без указания полного пути</vt:lpstr>
      <vt:lpstr>«Запуск» обычных файлов</vt:lpstr>
      <vt:lpstr>Запуск процесса с повышенными (elevated) привилегиями</vt:lpstr>
      <vt:lpstr>Получение информации о запущенных процессах</vt:lpstr>
      <vt:lpstr>Поля класса Process</vt:lpstr>
      <vt:lpstr>Информация о пользователе</vt:lpstr>
      <vt:lpstr>Потоки</vt:lpstr>
      <vt:lpstr>Зачем нужна многопоточность?</vt:lpstr>
      <vt:lpstr>Поддержка многопоточности в .NET</vt:lpstr>
      <vt:lpstr>Информация о ЦП</vt:lpstr>
      <vt:lpstr>PowerPoint Presentation</vt:lpstr>
      <vt:lpstr>Foreground и Background потоки</vt:lpstr>
      <vt:lpstr>PowerPoint Presentation</vt:lpstr>
      <vt:lpstr>PowerPoint Presentation</vt:lpstr>
      <vt:lpstr>PowerPoint Presentation</vt:lpstr>
      <vt:lpstr>Метод Thread.Sleep()</vt:lpstr>
      <vt:lpstr>Thread и CultureInfo</vt:lpstr>
      <vt:lpstr>PowerPoint Presentation</vt:lpstr>
      <vt:lpstr>PowerPoint Presentation</vt:lpstr>
      <vt:lpstr>Потоки ThreadPool</vt:lpstr>
      <vt:lpstr>Когда НЕ НАДО использовать ThreadPool</vt:lpstr>
      <vt:lpstr>Локальные данные потока (Thread Local Storage)</vt:lpstr>
      <vt:lpstr>TLS: Пример №1.</vt:lpstr>
      <vt:lpstr>TLS: Пример №2.</vt:lpstr>
      <vt:lpstr>Потоки и обработка исключений</vt:lpstr>
      <vt:lpstr>Потоки и обработка исключений: событие UnhandledException класса AppDomain</vt:lpstr>
      <vt:lpstr>Многопоточность и GUI приложения</vt:lpstr>
      <vt:lpstr>Многопоточность и GUI приложения Application.DoEvents()</vt:lpstr>
      <vt:lpstr>Таймеры</vt:lpstr>
      <vt:lpstr>Таймеры. Сводная таблица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Анти-паттерны для lock</vt:lpstr>
      <vt:lpstr>Почему опасно использовать Thread.Abort()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NuGet пакет System.Collections.Immutable</vt:lpstr>
      <vt:lpstr>PowerPoint Presentation</vt:lpstr>
      <vt:lpstr>PowerPoint Presentation</vt:lpstr>
      <vt:lpstr>async Main</vt:lpstr>
      <vt:lpstr>C# 6. await in try/catch</vt:lpstr>
      <vt:lpstr>Советы по TPL/async+await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2019-02-22T16:25:04Z</dcterms:modified>
</cp:coreProperties>
</file>