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94" r:id="rId9"/>
    <p:sldId id="279" r:id="rId10"/>
    <p:sldId id="290" r:id="rId11"/>
    <p:sldId id="259" r:id="rId12"/>
    <p:sldId id="287" r:id="rId13"/>
    <p:sldId id="270" r:id="rId14"/>
    <p:sldId id="269" r:id="rId15"/>
    <p:sldId id="281" r:id="rId16"/>
    <p:sldId id="289" r:id="rId17"/>
    <p:sldId id="285" r:id="rId18"/>
    <p:sldId id="301" r:id="rId19"/>
    <p:sldId id="293" r:id="rId20"/>
    <p:sldId id="300" r:id="rId21"/>
    <p:sldId id="295" r:id="rId22"/>
    <p:sldId id="296" r:id="rId23"/>
    <p:sldId id="297" r:id="rId24"/>
    <p:sldId id="298" r:id="rId25"/>
    <p:sldId id="299" r:id="rId26"/>
    <p:sldId id="260" r:id="rId27"/>
    <p:sldId id="261" r:id="rId28"/>
    <p:sldId id="262" r:id="rId29"/>
    <p:sldId id="263" r:id="rId30"/>
    <p:sldId id="264" r:id="rId31"/>
    <p:sldId id="291" r:id="rId32"/>
    <p:sldId id="265" r:id="rId33"/>
    <p:sldId id="266" r:id="rId34"/>
    <p:sldId id="286" r:id="rId35"/>
    <p:sldId id="267" r:id="rId36"/>
    <p:sldId id="271" r:id="rId37"/>
    <p:sldId id="282" r:id="rId38"/>
    <p:sldId id="288" r:id="rId39"/>
    <p:sldId id="280" r:id="rId40"/>
    <p:sldId id="272" r:id="rId41"/>
    <p:sldId id="273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data/tools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9A4D170-E6EE-1644-9B20-CEAF75DAF186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Инструменты для работы с </a:t>
            </a:r>
            <a:r>
              <a:rPr lang="en-US" dirty="0"/>
              <a:t>SQL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  <a:r>
              <a:rPr lang="ru-RU" dirty="0"/>
              <a:t> </a:t>
            </a:r>
            <a:r>
              <a:rPr lang="en-US" dirty="0"/>
              <a:t>Express</a:t>
            </a:r>
          </a:p>
          <a:p>
            <a:pPr lvl="1"/>
            <a:r>
              <a:rPr lang="ru-RU" dirty="0"/>
              <a:t>Ставится отдельно. Качается бесплатно с сайта </a:t>
            </a:r>
            <a:r>
              <a:rPr lang="en-US" dirty="0"/>
              <a:t>Microsoft</a:t>
            </a:r>
          </a:p>
          <a:p>
            <a:r>
              <a:rPr lang="en-US" dirty="0"/>
              <a:t>Microsoft SQL Server Data Tools</a:t>
            </a:r>
          </a:p>
          <a:p>
            <a:pPr lvl="1"/>
            <a:r>
              <a:rPr lang="ru-RU" dirty="0"/>
              <a:t>Расширение для </a:t>
            </a:r>
            <a:r>
              <a:rPr lang="en-US" dirty="0"/>
              <a:t>Visual Studio</a:t>
            </a:r>
            <a:r>
              <a:rPr lang="ru-RU" dirty="0"/>
              <a:t>. Ставится отдельно. Качается бесплатно с сайта </a:t>
            </a:r>
            <a:r>
              <a:rPr lang="en-US" dirty="0"/>
              <a:t>Microsoft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https://msdn.microsoft.com/en-us/data/tools.aspx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60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Некоторые гарантии СУБД - </a:t>
            </a:r>
            <a:r>
              <a:rPr lang="en-US" dirty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/>
              <a:t>tomicity (</a:t>
            </a:r>
            <a:r>
              <a:rPr lang="ru-RU" dirty="0"/>
              <a:t>Атомарность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Гарантия, что никакая транзакция не будет зафиксирована в системе частично.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en-US" dirty="0"/>
              <a:t>onsistency (</a:t>
            </a:r>
            <a:r>
              <a:rPr lang="ru-RU" dirty="0"/>
              <a:t>Согласованность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Транзакция достигающая своего нормального завершения и, тем самым, фиксирующая свои результаты, сохраняет согласованность базы данных.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  <a:r>
              <a:rPr lang="en-US" dirty="0"/>
              <a:t>solation (</a:t>
            </a:r>
            <a:r>
              <a:rPr lang="ru-RU" dirty="0"/>
              <a:t>Изолированность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/>
              <a:t>urability (</a:t>
            </a:r>
            <a:r>
              <a:rPr lang="ru-RU" dirty="0"/>
              <a:t>Надежность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Если 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Процесс преобразования отношений базы данных к виду, отвечающему </a:t>
            </a:r>
            <a:r>
              <a:rPr lang="ru-RU" dirty="0">
                <a:solidFill>
                  <a:srgbClr val="FFFF00"/>
                </a:solidFill>
              </a:rPr>
              <a:t>нормальным формам</a:t>
            </a:r>
            <a:r>
              <a:rPr lang="ru-RU" dirty="0"/>
              <a:t>, называется </a:t>
            </a:r>
            <a:r>
              <a:rPr lang="ru-RU" dirty="0">
                <a:solidFill>
                  <a:srgbClr val="FFFF00"/>
                </a:solidFill>
              </a:rPr>
              <a:t>нормализацией</a:t>
            </a:r>
            <a:r>
              <a:rPr lang="ru-RU" dirty="0"/>
              <a:t>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данных. Конечной целью нормализации является уменьшение потенциальной противоречивости хранимой в базе данных информации. Общее назначение процесса нормализации заключается в следующем:</a:t>
            </a:r>
          </a:p>
          <a:p>
            <a:r>
              <a:rPr lang="ru-RU" dirty="0"/>
              <a:t>исключение некоторых типов избыточности;</a:t>
            </a:r>
          </a:p>
          <a:p>
            <a:r>
              <a:rPr lang="ru-RU" dirty="0"/>
              <a:t>устранение некоторых аномалий обновления;</a:t>
            </a:r>
          </a:p>
          <a:p>
            <a:r>
              <a:rPr lang="ru-RU" dirty="0"/>
              <a:t>разработка 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расширения;</a:t>
            </a:r>
          </a:p>
          <a:p>
            <a:r>
              <a:rPr lang="ru-RU" dirty="0"/>
              <a:t>упрощение процедуры применения необходимых ограничений целостности.</a:t>
            </a:r>
          </a:p>
          <a:p>
            <a:pPr marL="0" indent="0">
              <a:buNone/>
            </a:pPr>
            <a:r>
              <a:rPr lang="ru-RU" dirty="0"/>
              <a:t>Устранение избыточности производится, как правило, за счёт декомпозиции отношений таким образом, чтобы в каждом отношении хранились только первичные факты (то есть факты, не выводимые из других хранимых фактов).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Язык </a:t>
            </a:r>
            <a:r>
              <a:rPr lang="en-US" dirty="0"/>
              <a:t>SQL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Универсальный язык, применяемый для создания, модификации и управления данными в реляционных базах данных.</a:t>
            </a:r>
          </a:p>
          <a:p>
            <a:r>
              <a:rPr lang="ru-RU" dirty="0"/>
              <a:t>Есть ряд </a:t>
            </a:r>
            <a:r>
              <a:rPr lang="en-US" dirty="0"/>
              <a:t>ISO</a:t>
            </a:r>
            <a:r>
              <a:rPr lang="ru-RU" dirty="0"/>
              <a:t> стандартов (</a:t>
            </a:r>
            <a:r>
              <a:rPr lang="en-US" dirty="0"/>
              <a:t>SQL-86, SQL-89, SQL-92, SQL:1999, SQL:2003, SQL:2006, SQL:2008, SQL:2011</a:t>
            </a:r>
            <a:r>
              <a:rPr lang="ru-RU" dirty="0"/>
              <a:t>)</a:t>
            </a:r>
          </a:p>
          <a:p>
            <a:r>
              <a:rPr lang="ru-RU" dirty="0"/>
              <a:t>У разных производителей свои диалекты</a:t>
            </a:r>
          </a:p>
          <a:p>
            <a:pPr lvl="1"/>
            <a:r>
              <a:rPr lang="en-US" dirty="0"/>
              <a:t>PL/SQL (Oracle)</a:t>
            </a:r>
          </a:p>
          <a:p>
            <a:pPr lvl="1"/>
            <a:r>
              <a:rPr lang="en-US" dirty="0"/>
              <a:t>T-SQL (Microsoft)</a:t>
            </a:r>
            <a:endParaRPr lang="ru-RU" dirty="0"/>
          </a:p>
          <a:p>
            <a:r>
              <a:rPr lang="ru-RU" dirty="0"/>
              <a:t>Диалекты</a:t>
            </a:r>
            <a:endParaRPr lang="en-US" dirty="0"/>
          </a:p>
          <a:p>
            <a:pPr lvl="1"/>
            <a:r>
              <a:rPr lang="en-US" dirty="0"/>
              <a:t>Data Definition Language – DDL</a:t>
            </a:r>
            <a:endParaRPr lang="ru-RU" dirty="0"/>
          </a:p>
          <a:p>
            <a:pPr lvl="1"/>
            <a:r>
              <a:rPr lang="en-US" dirty="0"/>
              <a:t>Data Manipulation Language - DML</a:t>
            </a:r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Нижеследующие базы данных используются для внутренних нужд </a:t>
            </a:r>
            <a:r>
              <a:rPr lang="en-US" dirty="0"/>
              <a:t>SQL Server</a:t>
            </a:r>
            <a:r>
              <a:rPr lang="ru-RU" dirty="0"/>
              <a:t> и </a:t>
            </a:r>
            <a:r>
              <a:rPr lang="ru-RU" u="sng" dirty="0"/>
              <a:t>никогда</a:t>
            </a:r>
            <a:r>
              <a:rPr lang="ru-RU" dirty="0"/>
              <a:t> не должны использоваться для хранения ваших данных: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 err="1"/>
              <a:t>msdb</a:t>
            </a:r>
            <a:endParaRPr lang="en-US" dirty="0"/>
          </a:p>
          <a:p>
            <a:pPr lvl="1"/>
            <a:r>
              <a:rPr lang="en-US" dirty="0" err="1"/>
              <a:t>tempdb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Строковые</a:t>
            </a:r>
            <a:r>
              <a:rPr lang="en-US" dirty="0"/>
              <a:t>: char(N), </a:t>
            </a:r>
            <a:r>
              <a:rPr lang="en-US" dirty="0" err="1"/>
              <a:t>nchar</a:t>
            </a:r>
            <a:r>
              <a:rPr lang="en-US" dirty="0"/>
              <a:t>(N), varchar(N), </a:t>
            </a:r>
            <a:r>
              <a:rPr lang="en-US" dirty="0" err="1"/>
              <a:t>nvarchar</a:t>
            </a:r>
            <a:r>
              <a:rPr lang="en-US" dirty="0"/>
              <a:t>(N), text, </a:t>
            </a:r>
            <a:r>
              <a:rPr lang="en-US" dirty="0" err="1"/>
              <a:t>ntext</a:t>
            </a:r>
            <a:endParaRPr lang="en-US" dirty="0"/>
          </a:p>
          <a:p>
            <a:r>
              <a:rPr lang="ru-RU" dirty="0"/>
              <a:t>Дата/время: 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smalldatetime</a:t>
            </a:r>
            <a:r>
              <a:rPr lang="en-US" dirty="0"/>
              <a:t>, date, time, </a:t>
            </a:r>
            <a:r>
              <a:rPr lang="en-US" dirty="0" err="1"/>
              <a:t>datetimeoffset</a:t>
            </a:r>
            <a:r>
              <a:rPr lang="en-US" dirty="0"/>
              <a:t>, datetime2</a:t>
            </a:r>
          </a:p>
          <a:p>
            <a:r>
              <a:rPr lang="ru-RU" dirty="0"/>
              <a:t>Численные: </a:t>
            </a:r>
            <a:r>
              <a:rPr lang="en-US" dirty="0"/>
              <a:t>decimal, numeric, float, real, </a:t>
            </a:r>
            <a:r>
              <a:rPr lang="en-US" dirty="0" err="1"/>
              <a:t>bigint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smallint</a:t>
            </a:r>
            <a:r>
              <a:rPr lang="en-US" dirty="0"/>
              <a:t>, </a:t>
            </a:r>
            <a:r>
              <a:rPr lang="en-US" dirty="0" err="1"/>
              <a:t>tinyint</a:t>
            </a:r>
            <a:r>
              <a:rPr lang="en-US" dirty="0"/>
              <a:t>, money, </a:t>
            </a:r>
            <a:r>
              <a:rPr lang="en-US" dirty="0" err="1"/>
              <a:t>smallmoney</a:t>
            </a:r>
            <a:endParaRPr lang="ru-RU" dirty="0"/>
          </a:p>
          <a:p>
            <a:r>
              <a:rPr lang="ru-RU" dirty="0"/>
              <a:t>Логический: </a:t>
            </a:r>
            <a:r>
              <a:rPr lang="en-US" dirty="0"/>
              <a:t>bit</a:t>
            </a:r>
          </a:p>
          <a:p>
            <a:r>
              <a:rPr lang="ru-RU" dirty="0"/>
              <a:t>Двоичные: </a:t>
            </a:r>
            <a:r>
              <a:rPr lang="en-US" dirty="0"/>
              <a:t>binary(N), </a:t>
            </a:r>
            <a:r>
              <a:rPr lang="en-US" dirty="0" err="1"/>
              <a:t>varbinary</a:t>
            </a:r>
            <a:r>
              <a:rPr lang="en-US" dirty="0"/>
              <a:t>(N), image</a:t>
            </a:r>
          </a:p>
          <a:p>
            <a:r>
              <a:rPr lang="ru-RU" dirty="0"/>
              <a:t>Другие: </a:t>
            </a:r>
            <a:r>
              <a:rPr lang="en-US" dirty="0"/>
              <a:t>xml, </a:t>
            </a:r>
            <a:r>
              <a:rPr lang="en-US" dirty="0" err="1"/>
              <a:t>uniqueidentifier</a:t>
            </a:r>
            <a:r>
              <a:rPr lang="en-US" dirty="0"/>
              <a:t> (GUID), </a:t>
            </a:r>
            <a:r>
              <a:rPr lang="en-US" dirty="0" err="1"/>
              <a:t>hierarchyid</a:t>
            </a:r>
            <a:r>
              <a:rPr lang="en-US" dirty="0"/>
              <a:t>, timestamp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414704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Однобайтовые 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char(n) </a:t>
            </a:r>
            <a:r>
              <a:rPr lang="ru-RU" dirty="0"/>
              <a:t>- фиксированная длина, дополняется пробелами справа. Не больше чем 8000 символов.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varchar</a:t>
            </a:r>
            <a:r>
              <a:rPr lang="en-US" dirty="0"/>
              <a:t>(n)</a:t>
            </a:r>
            <a:r>
              <a:rPr lang="ru-RU" dirty="0"/>
              <a:t> – переменная длина. Не больше чем 8000 символов.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varchar</a:t>
            </a:r>
            <a:r>
              <a:rPr lang="en-US" dirty="0"/>
              <a:t>(max) </a:t>
            </a:r>
            <a:r>
              <a:rPr lang="ru-RU" dirty="0"/>
              <a:t>или </a:t>
            </a:r>
            <a:r>
              <a:rPr lang="en-US" dirty="0"/>
              <a:t>text</a:t>
            </a:r>
            <a:r>
              <a:rPr lang="ru-RU" dirty="0"/>
              <a:t> – переменная длина. До 2</a:t>
            </a:r>
            <a:r>
              <a:rPr lang="en-US" dirty="0"/>
              <a:t>^3</a:t>
            </a:r>
            <a:r>
              <a:rPr lang="ru-RU" dirty="0"/>
              <a:t>1</a:t>
            </a:r>
            <a:r>
              <a:rPr lang="en-US" dirty="0"/>
              <a:t>-1</a:t>
            </a:r>
            <a:r>
              <a:rPr lang="ru-RU" dirty="0"/>
              <a:t> символов.</a:t>
            </a:r>
            <a:endParaRPr lang="en-US" dirty="0"/>
          </a:p>
          <a:p>
            <a:r>
              <a:rPr lang="ru-RU" dirty="0"/>
              <a:t>Юникод строки</a:t>
            </a:r>
          </a:p>
          <a:p>
            <a:pPr lvl="1"/>
            <a:r>
              <a:rPr lang="en-US" dirty="0" err="1"/>
              <a:t>nchar</a:t>
            </a:r>
            <a:r>
              <a:rPr lang="en-US" dirty="0"/>
              <a:t>(n) </a:t>
            </a:r>
            <a:r>
              <a:rPr lang="ru-RU" dirty="0"/>
              <a:t>- фиксированная длина, дополняется пробелами справа. Не больше чем 4000 символов.</a:t>
            </a:r>
            <a:endParaRPr lang="en-US" dirty="0"/>
          </a:p>
          <a:p>
            <a:pPr lvl="1"/>
            <a:r>
              <a:rPr lang="en-US" dirty="0" err="1"/>
              <a:t>nvarchar</a:t>
            </a:r>
            <a:r>
              <a:rPr lang="en-US" dirty="0"/>
              <a:t>(n)</a:t>
            </a:r>
            <a:r>
              <a:rPr lang="ru-RU" dirty="0"/>
              <a:t> - переменная длина. Не больше чем 4000 символов.</a:t>
            </a:r>
            <a:endParaRPr lang="en-US" dirty="0"/>
          </a:p>
          <a:p>
            <a:pPr lvl="1"/>
            <a:r>
              <a:rPr lang="en-US" dirty="0" err="1"/>
              <a:t>nvarchar</a:t>
            </a:r>
            <a:r>
              <a:rPr lang="en-US" dirty="0"/>
              <a:t>(max) </a:t>
            </a:r>
            <a:r>
              <a:rPr lang="ru-RU" dirty="0"/>
              <a:t>или </a:t>
            </a:r>
            <a:r>
              <a:rPr lang="en-US" dirty="0" err="1"/>
              <a:t>ntext</a:t>
            </a:r>
            <a:r>
              <a:rPr lang="ru-RU" dirty="0"/>
              <a:t> - переменная длина. До 2</a:t>
            </a:r>
            <a:r>
              <a:rPr lang="en-US" dirty="0"/>
              <a:t>^3</a:t>
            </a:r>
            <a:r>
              <a:rPr lang="ru-RU" dirty="0"/>
              <a:t>0</a:t>
            </a:r>
            <a:r>
              <a:rPr lang="en-US" dirty="0"/>
              <a:t>-1 </a:t>
            </a:r>
            <a:r>
              <a:rPr lang="ru-RU" dirty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Численные</a:t>
            </a:r>
            <a:r>
              <a:rPr lang="en-US" dirty="0"/>
              <a:t> </a:t>
            </a:r>
            <a:r>
              <a:rPr lang="ru-RU" dirty="0"/>
              <a:t>типы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Целые числа</a:t>
            </a:r>
          </a:p>
          <a:p>
            <a:pPr lvl="1"/>
            <a:r>
              <a:rPr lang="en-US" dirty="0" err="1"/>
              <a:t>bigint</a:t>
            </a:r>
            <a:r>
              <a:rPr lang="ru-RU" dirty="0"/>
              <a:t> (</a:t>
            </a:r>
            <a:r>
              <a:rPr lang="en-US" dirty="0"/>
              <a:t>8 </a:t>
            </a:r>
            <a:r>
              <a:rPr lang="ru-RU" dirty="0"/>
              <a:t>байтов), </a:t>
            </a:r>
            <a:r>
              <a:rPr lang="en-US" dirty="0" err="1"/>
              <a:t>int</a:t>
            </a:r>
            <a:r>
              <a:rPr lang="ru-RU" dirty="0"/>
              <a:t> (4 байта), </a:t>
            </a:r>
            <a:r>
              <a:rPr lang="en-US" dirty="0" err="1"/>
              <a:t>smallint</a:t>
            </a:r>
            <a:r>
              <a:rPr lang="ru-RU" dirty="0"/>
              <a:t> (2 байта), </a:t>
            </a:r>
            <a:r>
              <a:rPr lang="en-US" dirty="0" err="1"/>
              <a:t>tinyint</a:t>
            </a:r>
            <a:r>
              <a:rPr lang="ru-RU" dirty="0"/>
              <a:t> (1 байт, беззнаковый)</a:t>
            </a:r>
            <a:endParaRPr lang="en-US" dirty="0"/>
          </a:p>
          <a:p>
            <a:r>
              <a:rPr lang="ru-RU" dirty="0"/>
              <a:t>Фиксированная точность</a:t>
            </a:r>
            <a:endParaRPr lang="en-US" dirty="0"/>
          </a:p>
          <a:p>
            <a:pPr lvl="1"/>
            <a:r>
              <a:rPr lang="en-US" dirty="0"/>
              <a:t>decimal(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en-US" dirty="0"/>
              <a:t>), numeric(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precision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общее кол-во цифр в числе, </a:t>
            </a:r>
            <a:r>
              <a:rPr lang="en-US" dirty="0">
                <a:solidFill>
                  <a:srgbClr val="92D050"/>
                </a:solidFill>
              </a:rPr>
              <a:t>scale</a:t>
            </a:r>
            <a:r>
              <a:rPr lang="en-US" dirty="0"/>
              <a:t>: </a:t>
            </a:r>
            <a:r>
              <a:rPr lang="ru-RU" dirty="0"/>
              <a:t>кол-во знаков после запятой</a:t>
            </a:r>
            <a:endParaRPr lang="en-US" dirty="0"/>
          </a:p>
          <a:p>
            <a:r>
              <a:rPr lang="ru-RU" dirty="0"/>
              <a:t>Примерная точность</a:t>
            </a:r>
          </a:p>
          <a:p>
            <a:pPr lvl="1"/>
            <a:r>
              <a:rPr lang="en-US" dirty="0"/>
              <a:t>float, real</a:t>
            </a:r>
            <a:endParaRPr lang="ru-RU" dirty="0"/>
          </a:p>
          <a:p>
            <a:r>
              <a:rPr lang="ru-RU" dirty="0"/>
              <a:t>Денежные значения (точность до 4 знаков)</a:t>
            </a:r>
          </a:p>
          <a:p>
            <a:pPr lvl="1"/>
            <a:r>
              <a:rPr lang="en-US" dirty="0"/>
              <a:t>money</a:t>
            </a:r>
            <a:r>
              <a:rPr lang="ru-RU" dirty="0"/>
              <a:t> (8 байтов), от -9*10</a:t>
            </a:r>
            <a:r>
              <a:rPr lang="en-US" dirty="0"/>
              <a:t>^</a:t>
            </a:r>
            <a:r>
              <a:rPr lang="ru-RU" dirty="0"/>
              <a:t>15</a:t>
            </a:r>
            <a:r>
              <a:rPr lang="en-US" dirty="0"/>
              <a:t> </a:t>
            </a:r>
            <a:r>
              <a:rPr lang="ru-RU" dirty="0"/>
              <a:t>до 9*10</a:t>
            </a:r>
            <a:r>
              <a:rPr lang="en-US" dirty="0"/>
              <a:t>^</a:t>
            </a:r>
            <a:r>
              <a:rPr lang="ru-RU" dirty="0"/>
              <a:t>15</a:t>
            </a:r>
          </a:p>
          <a:p>
            <a:pPr lvl="1"/>
            <a:r>
              <a:rPr lang="en-US" dirty="0" err="1"/>
              <a:t>smallmoney</a:t>
            </a:r>
            <a:r>
              <a:rPr lang="ru-RU" dirty="0"/>
              <a:t> (4 байта), от </a:t>
            </a:r>
            <a:r>
              <a:rPr lang="en-US" dirty="0"/>
              <a:t>-214748</a:t>
            </a:r>
            <a:r>
              <a:rPr lang="ru-RU" dirty="0"/>
              <a:t>,</a:t>
            </a:r>
            <a:r>
              <a:rPr lang="en-US" dirty="0"/>
              <a:t>3648 </a:t>
            </a:r>
            <a:r>
              <a:rPr lang="ru-RU" dirty="0"/>
              <a:t>до </a:t>
            </a:r>
            <a:r>
              <a:rPr lang="en-US" dirty="0"/>
              <a:t>214748</a:t>
            </a:r>
            <a:r>
              <a:rPr lang="ru-RU" dirty="0"/>
              <a:t>,</a:t>
            </a:r>
            <a:r>
              <a:rPr lang="en-US" dirty="0"/>
              <a:t>3647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47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Даты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25024"/>
              </p:ext>
            </p:extLst>
          </p:nvPr>
        </p:nvGraphicFramePr>
        <p:xfrm>
          <a:off x="457200" y="1412776"/>
          <a:ext cx="807524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5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4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5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5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Название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Диапазон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Точность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Размер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Поддержка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TZ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January 1, 1753, through December 31, 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3.33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мс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8 байтов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smalldatetime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January 1, 1900, through June 6, 2079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1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минута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4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date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 день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3 байта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00:00:00.0000000 through 23:59:59.9999999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100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нс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5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байтов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datetime2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100 нс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от 6 до 8 байтов в зависимости от precision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datetimeoffset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100 нс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10 байтов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Да. Без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</a:rPr>
                        <a:t> летнего времени.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 сером фоне типы доступные в </a:t>
            </a:r>
            <a:r>
              <a:rPr lang="en-US" sz="2400" dirty="0"/>
              <a:t>SQL Server 2008 </a:t>
            </a:r>
            <a:r>
              <a:rPr lang="ru-RU" sz="2400" dirty="0"/>
              <a:t>и выше.</a:t>
            </a:r>
          </a:p>
        </p:txBody>
      </p:sp>
    </p:spTree>
    <p:extLst>
      <p:ext uri="{BB962C8B-B14F-4D97-AF65-F5344CB8AC3E}">
        <p14:creationId xmlns:p14="http://schemas.microsoft.com/office/powerpoint/2010/main" val="188075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binary </a:t>
            </a:r>
            <a:r>
              <a:rPr lang="ru-RU" dirty="0"/>
              <a:t>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  <a:p>
            <a:r>
              <a:rPr lang="en-US" dirty="0" err="1"/>
              <a:t>varbinary</a:t>
            </a:r>
            <a:endParaRPr lang="en-US" dirty="0"/>
          </a:p>
          <a:p>
            <a:r>
              <a:rPr lang="en-US" dirty="0"/>
              <a:t>image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20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Хранение в </a:t>
            </a:r>
            <a:r>
              <a:rPr lang="en-US" dirty="0"/>
              <a:t>SQL </a:t>
            </a:r>
            <a:r>
              <a:rPr lang="ru-RU" dirty="0"/>
              <a:t>данных. Рекомендации.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1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Дата, время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колонки с одним из типом умеющих хранить даты, время</a:t>
            </a:r>
          </a:p>
          <a:p>
            <a:r>
              <a:rPr lang="ru-RU" dirty="0"/>
              <a:t>Выбирайте минимально необходимый тип</a:t>
            </a:r>
          </a:p>
          <a:p>
            <a:pPr lvl="1"/>
            <a:r>
              <a:rPr lang="ru-RU" dirty="0"/>
              <a:t>Например, если вам нужна только дата, то тип </a:t>
            </a:r>
            <a:r>
              <a:rPr lang="en-US" dirty="0"/>
              <a:t>date </a:t>
            </a:r>
            <a:r>
              <a:rPr lang="ru-RU" dirty="0"/>
              <a:t>лучше чем тип </a:t>
            </a:r>
            <a:r>
              <a:rPr lang="en-US" dirty="0" err="1"/>
              <a:t>datetime</a:t>
            </a:r>
            <a:endParaRPr lang="en-US" dirty="0"/>
          </a:p>
          <a:p>
            <a:endParaRPr lang="ru-RU" dirty="0"/>
          </a:p>
          <a:p>
            <a:r>
              <a:rPr lang="ru-RU" dirty="0"/>
              <a:t>НЕ храните дату в виде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1668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SQL Server</a:t>
            </a:r>
            <a:r>
              <a:rPr lang="ru-RU" dirty="0"/>
              <a:t> есть тип </a:t>
            </a:r>
            <a:r>
              <a:rPr lang="en-US" dirty="0" err="1"/>
              <a:t>varbinary</a:t>
            </a:r>
            <a:r>
              <a:rPr lang="en-US" dirty="0"/>
              <a:t> </a:t>
            </a:r>
            <a:r>
              <a:rPr lang="ru-RU" dirty="0"/>
              <a:t>(и другие) в которых можно хранить любые бинарные данные без ограничения по размеру. В завимости от размера файлов и типа приложения это может быть как хорошей так и плохой идеей.</a:t>
            </a:r>
          </a:p>
          <a:p>
            <a:pPr marL="0" indent="0">
              <a:buNone/>
            </a:pPr>
            <a:r>
              <a:rPr lang="ru-RU" dirty="0"/>
              <a:t>За</a:t>
            </a:r>
          </a:p>
          <a:p>
            <a:r>
              <a:rPr lang="ru-RU" dirty="0"/>
              <a:t>Легкость миграции т.к. все данные хранятся в БД</a:t>
            </a:r>
          </a:p>
          <a:p>
            <a:r>
              <a:rPr lang="ru-RU" dirty="0"/>
              <a:t>Легкость создания резервной копии</a:t>
            </a:r>
          </a:p>
          <a:p>
            <a:r>
              <a:rPr lang="ru-RU" dirty="0"/>
              <a:t>Возможность использовать средства БД для ограничения доступа к данным</a:t>
            </a:r>
          </a:p>
          <a:p>
            <a:pPr marL="0" indent="0">
              <a:buNone/>
            </a:pPr>
            <a:r>
              <a:rPr lang="ru-RU" dirty="0"/>
              <a:t>Против</a:t>
            </a:r>
          </a:p>
          <a:p>
            <a:r>
              <a:rPr lang="ru-RU" dirty="0"/>
              <a:t>Производительность может оказаться хуже чем при использовании файловой системы</a:t>
            </a:r>
          </a:p>
          <a:p>
            <a:r>
              <a:rPr lang="ru-RU" dirty="0"/>
              <a:t>Увеличенный размер резервных копий</a:t>
            </a:r>
          </a:p>
          <a:p>
            <a:r>
              <a:rPr lang="ru-RU" dirty="0"/>
              <a:t>Замедление репликации (если используется)</a:t>
            </a:r>
          </a:p>
          <a:p>
            <a:r>
              <a:rPr lang="ru-RU" dirty="0"/>
              <a:t>Невозможность использовать средства кеширования файлов из ОС</a:t>
            </a:r>
          </a:p>
        </p:txBody>
      </p:sp>
    </p:spTree>
    <p:extLst>
      <p:ext uri="{BB962C8B-B14F-4D97-AF65-F5344CB8AC3E}">
        <p14:creationId xmlns:p14="http://schemas.microsoft.com/office/powerpoint/2010/main" val="262498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 храните пароли в открытом виде в строковых колонках</a:t>
            </a:r>
          </a:p>
          <a:p>
            <a:r>
              <a:rPr lang="ru-RU" dirty="0"/>
              <a:t>Храните криптографический хеш пароля с использованием случайной «соли» </a:t>
            </a:r>
            <a:r>
              <a:rPr lang="en-US" dirty="0"/>
              <a:t>(salt)</a:t>
            </a:r>
            <a:r>
              <a:rPr lang="ru-RU" dirty="0"/>
              <a:t> в бинарном виде или одной из </a:t>
            </a:r>
            <a:r>
              <a:rPr lang="en-US" dirty="0"/>
              <a:t>hex2str </a:t>
            </a:r>
            <a:r>
              <a:rPr lang="ru-RU" dirty="0"/>
              <a:t>кодировок (например, </a:t>
            </a:r>
            <a:r>
              <a:rPr lang="en-US" dirty="0"/>
              <a:t>base64)</a:t>
            </a:r>
          </a:p>
          <a:p>
            <a:r>
              <a:rPr lang="ru-RU" dirty="0"/>
              <a:t>Предпочитайте алгоритмы хеширования созданные специально для паролей </a:t>
            </a:r>
            <a:r>
              <a:rPr lang="en-US" dirty="0"/>
              <a:t>(</a:t>
            </a:r>
            <a:r>
              <a:rPr lang="en-US" dirty="0" err="1"/>
              <a:t>bcrypt</a:t>
            </a:r>
            <a:r>
              <a:rPr lang="en-US" dirty="0"/>
              <a:t>, </a:t>
            </a:r>
            <a:r>
              <a:rPr lang="en-US" dirty="0" err="1"/>
              <a:t>scrypt</a:t>
            </a:r>
            <a:r>
              <a:rPr lang="en-US" dirty="0"/>
              <a:t>, PBKDF2)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99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2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 dirty="0"/>
              <a:t>Здесь использованы следующие обозначения:</a:t>
            </a:r>
          </a:p>
          <a:p>
            <a:pPr lvl="2"/>
            <a:r>
              <a:rPr lang="ru-RU" sz="1600" dirty="0"/>
              <a:t>• column – имя столбца (или константа, или выражение);</a:t>
            </a:r>
          </a:p>
          <a:p>
            <a:pPr lvl="2"/>
            <a:r>
              <a:rPr lang="ru-RU" sz="1600" dirty="0"/>
              <a:t>• DISTINCT - результат не будет содержать строк-дубликатов;</a:t>
            </a:r>
          </a:p>
          <a:p>
            <a:pPr lvl="2"/>
            <a:r>
              <a:rPr lang="ru-RU" sz="1600" dirty="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 dirty="0"/>
              <a:t>• * - все столбцы;</a:t>
            </a:r>
          </a:p>
          <a:p>
            <a:pPr lvl="2"/>
            <a:r>
              <a:rPr lang="en-US" sz="1600" dirty="0"/>
              <a:t>• table - </a:t>
            </a:r>
            <a:r>
              <a:rPr lang="be-BY" sz="1600" dirty="0"/>
              <a:t>имя таблицы;</a:t>
            </a:r>
          </a:p>
          <a:p>
            <a:pPr lvl="2"/>
            <a:r>
              <a:rPr lang="ru-RU" sz="1600" dirty="0"/>
              <a:t>• alias - сокращение для имени таблицы;</a:t>
            </a:r>
          </a:p>
          <a:p>
            <a:pPr lvl="2"/>
            <a:r>
              <a:rPr lang="ru-RU" sz="1600" dirty="0"/>
              <a:t>• condition - условие фильтрации строк данных;</a:t>
            </a:r>
          </a:p>
          <a:p>
            <a:pPr lvl="2"/>
            <a:r>
              <a:rPr lang="en-US" sz="1600" dirty="0"/>
              <a:t>• list - </a:t>
            </a:r>
            <a:r>
              <a:rPr lang="be-BY" sz="1600" dirty="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http://sql-ex.ru/?Lang=0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en-US" dirty="0"/>
              <a:t>LIKE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8236"/>
              </p:ext>
            </p:extLst>
          </p:nvPr>
        </p:nvGraphicFramePr>
        <p:xfrm>
          <a:off x="457200" y="1700808"/>
          <a:ext cx="8075241" cy="4444536"/>
        </p:xfrm>
        <a:graphic>
          <a:graphicData uri="http://schemas.openxmlformats.org/drawingml/2006/table">
            <a:tbl>
              <a:tblPr/>
              <a:tblGrid>
                <a:gridCol w="2242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96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3414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Шаблон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Пример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 dirty="0"/>
                        <a:t>%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Строка</a:t>
                      </a:r>
                      <a:r>
                        <a:rPr lang="ru-RU" sz="1400" baseline="0" dirty="0"/>
                        <a:t> любой длины.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title LIKE '%computer%' </a:t>
                      </a:r>
                      <a:r>
                        <a:rPr lang="ru-RU" sz="1400" dirty="0"/>
                        <a:t>истина</a:t>
                      </a:r>
                      <a:r>
                        <a:rPr lang="ru-RU" sz="1400" baseline="0" dirty="0"/>
                        <a:t> для всех строк содержащих слово </a:t>
                      </a:r>
                      <a:r>
                        <a:rPr lang="en-US" sz="1400" baseline="0" dirty="0"/>
                        <a:t>computer </a:t>
                      </a:r>
                      <a:r>
                        <a:rPr lang="ru-RU" sz="1400" baseline="0" dirty="0"/>
                        <a:t>в любом месте.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3656">
                <a:tc>
                  <a:txBody>
                    <a:bodyPr/>
                    <a:lstStyle/>
                    <a:p>
                      <a:r>
                        <a:rPr lang="en-US" sz="1400" dirty="0"/>
                        <a:t>_ (</a:t>
                      </a:r>
                      <a:r>
                        <a:rPr lang="ru-RU" sz="1400" dirty="0"/>
                        <a:t>нижнее подчеркивание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Один любой символ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au_fname</a:t>
                      </a:r>
                      <a:r>
                        <a:rPr lang="en-US" sz="1400" dirty="0"/>
                        <a:t> LIKE '_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/>
                        <a:t>истина для всех строк длиной в 4 символа и заканчивающихся на 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 (Dean, Sean, </a:t>
                      </a:r>
                      <a:r>
                        <a:rPr lang="ru-RU" sz="1400" dirty="0"/>
                        <a:t>и т.д.</a:t>
                      </a:r>
                      <a:r>
                        <a:rPr lang="en-US" sz="1400" dirty="0"/>
                        <a:t>).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8236">
                <a:tc>
                  <a:txBody>
                    <a:bodyPr/>
                    <a:lstStyle/>
                    <a:p>
                      <a:r>
                        <a:rPr lang="ru-RU" sz="1400"/>
                        <a:t>[ 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Любой символ из указанного диапазона </a:t>
                      </a:r>
                      <a:r>
                        <a:rPr lang="en-US" sz="1400" dirty="0"/>
                        <a:t>([a-f])</a:t>
                      </a:r>
                      <a:r>
                        <a:rPr lang="ru-RU" sz="1400" dirty="0"/>
                        <a:t> или множества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/>
                        <a:t>([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/>
                        <a:t>]).</a:t>
                      </a:r>
                      <a:r>
                        <a:rPr lang="ru-RU" sz="1400" dirty="0"/>
                        <a:t> При</a:t>
                      </a:r>
                      <a:r>
                        <a:rPr lang="ru-RU" sz="1400" baseline="0" dirty="0"/>
                        <a:t> поиске с помощью </a:t>
                      </a:r>
                      <a:r>
                        <a:rPr lang="ru-RU" sz="1400" dirty="0"/>
                        <a:t>диапазонов включаемые символы зависят</a:t>
                      </a:r>
                      <a:r>
                        <a:rPr lang="ru-RU" sz="1400" baseline="0" dirty="0"/>
                        <a:t> от настроек </a:t>
                      </a:r>
                      <a:r>
                        <a:rPr lang="en-US" sz="1400" baseline="0" dirty="0"/>
                        <a:t>collation.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'[C-P]</a:t>
                      </a:r>
                      <a:r>
                        <a:rPr lang="en-US" sz="1400" dirty="0" err="1"/>
                        <a:t>arsen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/>
                        <a:t>истина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для</a:t>
                      </a:r>
                      <a:r>
                        <a:rPr lang="ru-RU" sz="1400" baseline="0" dirty="0"/>
                        <a:t> строк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начинающих</a:t>
                      </a:r>
                      <a:r>
                        <a:rPr lang="en-US" sz="1400" dirty="0"/>
                        <a:t>c</a:t>
                      </a:r>
                      <a:r>
                        <a:rPr lang="ru-RU" sz="1400" dirty="0"/>
                        <a:t>я</a:t>
                      </a:r>
                      <a:r>
                        <a:rPr lang="ru-RU" sz="1400" baseline="0" dirty="0"/>
                        <a:t> с символа в диапазоне от </a:t>
                      </a:r>
                      <a:r>
                        <a:rPr lang="en-US" sz="1400" dirty="0"/>
                        <a:t>C </a:t>
                      </a:r>
                      <a:r>
                        <a:rPr lang="ru-RU" sz="1400" dirty="0"/>
                        <a:t>до </a:t>
                      </a:r>
                      <a:r>
                        <a:rPr lang="en-US" sz="1400" dirty="0"/>
                        <a:t>P </a:t>
                      </a:r>
                      <a:r>
                        <a:rPr lang="ru-RU" sz="1400" dirty="0"/>
                        <a:t>и заканчивающихся на </a:t>
                      </a:r>
                      <a:r>
                        <a:rPr lang="en-US" sz="1400" dirty="0" err="1"/>
                        <a:t>arsen</a:t>
                      </a:r>
                      <a:r>
                        <a:rPr lang="ru-RU" sz="1400" dirty="0"/>
                        <a:t> (</a:t>
                      </a:r>
                      <a:r>
                        <a:rPr lang="en-US" sz="1400" dirty="0"/>
                        <a:t>Carsen, Larsen, </a:t>
                      </a:r>
                      <a:r>
                        <a:rPr lang="en-US" sz="1400" dirty="0" err="1"/>
                        <a:t>Karsen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и т.д.)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/>
                        <a:t>[^]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Любой символ отсутствующий</a:t>
                      </a:r>
                      <a:r>
                        <a:rPr lang="ru-RU" sz="1400" baseline="0" dirty="0"/>
                        <a:t> в</a:t>
                      </a:r>
                      <a:r>
                        <a:rPr lang="ru-RU" sz="1400" dirty="0"/>
                        <a:t> указанном диапазоне </a:t>
                      </a:r>
                      <a:r>
                        <a:rPr lang="en-US" sz="1400" dirty="0"/>
                        <a:t>([^a-f])</a:t>
                      </a:r>
                      <a:r>
                        <a:rPr lang="ru-RU" sz="1400" dirty="0"/>
                        <a:t> или множестве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/>
                        <a:t>([^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/>
                        <a:t>]).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'de[^l]%' all author last names starting with de and where the following letter is not l.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2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/>
              <a:t>Многотабличные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cs typeface="Courier New" pitchFamily="49" charset="0"/>
              </a:rPr>
              <a:t>JOIN: Return rows when there is at least one match in both tables</a:t>
            </a:r>
          </a:p>
          <a:p>
            <a:r>
              <a:rPr lang="en-US" sz="1200" dirty="0">
                <a:cs typeface="Courier New" pitchFamily="49" charset="0"/>
              </a:rPr>
              <a:t>LEFT JOIN: Return all rows from the left table, even if there are no matches in the right table</a:t>
            </a:r>
          </a:p>
          <a:p>
            <a:r>
              <a:rPr lang="en-US" sz="1200" dirty="0">
                <a:cs typeface="Courier New" pitchFamily="49" charset="0"/>
              </a:rPr>
              <a:t>RIGHT JOIN: Return all rows from the right table, even if there are no matches in the left table</a:t>
            </a:r>
          </a:p>
          <a:p>
            <a:r>
              <a:rPr lang="en-US" sz="1200" dirty="0">
                <a:cs typeface="Courier New" pitchFamily="49" charset="0"/>
              </a:rPr>
              <a:t>FULL JOIN: Return rows when there is a match in one of the tables</a:t>
            </a: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/>
              <a:t>Многотабличные 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«Сокращенный» </a:t>
            </a:r>
            <a:r>
              <a:rPr lang="en-US" sz="3600" dirty="0"/>
              <a:t>INSERT</a:t>
            </a:r>
            <a:r>
              <a:rPr lang="ru-RU" sz="3600" dirty="0"/>
              <a:t>в </a:t>
            </a:r>
            <a:r>
              <a:rPr lang="en-US" sz="3600" dirty="0"/>
              <a:t>MS SQL 2008 </a:t>
            </a:r>
            <a:r>
              <a:rPr lang="ru-RU" sz="3600" dirty="0"/>
              <a:t>и выше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SQL Server 2008 </a:t>
            </a:r>
            <a:r>
              <a:rPr lang="ru-RU" dirty="0"/>
              <a:t>и выше команда </a:t>
            </a:r>
            <a:r>
              <a:rPr lang="en-US" dirty="0"/>
              <a:t>INSERT </a:t>
            </a:r>
            <a:r>
              <a:rPr lang="ru-RU" dirty="0"/>
              <a:t>дает возможность вставить несколько строк за один вызов</a:t>
            </a:r>
            <a:r>
              <a:rPr lang="en-US" dirty="0"/>
              <a:t>. </a:t>
            </a:r>
            <a:r>
              <a:rPr lang="ru-RU" dirty="0"/>
              <a:t>Добавление производится в рамках общей транзакции.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89963"/>
            <a:ext cx="814724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CountryCapital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PartOfWorld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CapitalCity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'Австрия'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'Вена'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'Албания'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'Тирана'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'Андорра-ла-Велья'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'Белоруссия'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'Минск'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'Бельгия'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'Брюссель'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</a:t>
            </a:r>
            <a:r>
              <a:rPr lang="ru-RU" dirty="0"/>
              <a:t>поддерживает однострочные (--) и многострочные комментарии (</a:t>
            </a:r>
            <a:r>
              <a:rPr lang="en-US" dirty="0"/>
              <a:t>/* ... */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37835"/>
            <a:ext cx="814724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    Пример простого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T-SQL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скрипта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*/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0000"/>
                </a:solidFill>
                <a:latin typeface="Consolas"/>
              </a:rPr>
              <a:t>sp_help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-- Выполняем системную хранимую процедуру sp_help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</a:t>
            </a:r>
            <a:r>
              <a:rPr lang="en-US" dirty="0"/>
              <a:t>(constraints)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UNIQUE</a:t>
            </a:r>
          </a:p>
          <a:p>
            <a:r>
              <a:rPr lang="en-US" dirty="0"/>
              <a:t>PRIMARY KEY</a:t>
            </a:r>
          </a:p>
          <a:p>
            <a:r>
              <a:rPr lang="en-US" dirty="0"/>
              <a:t> FOREIGN KEY</a:t>
            </a:r>
          </a:p>
        </p:txBody>
      </p:sp>
    </p:spTree>
    <p:extLst>
      <p:ext uri="{BB962C8B-B14F-4D97-AF65-F5344CB8AC3E}">
        <p14:creationId xmlns:p14="http://schemas.microsoft.com/office/powerpoint/2010/main" val="3114920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Хранимая процедура это функция на языке </a:t>
            </a:r>
            <a:r>
              <a:rPr lang="en-US" dirty="0"/>
              <a:t>SQL. </a:t>
            </a:r>
            <a:r>
              <a:rPr lang="ru-RU" dirty="0"/>
              <a:t>У процедуры могут быть параметры. Для создания процедуры используется команда </a:t>
            </a:r>
            <a:r>
              <a:rPr lang="en-US" dirty="0"/>
              <a:t>CREATE PROC, </a:t>
            </a:r>
            <a:r>
              <a:rPr lang="ru-RU" dirty="0"/>
              <a:t>для изменения </a:t>
            </a:r>
            <a:r>
              <a:rPr lang="en-US" dirty="0"/>
              <a:t>ALTER PROC </a:t>
            </a:r>
            <a:r>
              <a:rPr lang="ru-RU" dirty="0"/>
              <a:t>и </a:t>
            </a:r>
            <a:r>
              <a:rPr lang="en-US" dirty="0"/>
              <a:t>DROP PROC </a:t>
            </a:r>
            <a:r>
              <a:rPr lang="ru-RU" dirty="0"/>
              <a:t>для удаления.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DML-</a:t>
            </a:r>
            <a:r>
              <a:rPr lang="ru-RU" dirty="0"/>
              <a:t>триггеры (</a:t>
            </a:r>
            <a:r>
              <a:rPr lang="en-US" dirty="0"/>
              <a:t>INSERT/UPDATE/DELETE)</a:t>
            </a:r>
            <a:endParaRPr lang="ru-RU" dirty="0"/>
          </a:p>
          <a:p>
            <a:pPr lvl="1"/>
            <a:r>
              <a:rPr lang="ru-RU" dirty="0"/>
              <a:t>Позволяют</a:t>
            </a:r>
            <a:r>
              <a:rPr lang="en-US" dirty="0"/>
              <a:t> </a:t>
            </a:r>
            <a:r>
              <a:rPr lang="ru-RU" dirty="0"/>
              <a:t>перехватывать операции на уровне отдельных таблиц.</a:t>
            </a:r>
          </a:p>
          <a:p>
            <a:pPr lvl="1"/>
            <a:r>
              <a:rPr lang="ru-RU" dirty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/>
          </a:p>
          <a:p>
            <a:r>
              <a:rPr lang="en-US" dirty="0"/>
              <a:t>DDL</a:t>
            </a:r>
            <a:r>
              <a:rPr lang="ru-RU" dirty="0"/>
              <a:t>-триггеры</a:t>
            </a:r>
          </a:p>
          <a:p>
            <a:pPr lvl="1"/>
            <a:r>
              <a:rPr lang="ru-RU" dirty="0"/>
              <a:t>Автоматическое добавление колонок к таблицам </a:t>
            </a:r>
            <a:r>
              <a:rPr lang="en-US" dirty="0"/>
              <a:t>(</a:t>
            </a:r>
            <a:r>
              <a:rPr lang="en-US" dirty="0" err="1"/>
              <a:t>LastUpdated</a:t>
            </a:r>
            <a:r>
              <a:rPr lang="en-US" dirty="0"/>
              <a:t>, </a:t>
            </a:r>
            <a:r>
              <a:rPr lang="en-US" dirty="0" err="1"/>
              <a:t>UpdatedBy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Извещать </a:t>
            </a:r>
            <a:r>
              <a:rPr lang="en-US" dirty="0"/>
              <a:t>DBA </a:t>
            </a:r>
            <a:r>
              <a:rPr lang="ru-RU" dirty="0"/>
              <a:t>о создании новых БД</a:t>
            </a:r>
          </a:p>
          <a:p>
            <a:pPr lvl="1"/>
            <a:r>
              <a:rPr lang="ru-RU" dirty="0"/>
              <a:t>Аудит изменений схемы БД</a:t>
            </a:r>
          </a:p>
          <a:p>
            <a:r>
              <a:rPr lang="ru-RU" dirty="0"/>
              <a:t>Советы</a:t>
            </a:r>
          </a:p>
          <a:p>
            <a:pPr lvl="1"/>
            <a:r>
              <a:rPr lang="ru-RU" dirty="0"/>
              <a:t>Триггер должен выполняться как можно быстрее</a:t>
            </a:r>
          </a:p>
          <a:p>
            <a:pPr lvl="1"/>
            <a:r>
              <a:rPr lang="ru-RU" dirty="0"/>
              <a:t>Не забывайте, что 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Группа 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эффекта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BEGIN TRAN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COMMIT TRAN | ROLLBACK TRAN</a:t>
            </a:r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600" dirty="0">
                <a:solidFill>
                  <a:srgbClr val="FFFF00"/>
                </a:solidFill>
              </a:rPr>
              <a:t>Реляционные </a:t>
            </a:r>
            <a:r>
              <a:rPr lang="en-US" sz="4600" dirty="0">
                <a:solidFill>
                  <a:srgbClr val="FFFF00"/>
                </a:solidFill>
              </a:rPr>
              <a:t>(relational)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MS Access, </a:t>
            </a:r>
            <a:r>
              <a:rPr lang="en-US" dirty="0">
                <a:solidFill>
                  <a:srgbClr val="FFFF00"/>
                </a:solidFill>
              </a:rPr>
              <a:t>MS SQL Server</a:t>
            </a:r>
            <a:r>
              <a:rPr lang="en-US" dirty="0">
                <a:solidFill>
                  <a:schemeClr val="bg1"/>
                </a:solidFill>
              </a:rPr>
              <a:t>, Oracle, MySQL, PostgreSQL, SQLite, ...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Документные</a:t>
            </a:r>
            <a:r>
              <a:rPr lang="en-US" dirty="0"/>
              <a:t> (document-driven)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, MongoDB,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Amazon </a:t>
            </a:r>
            <a:r>
              <a:rPr lang="en-US" dirty="0" err="1"/>
              <a:t>SimpleDB</a:t>
            </a:r>
            <a:r>
              <a:rPr lang="en-US" dirty="0"/>
              <a:t>, ...</a:t>
            </a:r>
          </a:p>
          <a:p>
            <a:r>
              <a:rPr lang="ru-RU" dirty="0"/>
              <a:t>Графовые </a:t>
            </a:r>
            <a:r>
              <a:rPr lang="en-US" dirty="0"/>
              <a:t>(graph)</a:t>
            </a:r>
          </a:p>
          <a:p>
            <a:pPr lvl="1"/>
            <a:r>
              <a:rPr lang="en-US" dirty="0"/>
              <a:t>Neo4j, </a:t>
            </a:r>
            <a:r>
              <a:rPr lang="en-US" dirty="0" err="1"/>
              <a:t>MapGraph</a:t>
            </a:r>
            <a:r>
              <a:rPr lang="en-US" dirty="0"/>
              <a:t>, </a:t>
            </a:r>
            <a:r>
              <a:rPr lang="en-US" dirty="0" err="1"/>
              <a:t>OrientDB</a:t>
            </a:r>
            <a:r>
              <a:rPr lang="en-US" dirty="0"/>
              <a:t>, ...</a:t>
            </a:r>
          </a:p>
          <a:p>
            <a:r>
              <a:rPr lang="ru-RU" dirty="0"/>
              <a:t>Объектно-ориентированные</a:t>
            </a:r>
            <a:endParaRPr lang="en-US" dirty="0"/>
          </a:p>
          <a:p>
            <a:pPr lvl="1"/>
            <a:r>
              <a:rPr lang="en-US" dirty="0" err="1"/>
              <a:t>Caché</a:t>
            </a:r>
            <a:r>
              <a:rPr lang="en-US" dirty="0"/>
              <a:t>, </a:t>
            </a:r>
            <a:r>
              <a:rPr lang="en-US" dirty="0" err="1"/>
              <a:t>VelocityDB</a:t>
            </a:r>
            <a:r>
              <a:rPr lang="en-US" dirty="0"/>
              <a:t>, Db4o, ...</a:t>
            </a:r>
          </a:p>
          <a:p>
            <a:r>
              <a:rPr lang="ru-RU" dirty="0"/>
              <a:t>И другие </a:t>
            </a:r>
            <a:r>
              <a:rPr lang="en-US" dirty="0"/>
              <a:t>...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СУБД – Система Управления Базами Данных </a:t>
            </a:r>
            <a:r>
              <a:rPr lang="en-US" dirty="0"/>
              <a:t>(RDBMS </a:t>
            </a:r>
            <a:r>
              <a:rPr lang="ru-RU" dirty="0"/>
              <a:t>– </a:t>
            </a:r>
            <a:r>
              <a:rPr lang="en-US" dirty="0"/>
              <a:t>Relational Database Management System)</a:t>
            </a:r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</a:t>
            </a:r>
          </a:p>
          <a:p>
            <a:pPr lvl="1"/>
            <a:r>
              <a:rPr lang="en-US" dirty="0"/>
              <a:t>DB2</a:t>
            </a:r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Access</a:t>
            </a:r>
          </a:p>
          <a:p>
            <a:r>
              <a:rPr lang="en-US" dirty="0"/>
              <a:t>Oracle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http://www.microsoft.com/sqlserver/en/us/default.aspx</a:t>
            </a:r>
            <a:endParaRPr lang="ru-RU" dirty="0"/>
          </a:p>
          <a:p>
            <a:r>
              <a:rPr lang="ru-RU" dirty="0"/>
              <a:t>Редакции</a:t>
            </a:r>
            <a:endParaRPr lang="en-US" dirty="0"/>
          </a:p>
          <a:p>
            <a:pPr lvl="1"/>
            <a:r>
              <a:rPr lang="en-US" dirty="0"/>
              <a:t>Enterprise </a:t>
            </a:r>
            <a:r>
              <a:rPr lang="en-US" sz="1900" dirty="0"/>
              <a:t>($$$)</a:t>
            </a:r>
          </a:p>
          <a:p>
            <a:pPr lvl="1"/>
            <a:r>
              <a:rPr lang="en-US" dirty="0"/>
              <a:t>Business Intelligence (BI) </a:t>
            </a:r>
            <a:r>
              <a:rPr lang="en-US" sz="1900" dirty="0"/>
              <a:t>($$$)</a:t>
            </a:r>
          </a:p>
          <a:p>
            <a:pPr lvl="1"/>
            <a:r>
              <a:rPr lang="en-US" dirty="0"/>
              <a:t>Standard </a:t>
            </a:r>
            <a:r>
              <a:rPr lang="en-US" sz="1900" dirty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/>
              <a:t>($$)</a:t>
            </a:r>
          </a:p>
          <a:p>
            <a:pPr lvl="1"/>
            <a:r>
              <a:rPr lang="en-US" dirty="0"/>
              <a:t>Developer (</a:t>
            </a:r>
            <a:r>
              <a:rPr lang="ru-RU" dirty="0"/>
              <a:t>бесплатная для подписчиков </a:t>
            </a:r>
            <a:r>
              <a:rPr lang="en-US" dirty="0"/>
              <a:t>MSDN)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Express (</a:t>
            </a:r>
            <a:r>
              <a:rPr lang="ru-RU" dirty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/>
              <a:t>Compact (</a:t>
            </a:r>
            <a:r>
              <a:rPr lang="ru-RU" dirty="0"/>
              <a:t>бесплатная, свободно распространяемая)</a:t>
            </a:r>
            <a:endParaRPr lang="en-US" dirty="0"/>
          </a:p>
          <a:p>
            <a:pPr lvl="1"/>
            <a:r>
              <a:rPr lang="en-US" dirty="0" err="1"/>
              <a:t>LocalDB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Server: </a:t>
            </a:r>
            <a:r>
              <a:rPr lang="ru-RU" dirty="0"/>
              <a:t>Краткая история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2014</a:t>
            </a:r>
          </a:p>
          <a:p>
            <a:r>
              <a:rPr lang="en-US" dirty="0"/>
              <a:t>SQL Server 2012</a:t>
            </a:r>
          </a:p>
          <a:p>
            <a:r>
              <a:rPr lang="en-US" dirty="0"/>
              <a:t>SQL Server 2008 </a:t>
            </a:r>
            <a:r>
              <a:rPr lang="ru-RU" dirty="0"/>
              <a:t>и 2008 </a:t>
            </a:r>
            <a:r>
              <a:rPr lang="en-US" dirty="0"/>
              <a:t>R2</a:t>
            </a:r>
            <a:r>
              <a:rPr lang="ru-RU" dirty="0"/>
              <a:t> (2010 год)</a:t>
            </a:r>
            <a:endParaRPr lang="en-US" dirty="0"/>
          </a:p>
          <a:p>
            <a:r>
              <a:rPr lang="en-US" dirty="0"/>
              <a:t>SQL Server 2005</a:t>
            </a:r>
          </a:p>
          <a:p>
            <a:r>
              <a:rPr lang="en-US" dirty="0"/>
              <a:t>SQL Server 2000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SQL Server 1.0, 1989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415738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ru-RU" dirty="0"/>
              <a:t>2012 </a:t>
            </a:r>
            <a:r>
              <a:rPr lang="en-US" dirty="0"/>
              <a:t>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http://www.microsoft.com/sqlserver/en/us/editions/2012-editions/express.aspx</a:t>
            </a:r>
            <a:endParaRPr lang="ru-RU" dirty="0"/>
          </a:p>
          <a:p>
            <a:r>
              <a:rPr lang="en-US" dirty="0"/>
              <a:t>Windows Vista, Windows 7</a:t>
            </a:r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2578</Words>
  <Application>Microsoft Office PowerPoint</Application>
  <PresentationFormat>On-screen Show (4:3)</PresentationFormat>
  <Paragraphs>457</Paragraphs>
  <Slides>41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Server: Краткая история версий</vt:lpstr>
      <vt:lpstr>SQL Server 2012 Express Edition</vt:lpstr>
      <vt:lpstr>Инструменты для работы с SQL Server</vt:lpstr>
      <vt:lpstr>PowerPoint Presentation</vt:lpstr>
      <vt:lpstr>Некоторые гарантии СУБД - A.C.I.D.</vt:lpstr>
      <vt:lpstr>Понятие нормализации</vt:lpstr>
      <vt:lpstr>Язык SQL (Structured Query Language)</vt:lpstr>
      <vt:lpstr>Системные Базы Данных</vt:lpstr>
      <vt:lpstr>T-SQL: Типы данных</vt:lpstr>
      <vt:lpstr>T-SQL: Строковые типы данных</vt:lpstr>
      <vt:lpstr>T-SQL: Численные типы </vt:lpstr>
      <vt:lpstr>T-SQL: Даты</vt:lpstr>
      <vt:lpstr>T-SQL: binary типы</vt:lpstr>
      <vt:lpstr>Хранение в SQL данных. Рекомендации.</vt:lpstr>
      <vt:lpstr>Дата, время</vt:lpstr>
      <vt:lpstr>Файлы</vt:lpstr>
      <vt:lpstr>Пароли</vt:lpstr>
      <vt:lpstr>Язык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 LIKE</vt:lpstr>
      <vt:lpstr>PowerPoint Presentation</vt:lpstr>
      <vt:lpstr>PowerPoint Presentation</vt:lpstr>
      <vt:lpstr>PowerPoint Presentation</vt:lpstr>
      <vt:lpstr>PowerPoint Presentation</vt:lpstr>
      <vt:lpstr>«Сокращенный» INSERTв MS SQL 2008 и выше</vt:lpstr>
      <vt:lpstr>T-SQL: Комментарии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2019-02-22T16:25:25Z</dcterms:modified>
</cp:coreProperties>
</file>