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sldIdLst>
    <p:sldId id="257" r:id="rId2"/>
    <p:sldId id="294" r:id="rId3"/>
    <p:sldId id="304" r:id="rId4"/>
    <p:sldId id="306" r:id="rId5"/>
    <p:sldId id="305" r:id="rId6"/>
    <p:sldId id="259" r:id="rId7"/>
    <p:sldId id="261" r:id="rId8"/>
    <p:sldId id="262" r:id="rId9"/>
    <p:sldId id="290" r:id="rId10"/>
    <p:sldId id="275" r:id="rId11"/>
    <p:sldId id="281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60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03" r:id="rId31"/>
    <p:sldId id="274" r:id="rId32"/>
    <p:sldId id="286" r:id="rId33"/>
    <p:sldId id="287" r:id="rId34"/>
    <p:sldId id="288" r:id="rId35"/>
    <p:sldId id="289" r:id="rId36"/>
    <p:sldId id="291" r:id="rId37"/>
    <p:sldId id="299" r:id="rId38"/>
    <p:sldId id="301" r:id="rId39"/>
    <p:sldId id="300" r:id="rId40"/>
    <p:sldId id="292" r:id="rId41"/>
    <p:sldId id="295" r:id="rId42"/>
    <p:sldId id="307" r:id="rId43"/>
    <p:sldId id="308" r:id="rId44"/>
    <p:sldId id="309" r:id="rId45"/>
    <p:sldId id="310" r:id="rId46"/>
    <p:sldId id="296" r:id="rId47"/>
    <p:sldId id="293" r:id="rId48"/>
    <p:sldId id="302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8C46D44-1B28-4E38-81C1-DEAD5009F890}">
          <p14:sldIdLst>
            <p14:sldId id="257"/>
            <p14:sldId id="294"/>
            <p14:sldId id="304"/>
            <p14:sldId id="306"/>
            <p14:sldId id="305"/>
            <p14:sldId id="259"/>
            <p14:sldId id="261"/>
            <p14:sldId id="262"/>
            <p14:sldId id="290"/>
            <p14:sldId id="275"/>
            <p14:sldId id="281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3"/>
            <p14:sldId id="274"/>
            <p14:sldId id="286"/>
            <p14:sldId id="287"/>
            <p14:sldId id="288"/>
            <p14:sldId id="289"/>
            <p14:sldId id="291"/>
            <p14:sldId id="299"/>
            <p14:sldId id="301"/>
            <p14:sldId id="300"/>
            <p14:sldId id="292"/>
            <p14:sldId id="295"/>
            <p14:sldId id="307"/>
            <p14:sldId id="308"/>
            <p14:sldId id="309"/>
            <p14:sldId id="310"/>
            <p14:sldId id="296"/>
          </p14:sldIdLst>
        </p14:section>
        <p14:section name="Безопасность" id="{26C5383D-D8A5-49B3-81DD-339B8E9C8CF0}">
          <p14:sldIdLst>
            <p14:sldId id="293"/>
            <p14:sldId id="30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29(v=vs.110).aspx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xkcd.com/327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Доступ к данным с использованием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ADO.NET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0384F9-08AF-2F40-9CA1-96A6077829AE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47392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79506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71433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373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82755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98964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2011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45019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1623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1050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Шаг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автоприращения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35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084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407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323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40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731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35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4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</a:t>
            </a:r>
            <a:r>
              <a:rPr lang="ru-RU" dirty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ConfigurationManager.ConnectionStrings</a:t>
            </a:r>
            <a:endParaRPr lang="en-US" dirty="0"/>
          </a:p>
          <a:p>
            <a:r>
              <a:rPr lang="ru-RU" dirty="0"/>
              <a:t>Строка соединения</a:t>
            </a:r>
          </a:p>
          <a:p>
            <a:pPr lvl="1"/>
            <a:r>
              <a:rPr lang="en-US" dirty="0">
                <a:hlinkClick r:id="rId2"/>
              </a:rPr>
              <a:t>http://www.connectionstrings.com/</a:t>
            </a:r>
            <a:endParaRPr lang="ru-RU" dirty="0"/>
          </a:p>
          <a:p>
            <a:r>
              <a:rPr lang="ru-RU" dirty="0"/>
              <a:t>Пулинг соединений </a:t>
            </a:r>
            <a:r>
              <a:rPr lang="en-US" dirty="0"/>
              <a:t>(connection pooling)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3473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08742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8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09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= "@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 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 После завершения чтения </a:t>
            </a:r>
            <a:r>
              <a:rPr lang="en-US" sz="1400" dirty="0">
                <a:solidFill>
                  <a:schemeClr val="bg1"/>
                </a:solidFill>
              </a:rPr>
              <a:t>reader </a:t>
            </a:r>
            <a:r>
              <a:rPr lang="ru-RU" sz="1400" dirty="0">
                <a:solidFill>
                  <a:schemeClr val="bg1"/>
                </a:solidFill>
              </a:rPr>
              <a:t>требуется закрыть!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cmd.ExecuteReader()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* FROM Students";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//Получаем ридер по запросу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.GetOrdinal("Name");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.GetOrdinal("Grade");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1.0, ADO.NET</a:t>
            </a:r>
          </a:p>
          <a:p>
            <a:r>
              <a:rPr lang="en-US" dirty="0">
                <a:solidFill>
                  <a:schemeClr val="bg1"/>
                </a:solidFill>
              </a:rPr>
              <a:t>.NET 3.0 – LINQ to SQL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LINQ to </a:t>
            </a:r>
            <a:r>
              <a:rPr lang="en-US" dirty="0" err="1">
                <a:solidFill>
                  <a:schemeClr val="bg1"/>
                </a:solidFill>
              </a:rPr>
              <a:t>DataSet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LINQ to SQL </a:t>
            </a:r>
            <a:r>
              <a:rPr lang="ru-RU" sz="3200" dirty="0">
                <a:solidFill>
                  <a:schemeClr val="bg1"/>
                </a:solidFill>
              </a:rPr>
              <a:t>поддерживает только </a:t>
            </a:r>
            <a:r>
              <a:rPr lang="en-US" sz="3600" dirty="0">
                <a:solidFill>
                  <a:schemeClr val="bg1"/>
                </a:solidFill>
              </a:rPr>
              <a:t>MS SQL Server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.NET 3.5 SP1 – Entity Framework 3.5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EF </a:t>
            </a:r>
            <a:r>
              <a:rPr lang="ru-RU" sz="3200" dirty="0">
                <a:solidFill>
                  <a:schemeClr val="bg1"/>
                </a:solidFill>
              </a:rPr>
              <a:t>поддерживает разные БД и поэтому заменяет собой </a:t>
            </a:r>
            <a:r>
              <a:rPr lang="en-US" sz="3200" dirty="0">
                <a:solidFill>
                  <a:schemeClr val="bg1"/>
                </a:solidFill>
              </a:rPr>
              <a:t>LINQ to SQL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err="1"/>
              <a:t>SqlDataReader</a:t>
            </a:r>
            <a:r>
              <a:rPr lang="en-US" sz="3600" dirty="0"/>
              <a:t>: </a:t>
            </a:r>
            <a:r>
              <a:rPr lang="ru-RU" sz="3600" dirty="0"/>
              <a:t>Методы чтения данных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13"/>
              </p:ext>
            </p:extLst>
          </p:nvPr>
        </p:nvGraphicFramePr>
        <p:xfrm>
          <a:off x="467544" y="980728"/>
          <a:ext cx="8208912" cy="45720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Метод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T-SQL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GetBoolean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bool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GetByte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/>
                        <a:t>tinyint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GetBytes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binary(N),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varbinary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dirty="0"/>
                        <a:t>image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byte[]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date,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/>
                        <a:t>datetime2, </a:t>
                      </a:r>
                      <a:r>
                        <a:rPr lang="en-US" sz="1400" dirty="0" err="1"/>
                        <a:t>smalldatetime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GetDateTimeOffset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</a:t>
                      </a:r>
                      <a:r>
                        <a:rPr lang="en-US" sz="1400" dirty="0" err="1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GetDecimal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/>
                        <a:t>decimal, money, numeric, </a:t>
                      </a:r>
                      <a:r>
                        <a:rPr lang="en-US" sz="1400" dirty="0" err="1"/>
                        <a:t>smallmoney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decimal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GetDouble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/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GetFloat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/>
                        <a:t>real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GetGuid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uniqueidentifier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System.Guid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GetInt16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smallint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short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GetInt64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bigint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GetString</a:t>
                      </a: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GetChars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char(N),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nchar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ntext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text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GetTimeSpan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time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System.TimeSpan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Server Data Type Mappings </a:t>
            </a:r>
          </a:p>
          <a:p>
            <a:r>
              <a:rPr lang="en-US" dirty="0">
                <a:hlinkClick r:id="rId2"/>
              </a:rPr>
              <a:t>https://msdn.microsoft.com/en-us/library/cc716729%28v=vs.110%29.aspx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44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1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                              // 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    // С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"UpdateStudents";             // 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= CommandType.StoredProcedure;  // 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.Parameters.Add("@ID", SqlDbType.Int);       // 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Console.WriteLine("{0} rows changed",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 (ORM)</a:t>
            </a:r>
          </a:p>
          <a:p>
            <a:r>
              <a:rPr lang="ru-RU" dirty="0"/>
              <a:t>Упрощает работу с БД путем изоляции програмиста от прямого доступа к БД</a:t>
            </a:r>
            <a:endParaRPr lang="en-US" dirty="0"/>
          </a:p>
          <a:p>
            <a:r>
              <a:rPr lang="ru-RU" dirty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>
                <a:solidFill>
                  <a:srgbClr val="FFFF00"/>
                </a:solidFill>
              </a:rPr>
              <a:t>PK</a:t>
            </a:r>
          </a:p>
          <a:p>
            <a:r>
              <a:rPr lang="ru-RU" dirty="0"/>
              <a:t>Реализует шаблон </a:t>
            </a:r>
            <a:r>
              <a:rPr lang="en-US" dirty="0"/>
              <a:t>Unit Of Work</a:t>
            </a:r>
            <a:endParaRPr lang="ru-RU" dirty="0"/>
          </a:p>
          <a:p>
            <a:r>
              <a:rPr lang="ru-RU" dirty="0"/>
              <a:t>Аналоги</a:t>
            </a:r>
          </a:p>
          <a:p>
            <a:pPr lvl="1"/>
            <a:r>
              <a:rPr lang="en-US" dirty="0" err="1"/>
              <a:t>N</a:t>
            </a:r>
            <a:r>
              <a:rPr lang="en-US" dirty="0" err="1">
                <a:hlinkClick r:id="rId2"/>
              </a:rPr>
              <a:t>h</a:t>
            </a:r>
            <a:r>
              <a:rPr lang="en-US" dirty="0" err="1"/>
              <a:t>ibernate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nhforge.org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329453" cy="28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400392" y="270892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Таблице из реляционной БД ставим в соответствие класс. Тогда данные из таблицы можно представить как коллекцию </a:t>
            </a:r>
            <a:r>
              <a:rPr lang="en-US" sz="3200" dirty="0"/>
              <a:t>Person.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" y="1484784"/>
            <a:ext cx="2941255" cy="45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928" y="1484784"/>
            <a:ext cx="504056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Связь с таблицей фотографий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Photos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PhotoBytes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Связь с таблицей сотрудников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Связь 1</a:t>
            </a:r>
            <a:r>
              <a:rPr lang="en-US" sz="2000" dirty="0"/>
              <a:t>-</a:t>
            </a:r>
            <a:r>
              <a:rPr lang="ru-RU" sz="2000" dirty="0"/>
              <a:t>ко-многим может быть представлена коллекцией на одной стороне и свойством на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Операции с БД программа производит не напрямую, а через </a:t>
            </a:r>
            <a:r>
              <a:rPr lang="en-US" dirty="0"/>
              <a:t>ORM </a:t>
            </a:r>
            <a:r>
              <a:rPr lang="ru-RU" dirty="0"/>
              <a:t>слой</a:t>
            </a:r>
            <a:r>
              <a:rPr lang="en-US" dirty="0"/>
              <a:t> </a:t>
            </a:r>
            <a:r>
              <a:rPr lang="ru-RU" dirty="0"/>
              <a:t>который автоматически генерирует </a:t>
            </a:r>
            <a:r>
              <a:rPr lang="en-US" dirty="0"/>
              <a:t>SQL </a:t>
            </a:r>
            <a:r>
              <a:rPr lang="ru-RU" dirty="0"/>
              <a:t>запросы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</a:p>
          <a:p>
            <a:r>
              <a:rPr lang="ru-RU" dirty="0"/>
              <a:t>Добавление объекта в коллекцию </a:t>
            </a:r>
            <a:r>
              <a:rPr lang="en-US" dirty="0"/>
              <a:t>– INSERT</a:t>
            </a:r>
            <a:endParaRPr lang="ru-RU" dirty="0"/>
          </a:p>
          <a:p>
            <a:r>
              <a:rPr lang="ru-RU" dirty="0"/>
              <a:t>Удаление объекта из коллекции – </a:t>
            </a:r>
            <a:r>
              <a:rPr lang="en-US" dirty="0"/>
              <a:t>DELETE</a:t>
            </a:r>
          </a:p>
          <a:p>
            <a:r>
              <a:rPr lang="ru-RU" dirty="0"/>
              <a:t>Изменение свойств объекта </a:t>
            </a:r>
            <a:r>
              <a:rPr lang="en-US" dirty="0"/>
              <a:t>– UPDATE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2.0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MARS,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Bul</a:t>
            </a:r>
            <a:r>
              <a:rPr lang="en-US" dirty="0"/>
              <a:t>k Copy </a:t>
            </a:r>
            <a:r>
              <a:rPr lang="ru-RU" dirty="0"/>
              <a:t>для </a:t>
            </a:r>
            <a:r>
              <a:rPr lang="en-US" dirty="0"/>
              <a:t>SQL Server</a:t>
            </a:r>
          </a:p>
          <a:p>
            <a:r>
              <a:rPr lang="en-US" dirty="0">
                <a:solidFill>
                  <a:schemeClr val="bg1"/>
                </a:solidFill>
              </a:rPr>
              <a:t>.NET 3.5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SQL Server 2008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Entity Data Model (EDMX), Entity Client</a:t>
            </a:r>
          </a:p>
          <a:p>
            <a:r>
              <a:rPr lang="en-US" dirty="0">
                <a:solidFill>
                  <a:schemeClr val="bg1"/>
                </a:solidFill>
              </a:rPr>
              <a:t>.NET 4.5 – </a:t>
            </a:r>
            <a:r>
              <a:rPr lang="ru-RU" dirty="0">
                <a:solidFill>
                  <a:schemeClr val="bg1"/>
                </a:solidFill>
              </a:rPr>
              <a:t>расширенные параметры для управления соединением</a:t>
            </a:r>
          </a:p>
        </p:txBody>
      </p:sp>
    </p:spTree>
    <p:extLst>
      <p:ext uri="{BB962C8B-B14F-4D97-AF65-F5344CB8AC3E}">
        <p14:creationId xmlns:p14="http://schemas.microsoft.com/office/powerpoint/2010/main" val="2069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ru-RU" dirty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first</a:t>
            </a:r>
          </a:p>
          <a:p>
            <a:pPr lvl="1"/>
            <a:r>
              <a:rPr lang="ru-RU" dirty="0"/>
              <a:t>Сначала создаем БД, затем на её основе создаем модель и код</a:t>
            </a:r>
          </a:p>
          <a:p>
            <a:r>
              <a:rPr lang="en-US" dirty="0"/>
              <a:t>Model first</a:t>
            </a:r>
          </a:p>
          <a:p>
            <a:pPr lvl="1"/>
            <a:r>
              <a:rPr lang="ru-RU" dirty="0"/>
              <a:t>Создаем модель в дизайнере </a:t>
            </a:r>
            <a:r>
              <a:rPr lang="en-US" dirty="0"/>
              <a:t>Visual Studio </a:t>
            </a:r>
            <a:r>
              <a:rPr lang="ru-RU" dirty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/>
              <a:t>Code first</a:t>
            </a:r>
          </a:p>
          <a:p>
            <a:pPr lvl="1"/>
            <a:r>
              <a:rPr lang="ru-RU" dirty="0"/>
              <a:t>Программист пишет </a:t>
            </a:r>
            <a:r>
              <a:rPr lang="en-US" dirty="0"/>
              <a:t>POCO</a:t>
            </a:r>
            <a:r>
              <a:rPr lang="ru-RU" dirty="0"/>
              <a:t>- классы (</a:t>
            </a:r>
            <a:r>
              <a:rPr lang="en-US" dirty="0"/>
              <a:t>Plain Old CLR Objects)</a:t>
            </a:r>
            <a:r>
              <a:rPr lang="ru-RU" dirty="0"/>
              <a:t> на основе</a:t>
            </a:r>
            <a:r>
              <a:rPr lang="en-US" dirty="0"/>
              <a:t> </a:t>
            </a:r>
            <a:r>
              <a:rPr lang="ru-RU" dirty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>
                <a:solidFill>
                  <a:srgbClr val="FFFF00"/>
                </a:solidFill>
              </a:rPr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 </a:t>
            </a:r>
            <a:r>
              <a:rPr lang="en-US" dirty="0"/>
              <a:t>LINQ to Entities </a:t>
            </a:r>
            <a:r>
              <a:rPr lang="ru-RU" dirty="0"/>
              <a:t>работает с опорой на эти интерфейсы и класс </a:t>
            </a:r>
            <a:r>
              <a:rPr lang="en-US" dirty="0" err="1">
                <a:solidFill>
                  <a:srgbClr val="FFFF00"/>
                </a:solidFill>
              </a:rPr>
              <a:t>Queryable</a:t>
            </a:r>
            <a:r>
              <a:rPr lang="ru-RU" dirty="0"/>
              <a:t> который реализует </a:t>
            </a:r>
            <a:r>
              <a:rPr lang="en-US" dirty="0"/>
              <a:t>LINQ </a:t>
            </a:r>
            <a:r>
              <a:rPr lang="ru-RU" sz="3600" dirty="0"/>
              <a:t>методы.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Наследники класса </a:t>
            </a:r>
            <a:r>
              <a:rPr lang="en-US" dirty="0" err="1"/>
              <a:t>DbContext</a:t>
            </a:r>
            <a:r>
              <a:rPr lang="ru-RU" dirty="0"/>
              <a:t> отвечают за:</a:t>
            </a:r>
          </a:p>
          <a:p>
            <a:r>
              <a:rPr lang="ru-RU" dirty="0"/>
              <a:t>Управление </a:t>
            </a:r>
            <a:r>
              <a:rPr lang="ru-RU" dirty="0" err="1"/>
              <a:t>соедиением</a:t>
            </a:r>
            <a:endParaRPr lang="ru-RU" dirty="0"/>
          </a:p>
          <a:p>
            <a:r>
              <a:rPr lang="ru-RU" dirty="0"/>
              <a:t>Отслеживание изменений (</a:t>
            </a:r>
            <a:r>
              <a:rPr lang="en-US" dirty="0"/>
              <a:t>change tracking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Генерацию </a:t>
            </a:r>
            <a:r>
              <a:rPr lang="en-US" dirty="0"/>
              <a:t>SQL </a:t>
            </a:r>
            <a:r>
              <a:rPr lang="ru-RU" dirty="0"/>
              <a:t>запросов</a:t>
            </a:r>
          </a:p>
          <a:p>
            <a:r>
              <a:rPr lang="ru-RU" dirty="0"/>
              <a:t>Кеширование данных</a:t>
            </a:r>
          </a:p>
          <a:p>
            <a:r>
              <a:rPr lang="ru-RU" dirty="0"/>
              <a:t>Сохранение изменений в БД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3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инициализации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CreateDatabaseIfNotExists</a:t>
            </a:r>
            <a:r>
              <a:rPr lang="en-US" dirty="0"/>
              <a:t> (</a:t>
            </a:r>
            <a:r>
              <a:rPr lang="ru-RU" dirty="0"/>
              <a:t>по умолчанию</a:t>
            </a:r>
            <a:r>
              <a:rPr lang="en-US" dirty="0"/>
              <a:t>)</a:t>
            </a:r>
          </a:p>
          <a:p>
            <a:r>
              <a:rPr lang="en-US" dirty="0" err="1"/>
              <a:t>DropCreateDatabaseAlways</a:t>
            </a:r>
            <a:endParaRPr lang="en-US" dirty="0"/>
          </a:p>
          <a:p>
            <a:r>
              <a:rPr lang="en-US" dirty="0" err="1"/>
              <a:t>DropCreateDatabaseIfModelChanges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ru-RU" dirty="0" err="1"/>
              <a:t>валидации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..</a:t>
            </a:r>
          </a:p>
          <a:p>
            <a:r>
              <a:rPr lang="en-US" dirty="0"/>
              <a:t>Required</a:t>
            </a:r>
          </a:p>
          <a:p>
            <a:r>
              <a:rPr lang="en-US" dirty="0" err="1"/>
              <a:t>StringLength</a:t>
            </a:r>
            <a:r>
              <a:rPr lang="en-US" dirty="0"/>
              <a:t>(n)</a:t>
            </a:r>
          </a:p>
          <a:p>
            <a:r>
              <a:rPr lang="en-US" dirty="0"/>
              <a:t>Range – </a:t>
            </a:r>
            <a:r>
              <a:rPr lang="ru-RU" dirty="0"/>
              <a:t>диапазон значений</a:t>
            </a:r>
            <a:endParaRPr lang="en-US" dirty="0"/>
          </a:p>
          <a:p>
            <a:r>
              <a:rPr lang="en-US" dirty="0" err="1"/>
              <a:t>MinLength</a:t>
            </a:r>
            <a:r>
              <a:rPr lang="en-US" dirty="0"/>
              <a:t>/</a:t>
            </a:r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Key – </a:t>
            </a:r>
            <a:r>
              <a:rPr lang="ru-RU" dirty="0"/>
              <a:t>первичный ключ</a:t>
            </a:r>
            <a:endParaRPr lang="en-US" dirty="0"/>
          </a:p>
          <a:p>
            <a:r>
              <a:rPr lang="en-US" dirty="0"/>
              <a:t>Column – </a:t>
            </a:r>
            <a:r>
              <a:rPr lang="ru-RU" dirty="0"/>
              <a:t>имя колонки</a:t>
            </a:r>
            <a:endParaRPr lang="en-US" dirty="0"/>
          </a:p>
          <a:p>
            <a:r>
              <a:rPr lang="en-US" dirty="0"/>
              <a:t>Table – </a:t>
            </a:r>
            <a:r>
              <a:rPr lang="ru-RU" dirty="0"/>
              <a:t>имя таблицы для класса</a:t>
            </a:r>
            <a:endParaRPr lang="en-US" dirty="0"/>
          </a:p>
          <a:p>
            <a:r>
              <a:rPr lang="en-US" dirty="0" err="1"/>
              <a:t>NotMapped</a:t>
            </a:r>
            <a:endParaRPr lang="en-US" dirty="0"/>
          </a:p>
          <a:p>
            <a:r>
              <a:rPr lang="en-US" dirty="0" err="1"/>
              <a:t>ConcurrencyCheck</a:t>
            </a:r>
            <a:endParaRPr lang="en-US" dirty="0"/>
          </a:p>
          <a:p>
            <a:r>
              <a:rPr lang="en-US" dirty="0" err="1"/>
              <a:t>DatabaseGenerated</a:t>
            </a:r>
            <a:endParaRPr lang="en-US" dirty="0"/>
          </a:p>
          <a:p>
            <a:r>
              <a:rPr lang="en-US" dirty="0"/>
              <a:t>Index - EF 6.1+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75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ru-RU" dirty="0"/>
              <a:t>Расширения для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http://visualstudiogallery.msdn.microsoft.com/72a60b14-1581-4b9b-89f2-846072eff19d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Контекстное меню для </a:t>
            </a:r>
            <a:r>
              <a:rPr lang="en-US" dirty="0"/>
              <a:t>C# </a:t>
            </a:r>
            <a:r>
              <a:rPr lang="ru-RU" dirty="0"/>
              <a:t>проектов:</a:t>
            </a:r>
          </a:p>
          <a:p>
            <a:pPr lvl="1"/>
            <a:r>
              <a:rPr lang="en-US" dirty="0"/>
              <a:t>Reverse 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/>
          </a:p>
          <a:p>
            <a:pPr lvl="1"/>
            <a:r>
              <a:rPr lang="en-US" dirty="0"/>
              <a:t>Customize Reverse Engineer Templates - Adds the default reverse engineer T4 templates to your project for editing. </a:t>
            </a:r>
            <a:endParaRPr lang="ru-RU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supported:</a:t>
            </a:r>
            <a:endParaRPr lang="ru-RU" dirty="0"/>
          </a:p>
          <a:p>
            <a:pPr lvl="1"/>
            <a:r>
              <a:rPr lang="en-US" dirty="0"/>
              <a:t>View Entity Data Model (Read-only) - Displays a read-only view of the Code First model in the Entity Model Designer. </a:t>
            </a:r>
            <a:endParaRPr lang="ru-RU" dirty="0"/>
          </a:p>
          <a:p>
            <a:pPr lvl="1"/>
            <a:r>
              <a:rPr lang="en-US" dirty="0"/>
              <a:t>View Entity Data Model XML - Displays the EDMX XML representing the underlying Code First model. </a:t>
            </a:r>
            <a:endParaRPr lang="ru-RU" dirty="0"/>
          </a:p>
          <a:p>
            <a:pPr lvl="1"/>
            <a:r>
              <a:rPr lang="en-US" dirty="0"/>
              <a:t>View Entity Data Model DDL SQL - Displays the DDL SQL corresponding to the SSDL in the underlying EDM Model.</a:t>
            </a:r>
            <a:endParaRPr lang="ru-RU" dirty="0"/>
          </a:p>
          <a:p>
            <a:pPr lvl="1"/>
            <a:r>
              <a:rPr lang="en-US" dirty="0"/>
              <a:t>Generate Views - Generates pre-compiled views used by the EF runtime to improve start-up performance. Adds the generated views file to the containing project.</a:t>
            </a:r>
            <a:endParaRPr lang="ru-RU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supported:</a:t>
            </a:r>
            <a:endParaRPr lang="ru-RU" dirty="0"/>
          </a:p>
          <a:p>
            <a:pPr lvl="1"/>
            <a:r>
              <a:rPr lang="en-US" dirty="0"/>
              <a:t>Generate Views - Generates pre-compiled views used by the EF runtime to improve start-up performance. Adds the generated views file to the containing project.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</a:t>
            </a:r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Injection </a:t>
            </a:r>
            <a:r>
              <a:rPr lang="ru-RU" dirty="0"/>
              <a:t>атаки</a:t>
            </a:r>
          </a:p>
          <a:p>
            <a:pPr lvl="1"/>
            <a:r>
              <a:rPr lang="ru-RU" dirty="0"/>
              <a:t>Чаще направлены против веб-приложений, но и </a:t>
            </a:r>
            <a:r>
              <a:rPr lang="en-US" dirty="0"/>
              <a:t>desktop </a:t>
            </a:r>
            <a:r>
              <a:rPr lang="ru-RU" dirty="0"/>
              <a:t>приложения тоже должны защищаться от них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SQL Injection</a:t>
            </a:r>
          </a:p>
          <a:p>
            <a:pPr lvl="2"/>
            <a:r>
              <a:rPr lang="ru-RU" dirty="0"/>
              <a:t>«Нет» динамическому </a:t>
            </a:r>
            <a:r>
              <a:rPr lang="en-US" dirty="0"/>
              <a:t>SQL</a:t>
            </a:r>
            <a:r>
              <a:rPr lang="ru-RU" dirty="0"/>
              <a:t>! (включая</a:t>
            </a:r>
            <a:r>
              <a:rPr lang="en-US" dirty="0"/>
              <a:t> </a:t>
            </a:r>
            <a:r>
              <a:rPr lang="en-US" dirty="0" err="1"/>
              <a:t>sp_executesql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@</a:t>
            </a:r>
            <a:r>
              <a:rPr lang="ru-RU" dirty="0"/>
              <a:t>Параметры</a:t>
            </a:r>
            <a:r>
              <a:rPr lang="en-US" dirty="0"/>
              <a:t> </a:t>
            </a:r>
            <a:r>
              <a:rPr lang="ru-RU" dirty="0"/>
              <a:t>и/или хранимые процедуры</a:t>
            </a:r>
            <a:endParaRPr lang="en-US" dirty="0"/>
          </a:p>
          <a:p>
            <a:pPr lvl="2"/>
            <a:r>
              <a:rPr lang="ru-RU" dirty="0"/>
              <a:t>Продуманная система прав</a:t>
            </a:r>
            <a:endParaRPr lang="en-US" dirty="0"/>
          </a:p>
          <a:p>
            <a:r>
              <a:rPr lang="ru-RU" dirty="0"/>
              <a:t>Не подключайтесь из программы к БД под учетной записью админстратора (</a:t>
            </a:r>
            <a:r>
              <a:rPr lang="en-US" dirty="0" err="1"/>
              <a:t>sa</a:t>
            </a:r>
            <a:r>
              <a:rPr lang="en-US" dirty="0"/>
              <a:t>) </a:t>
            </a:r>
            <a:r>
              <a:rPr lang="ru-RU"/>
              <a:t>или </a:t>
            </a:r>
            <a:r>
              <a:rPr lang="ru-RU" dirty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XKCD </a:t>
            </a:r>
            <a:r>
              <a:rPr lang="ru-RU" dirty="0"/>
              <a:t>комикс о </a:t>
            </a:r>
            <a:r>
              <a:rPr lang="en-US" dirty="0"/>
              <a:t>SQL-</a:t>
            </a:r>
            <a:r>
              <a:rPr lang="ru-RU" dirty="0"/>
              <a:t>инъекции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Атаки с помошью </a:t>
            </a:r>
            <a:r>
              <a:rPr lang="en-US" dirty="0"/>
              <a:t>SQL-</a:t>
            </a:r>
            <a:r>
              <a:rPr lang="ru-RU" dirty="0"/>
              <a:t>инъекций</a:t>
            </a:r>
            <a:r>
              <a:rPr lang="en-US" dirty="0"/>
              <a:t> </a:t>
            </a:r>
            <a:r>
              <a:rPr lang="ru-RU" dirty="0"/>
              <a:t>настолько популярны, что </a:t>
            </a:r>
            <a:r>
              <a:rPr lang="en-US" dirty="0"/>
              <a:t>xkcd.com</a:t>
            </a:r>
            <a:r>
              <a:rPr lang="ru-RU" dirty="0"/>
              <a:t> нарисовал комикс на эту тему (</a:t>
            </a:r>
            <a:r>
              <a:rPr lang="en-US" dirty="0">
                <a:hlinkClick r:id="rId2"/>
              </a:rPr>
              <a:t>http://www.xkcd.com/327/</a:t>
            </a:r>
            <a:r>
              <a:rPr lang="ru-RU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3429000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Пространства имен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System.Data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System.Data.Common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универсальные типы для всех БД</a:t>
            </a:r>
          </a:p>
          <a:p>
            <a:r>
              <a:rPr lang="en-US" dirty="0" err="1">
                <a:solidFill>
                  <a:srgbClr val="FFFF00"/>
                </a:solidFill>
              </a:rPr>
              <a:t>System.Data.SqlClient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MS SQL Server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System.Data.Odbc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 err="1">
                <a:solidFill>
                  <a:schemeClr val="bg1"/>
                </a:solidFill>
              </a:rPr>
              <a:t>Odbc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совместимых БД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System.Data.OleDb</a:t>
            </a:r>
            <a:r>
              <a:rPr lang="ru-RU" dirty="0">
                <a:solidFill>
                  <a:schemeClr val="bg1"/>
                </a:solidFill>
              </a:rPr>
              <a:t> – поддержка технологии </a:t>
            </a:r>
            <a:r>
              <a:rPr lang="en-US" dirty="0" err="1">
                <a:solidFill>
                  <a:schemeClr val="bg1"/>
                </a:solidFill>
              </a:rPr>
              <a:t>OleDb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работы с </a:t>
            </a:r>
            <a:r>
              <a:rPr lang="en-US" dirty="0">
                <a:solidFill>
                  <a:schemeClr val="bg1"/>
                </a:solidFill>
              </a:rPr>
              <a:t>MS Access, Excel </a:t>
            </a:r>
            <a:r>
              <a:rPr lang="ru-RU" dirty="0">
                <a:solidFill>
                  <a:schemeClr val="bg1"/>
                </a:solidFill>
              </a:rPr>
              <a:t>и другими БД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99"/>
                </a:solidFill>
              </a:rPr>
              <a:t>ADO.NET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99"/>
                </a:solidFill>
              </a:rPr>
              <a:t>Row state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DataRowVersion</a:t>
            </a:r>
            <a:endParaRPr lang="ru-RU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: </a:t>
            </a:r>
            <a:r>
              <a:rPr lang="ru-RU" dirty="0"/>
              <a:t>Текущее состояние ячейки. Валидно для всех состояний кроме </a:t>
            </a:r>
            <a:r>
              <a:rPr lang="en-US" dirty="0" err="1"/>
              <a:t>DataRowState</a:t>
            </a:r>
            <a:r>
              <a:rPr lang="ru-RU" dirty="0"/>
              <a:t>=</a:t>
            </a:r>
            <a:r>
              <a:rPr lang="en-US" dirty="0"/>
              <a:t>Deleted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is</a:t>
            </a:r>
            <a:r>
              <a:rPr lang="ru-RU" dirty="0"/>
              <a:t> </a:t>
            </a:r>
            <a:r>
              <a:rPr lang="en-US" dirty="0"/>
              <a:t>Current. If </a:t>
            </a:r>
            <a:r>
              <a:rPr lang="en-US" dirty="0" err="1"/>
              <a:t>DataRowState</a:t>
            </a:r>
            <a:r>
              <a:rPr lang="en-US" dirty="0"/>
              <a:t> is Deleted, an exception is thrown.</a:t>
            </a:r>
            <a:r>
              <a:rPr lang="ru-RU" dirty="0"/>
              <a:t> </a:t>
            </a:r>
            <a:r>
              <a:rPr lang="en-US" dirty="0"/>
              <a:t>If the </a:t>
            </a:r>
            <a:r>
              <a:rPr lang="en-US" dirty="0" err="1"/>
              <a:t>BeginEdit</a:t>
            </a:r>
            <a:r>
              <a:rPr lang="en-US" dirty="0"/>
              <a:t> method has been executed, the version is</a:t>
            </a:r>
            <a:r>
              <a:rPr lang="ru-RU" dirty="0"/>
              <a:t> </a:t>
            </a:r>
            <a:r>
              <a:rPr lang="en-US" dirty="0"/>
              <a:t>Proposed.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Original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The value that was originally loaded into the data row or</a:t>
            </a:r>
            <a:r>
              <a:rPr lang="ru-RU" dirty="0"/>
              <a:t> </a:t>
            </a:r>
            <a:r>
              <a:rPr lang="en-US" dirty="0"/>
              <a:t>the value at the time the last </a:t>
            </a:r>
            <a:r>
              <a:rPr lang="en-US" dirty="0" err="1"/>
              <a:t>AcceptChanges</a:t>
            </a:r>
            <a:r>
              <a:rPr lang="en-US" dirty="0"/>
              <a:t> method was</a:t>
            </a:r>
            <a:r>
              <a:rPr lang="ru-RU" dirty="0"/>
              <a:t> </a:t>
            </a:r>
            <a:r>
              <a:rPr lang="en-US" dirty="0"/>
              <a:t>executed. This version is not populated until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becomes Modified, Unchanged, or Deleted. If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is 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is</a:t>
            </a:r>
            <a:r>
              <a:rPr lang="ru-RU" dirty="0"/>
              <a:t> </a:t>
            </a:r>
            <a:r>
              <a:rPr lang="en-US" dirty="0"/>
              <a:t>Added,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Proposed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is Deleted, an</a:t>
            </a:r>
            <a:r>
              <a:rPr lang="ru-RU" dirty="0"/>
              <a:t> </a:t>
            </a:r>
            <a:r>
              <a:rPr lang="en-US" dirty="0"/>
              <a:t>exception is thrown. If the </a:t>
            </a:r>
            <a:r>
              <a:rPr lang="en-US" dirty="0" err="1"/>
              <a:t>BeginEdit</a:t>
            </a:r>
            <a:r>
              <a:rPr lang="ru-RU" dirty="0"/>
              <a:t> </a:t>
            </a:r>
            <a:r>
              <a:rPr lang="en-US" dirty="0"/>
              <a:t>method</a:t>
            </a:r>
            <a:r>
              <a:rPr lang="ru-RU" dirty="0"/>
              <a:t> </a:t>
            </a:r>
            <a:r>
              <a:rPr lang="en-US" dirty="0"/>
              <a:t>has not been</a:t>
            </a:r>
            <a:r>
              <a:rPr lang="ru-RU" dirty="0"/>
              <a:t> </a:t>
            </a:r>
            <a:r>
              <a:rPr lang="en-US" dirty="0"/>
              <a:t>explicitly executed, or if </a:t>
            </a:r>
            <a:r>
              <a:rPr lang="en-US" dirty="0" err="1"/>
              <a:t>BeginEdit</a:t>
            </a:r>
            <a:r>
              <a:rPr lang="en-US" dirty="0"/>
              <a:t> was implicitly</a:t>
            </a:r>
            <a:r>
              <a:rPr lang="ru-RU" dirty="0"/>
              <a:t> </a:t>
            </a:r>
            <a:r>
              <a:rPr lang="en-US" dirty="0"/>
              <a:t>executed by editing a</a:t>
            </a:r>
            <a:r>
              <a:rPr lang="ru-RU" dirty="0"/>
              <a:t> </a:t>
            </a:r>
            <a:r>
              <a:rPr lang="en-US" dirty="0"/>
              <a:t>detached data row (an orphaned</a:t>
            </a:r>
            <a:r>
              <a:rPr lang="ru-RU" dirty="0"/>
              <a:t> </a:t>
            </a:r>
            <a:r>
              <a:rPr lang="en-US" dirty="0" err="1"/>
              <a:t>DataRow</a:t>
            </a:r>
            <a:r>
              <a:rPr lang="ru-RU" dirty="0"/>
              <a:t> </a:t>
            </a:r>
            <a:r>
              <a:rPr lang="en-US" dirty="0"/>
              <a:t>object that has not been added to</a:t>
            </a:r>
            <a:r>
              <a:rPr lang="ru-RU" dirty="0"/>
              <a:t> </a:t>
            </a:r>
            <a:r>
              <a:rPr lang="en-US" dirty="0"/>
              <a:t>a </a:t>
            </a:r>
            <a:r>
              <a:rPr lang="en-US" dirty="0" err="1"/>
              <a:t>DataTable</a:t>
            </a:r>
            <a:r>
              <a:rPr lang="ru-RU" dirty="0"/>
              <a:t> </a:t>
            </a:r>
            <a:r>
              <a:rPr lang="en-US" dirty="0"/>
              <a:t>object),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  <a:endParaRPr lang="ru-RU" dirty="0"/>
          </a:p>
          <a:p>
            <a:r>
              <a:rPr lang="ru-RU" dirty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Типизированный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4903</Words>
  <Application>Microsoft Office PowerPoint</Application>
  <PresentationFormat>On-screen Show (4:3)</PresentationFormat>
  <Paragraphs>976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bel-hard-training</vt:lpstr>
      <vt:lpstr>PowerPoint Presentation</vt:lpstr>
      <vt:lpstr>Материалы для обучения</vt:lpstr>
      <vt:lpstr>Краткая история</vt:lpstr>
      <vt:lpstr>Краткая история</vt:lpstr>
      <vt:lpstr>Пространства имен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SqlDataReader: Методы чтения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IQueryable и IQueryable&lt;T&gt;</vt:lpstr>
      <vt:lpstr>DbContext</vt:lpstr>
      <vt:lpstr>Стратегии инициализации БД</vt:lpstr>
      <vt:lpstr>Атрибуты валидации</vt:lpstr>
      <vt:lpstr>EF: Расширения для Visual Studio</vt:lpstr>
      <vt:lpstr>Безопасность SQL</vt:lpstr>
      <vt:lpstr>XKCD комикс о SQL-инъекции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2019-02-22T16:25:45Z</dcterms:modified>
</cp:coreProperties>
</file>