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256" r:id="rId2"/>
    <p:sldId id="264" r:id="rId3"/>
    <p:sldId id="277" r:id="rId4"/>
    <p:sldId id="265" r:id="rId5"/>
    <p:sldId id="259" r:id="rId6"/>
    <p:sldId id="281" r:id="rId7"/>
    <p:sldId id="258" r:id="rId8"/>
    <p:sldId id="260" r:id="rId9"/>
    <p:sldId id="261" r:id="rId10"/>
    <p:sldId id="263" r:id="rId11"/>
    <p:sldId id="262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9" r:id="rId21"/>
    <p:sldId id="274" r:id="rId22"/>
    <p:sldId id="280" r:id="rId23"/>
    <p:sldId id="282" r:id="rId24"/>
    <p:sldId id="275" r:id="rId25"/>
    <p:sldId id="276" r:id="rId26"/>
    <p:sldId id="278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665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0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0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indowsclient.net/wpf/white-papers/thenewiteration.aspx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43656" TargetMode="External"/><Relationship Id="rId2" Type="http://schemas.openxmlformats.org/officeDocument/2006/relationships/hyperlink" Target="http://oz.by/books/more10172890.html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pf.codeplex.co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Введение в </a:t>
            </a:r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Windows  Presentation Foundation (WPF)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9395EDB-9161-F94F-95A1-B4B7ED8D2F49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742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2060"/>
                </a:solidFill>
              </a:rPr>
              <a:t>Иерархия классов </a:t>
            </a:r>
            <a:r>
              <a:rPr lang="en-US" dirty="0">
                <a:solidFill>
                  <a:srgbClr val="002060"/>
                </a:solidFill>
              </a:rPr>
              <a:t>WPF</a:t>
            </a:r>
            <a:r>
              <a:rPr lang="ru-RU" dirty="0">
                <a:solidFill>
                  <a:srgbClr val="002060"/>
                </a:solidFill>
              </a:rPr>
              <a:t/>
            </a:r>
            <a:br>
              <a:rPr lang="ru-RU" dirty="0">
                <a:solidFill>
                  <a:srgbClr val="002060"/>
                </a:solidFill>
              </a:rPr>
            </a:br>
            <a:r>
              <a:rPr lang="en-US" dirty="0" err="1">
                <a:solidFill>
                  <a:srgbClr val="002060"/>
                </a:solidFill>
              </a:rPr>
              <a:t>System.Windows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namespace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548" y="1515576"/>
            <a:ext cx="4954905" cy="493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7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Extensible Application Markup Language </a:t>
            </a:r>
            <a:r>
              <a:rPr lang="ru-RU" dirty="0"/>
              <a:t>(</a:t>
            </a:r>
            <a:r>
              <a:rPr lang="en-US" dirty="0"/>
              <a:t>XAML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Произносится как «</a:t>
            </a:r>
            <a:r>
              <a:rPr lang="en-US" dirty="0" err="1"/>
              <a:t>zammel</a:t>
            </a:r>
            <a:r>
              <a:rPr lang="ru-RU" dirty="0"/>
              <a:t>»</a:t>
            </a:r>
          </a:p>
          <a:p>
            <a:r>
              <a:rPr lang="ru-RU" dirty="0"/>
              <a:t>Язык описания </a:t>
            </a:r>
            <a:r>
              <a:rPr lang="en-US" dirty="0"/>
              <a:t>UI </a:t>
            </a:r>
            <a:r>
              <a:rPr lang="ru-RU" dirty="0"/>
              <a:t>на основе </a:t>
            </a:r>
            <a:r>
              <a:rPr lang="en-US" dirty="0"/>
              <a:t>XML</a:t>
            </a:r>
            <a:endParaRPr lang="ru-RU" dirty="0"/>
          </a:p>
          <a:p>
            <a:pPr lvl="1"/>
            <a:r>
              <a:rPr lang="ru-RU" dirty="0"/>
              <a:t>Использует те же спецсимволы для </a:t>
            </a:r>
            <a:r>
              <a:rPr lang="en-US" dirty="0"/>
              <a:t>&lt;, &gt; </a:t>
            </a:r>
            <a:r>
              <a:rPr lang="ru-RU" dirty="0"/>
              <a:t>и </a:t>
            </a:r>
            <a:r>
              <a:rPr lang="en-US" dirty="0"/>
              <a:t>&amp;</a:t>
            </a:r>
            <a:endParaRPr lang="ru-RU" dirty="0"/>
          </a:p>
          <a:p>
            <a:pPr lvl="1"/>
            <a:r>
              <a:rPr lang="en-US" dirty="0" err="1"/>
              <a:t>xml:space</a:t>
            </a:r>
            <a:r>
              <a:rPr lang="en-US" dirty="0"/>
              <a:t>="preserve"</a:t>
            </a:r>
          </a:p>
          <a:p>
            <a:r>
              <a:rPr lang="ru-RU" dirty="0"/>
              <a:t>Разделяет описание интерфейса от кода</a:t>
            </a:r>
          </a:p>
          <a:p>
            <a:r>
              <a:rPr lang="en-US" dirty="0">
                <a:hlinkClick r:id="rId2"/>
              </a:rPr>
              <a:t>http://windowsclient.net/wpf/white-papers/thenewiteration.aspx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03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</a:t>
            </a:r>
            <a:r>
              <a:rPr lang="en-US" dirty="0"/>
              <a:t>XAML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WPF XAML</a:t>
            </a:r>
          </a:p>
          <a:p>
            <a:r>
              <a:rPr lang="en-US" dirty="0"/>
              <a:t> XPS XAML</a:t>
            </a:r>
          </a:p>
          <a:p>
            <a:r>
              <a:rPr lang="en-US" dirty="0"/>
              <a:t> Silverlight XAML</a:t>
            </a:r>
          </a:p>
          <a:p>
            <a:r>
              <a:rPr lang="en-US" dirty="0"/>
              <a:t> WF XAML</a:t>
            </a:r>
          </a:p>
        </p:txBody>
      </p:sp>
    </p:spTree>
    <p:extLst>
      <p:ext uri="{BB962C8B-B14F-4D97-AF65-F5344CB8AC3E}">
        <p14:creationId xmlns:p14="http://schemas.microsoft.com/office/powerpoint/2010/main" val="3879714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Application Markup Language (BAML).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Компилированая версия </a:t>
            </a:r>
            <a:r>
              <a:rPr lang="en-US" dirty="0"/>
              <a:t>XAML</a:t>
            </a:r>
          </a:p>
          <a:p>
            <a:r>
              <a:rPr lang="ru-RU" dirty="0"/>
              <a:t>Хранится </a:t>
            </a:r>
            <a:r>
              <a:rPr lang="ru-RU"/>
              <a:t>в ресурсах </a:t>
            </a:r>
            <a:r>
              <a:rPr lang="ru-RU" dirty="0"/>
              <a:t>сборки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61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XAML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&lt;Window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     x:Class=“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WindowsApplication1.Window1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”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=“http://schemas.microsoft.com/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winfx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/2006/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xaml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/presentation”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xmlns:x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=“http://schemas.microsoft.com/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winfx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/2006/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xaml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Title=“Window1”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Height=“300” Width=“300”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&lt;Grid&gt;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&lt;/Grid&gt;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&lt;/Window&gt;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4951413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Window, Page, Application</a:t>
            </a:r>
          </a:p>
        </p:txBody>
      </p:sp>
    </p:spTree>
    <p:extLst>
      <p:ext uri="{BB962C8B-B14F-4D97-AF65-F5344CB8AC3E}">
        <p14:creationId xmlns:p14="http://schemas.microsoft.com/office/powerpoint/2010/main" val="1148772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Simple Properties and Type Converters</a:t>
            </a:r>
            <a:endParaRPr lang="ru-RU" dirty="0"/>
          </a:p>
          <a:p>
            <a:pPr lvl="1"/>
            <a:r>
              <a:rPr lang="en-US" dirty="0" err="1"/>
              <a:t>TypeConverter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ru-RU" dirty="0"/>
              <a:t>ИмяТипа</a:t>
            </a:r>
            <a:r>
              <a:rPr lang="en-US" dirty="0"/>
              <a:t>))</a:t>
            </a:r>
            <a:endParaRPr lang="ru-RU" dirty="0"/>
          </a:p>
          <a:p>
            <a:r>
              <a:rPr lang="en-US" dirty="0"/>
              <a:t>Complex Properties</a:t>
            </a:r>
            <a:r>
              <a:rPr lang="ru-RU" dirty="0"/>
              <a:t> </a:t>
            </a:r>
            <a:r>
              <a:rPr lang="en-US" dirty="0"/>
              <a:t>and property-element syntax</a:t>
            </a:r>
          </a:p>
          <a:p>
            <a:pPr lvl="1"/>
            <a:r>
              <a:rPr lang="en-US" dirty="0" err="1"/>
              <a:t>EightBall</a:t>
            </a:r>
            <a:r>
              <a:rPr lang="en-US" dirty="0"/>
              <a:t> demo (Chapter02)</a:t>
            </a:r>
          </a:p>
          <a:p>
            <a:r>
              <a:rPr lang="en-US" dirty="0"/>
              <a:t>Markup Extensions</a:t>
            </a:r>
          </a:p>
          <a:p>
            <a:pPr lvl="1"/>
            <a:r>
              <a:rPr lang="ru-RU" dirty="0"/>
              <a:t>Для ссылок на другие объекты или для подстановки динамических значений</a:t>
            </a:r>
          </a:p>
          <a:p>
            <a:pPr lvl="1"/>
            <a:r>
              <a:rPr lang="en-US" dirty="0"/>
              <a:t>&lt;Button ... Foreground="{</a:t>
            </a:r>
            <a:r>
              <a:rPr lang="en-US" dirty="0" err="1"/>
              <a:t>x:Static</a:t>
            </a:r>
            <a:r>
              <a:rPr lang="en-US" dirty="0"/>
              <a:t> </a:t>
            </a:r>
            <a:r>
              <a:rPr lang="en-US" dirty="0" err="1"/>
              <a:t>SystemColors.ActiveCaptionBrush</a:t>
            </a:r>
            <a:r>
              <a:rPr lang="en-US" dirty="0"/>
              <a:t>}" &gt;</a:t>
            </a:r>
            <a:endParaRPr lang="ru-RU" dirty="0"/>
          </a:p>
          <a:p>
            <a:pPr lvl="1"/>
            <a:r>
              <a:rPr lang="en-US" dirty="0" err="1"/>
              <a:t>System.Windows.Markup.MarkupExtension</a:t>
            </a:r>
            <a:endParaRPr lang="ru-RU" dirty="0"/>
          </a:p>
          <a:p>
            <a:r>
              <a:rPr lang="en-US" dirty="0"/>
              <a:t>Attached properties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TextBox</a:t>
            </a:r>
            <a:r>
              <a:rPr lang="en-US" dirty="0"/>
              <a:t> ... </a:t>
            </a:r>
            <a:r>
              <a:rPr lang="en-US" dirty="0" err="1"/>
              <a:t>Grid.Row</a:t>
            </a:r>
            <a:r>
              <a:rPr lang="en-US" dirty="0"/>
              <a:t>="0"&gt;</a:t>
            </a:r>
          </a:p>
          <a:p>
            <a:pPr lvl="1"/>
            <a:r>
              <a:rPr lang="ru-RU" dirty="0"/>
              <a:t>Транслируются в вызовы методов </a:t>
            </a:r>
            <a:r>
              <a:rPr lang="en-US" dirty="0" err="1"/>
              <a:t>DefiningType.SetPropertyName</a:t>
            </a:r>
            <a:r>
              <a:rPr lang="en-US" dirty="0"/>
              <a:t>()</a:t>
            </a:r>
            <a:endParaRPr lang="ru-R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12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из других сборок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xmlns:Prefix</a:t>
            </a:r>
            <a:r>
              <a:rPr lang="en-US" sz="2000" dirty="0"/>
              <a:t>="</a:t>
            </a:r>
            <a:r>
              <a:rPr lang="en-US" sz="2000" dirty="0" err="1"/>
              <a:t>clr-namespace:Namespace;assembly</a:t>
            </a:r>
            <a:r>
              <a:rPr lang="en-US" sz="2000" dirty="0"/>
              <a:t>=</a:t>
            </a:r>
            <a:r>
              <a:rPr lang="en-US" sz="2000" dirty="0" err="1"/>
              <a:t>AssemblyName</a:t>
            </a:r>
            <a:r>
              <a:rPr lang="en-US" sz="2000" dirty="0"/>
              <a:t>“</a:t>
            </a:r>
          </a:p>
          <a:p>
            <a:pPr lvl="1"/>
            <a:r>
              <a:rPr lang="en-US" sz="2000" dirty="0" err="1"/>
              <a:t>xmlns:sys</a:t>
            </a:r>
            <a:r>
              <a:rPr lang="en-US" sz="2000" dirty="0"/>
              <a:t>="</a:t>
            </a:r>
            <a:r>
              <a:rPr lang="en-US" sz="2000" dirty="0" err="1"/>
              <a:t>clr-namespace:System;assembly</a:t>
            </a:r>
            <a:r>
              <a:rPr lang="en-US" sz="2000" dirty="0"/>
              <a:t>=</a:t>
            </a:r>
            <a:r>
              <a:rPr lang="en-US" sz="2000" dirty="0" err="1"/>
              <a:t>mscorlib</a:t>
            </a:r>
            <a:r>
              <a:rPr lang="en-US" sz="2000" dirty="0"/>
              <a:t>“</a:t>
            </a:r>
          </a:p>
          <a:p>
            <a:pPr lvl="2"/>
            <a:r>
              <a:rPr lang="en-US" sz="2000" dirty="0"/>
              <a:t>&lt;</a:t>
            </a:r>
            <a:r>
              <a:rPr lang="en-US" sz="2000" dirty="0" err="1"/>
              <a:t>sys:DateTime</a:t>
            </a:r>
            <a:r>
              <a:rPr lang="en-US" sz="2000" dirty="0"/>
              <a:t>&gt;10/30/2010 4:30 PM&lt;/</a:t>
            </a:r>
            <a:r>
              <a:rPr lang="en-US" sz="2000" dirty="0" err="1"/>
              <a:t>sys:DateTime</a:t>
            </a:r>
            <a:r>
              <a:rPr lang="en-US" sz="2000" dirty="0"/>
              <a:t>&gt;</a:t>
            </a:r>
          </a:p>
          <a:p>
            <a:pPr lvl="1"/>
            <a:r>
              <a:rPr lang="en-US" sz="2000" dirty="0" err="1"/>
              <a:t>xmlns:local</a:t>
            </a:r>
            <a:r>
              <a:rPr lang="en-US" sz="2000" dirty="0"/>
              <a:t>="</a:t>
            </a:r>
            <a:r>
              <a:rPr lang="en-US" sz="2000" dirty="0" err="1"/>
              <a:t>clr-namespace:MyNamespace</a:t>
            </a:r>
            <a:r>
              <a:rPr lang="en-US" sz="2000" dirty="0"/>
              <a:t>“</a:t>
            </a:r>
          </a:p>
          <a:p>
            <a:pPr lvl="2"/>
            <a:r>
              <a:rPr lang="en-US" sz="2000" dirty="0"/>
              <a:t>&lt;</a:t>
            </a:r>
            <a:r>
              <a:rPr lang="en-US" sz="2000" dirty="0" err="1"/>
              <a:t>local:MyObject</a:t>
            </a:r>
            <a:r>
              <a:rPr lang="en-US" sz="2000" dirty="0"/>
              <a:t> ...&gt;&lt;/</a:t>
            </a:r>
            <a:r>
              <a:rPr lang="en-US" sz="2000" dirty="0" err="1"/>
              <a:t>local:MyObject</a:t>
            </a:r>
            <a:r>
              <a:rPr lang="en-US" sz="2000" dirty="0"/>
              <a:t>&gt;</a:t>
            </a:r>
            <a:endParaRPr lang="ru-RU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70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работы с </a:t>
            </a:r>
            <a:r>
              <a:rPr lang="en-US" dirty="0"/>
              <a:t>XAML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and compiled markup (BAML)</a:t>
            </a:r>
          </a:p>
          <a:p>
            <a:pPr lvl="1"/>
            <a:r>
              <a:rPr lang="ru-RU" dirty="0"/>
              <a:t>Предпочтительный подход используемый по умолчанию</a:t>
            </a:r>
          </a:p>
          <a:p>
            <a:r>
              <a:rPr lang="en-US" dirty="0"/>
              <a:t>Code and </a:t>
            </a:r>
            <a:r>
              <a:rPr lang="en-US" dirty="0" err="1"/>
              <a:t>uncompiled</a:t>
            </a:r>
            <a:r>
              <a:rPr lang="en-US" dirty="0"/>
              <a:t> markup (XAML)</a:t>
            </a:r>
          </a:p>
          <a:p>
            <a:pPr lvl="1"/>
            <a:r>
              <a:rPr lang="ru-RU" dirty="0"/>
              <a:t>Полезен для динамических интерфейсов. Читаем </a:t>
            </a:r>
            <a:r>
              <a:rPr lang="en-US" dirty="0"/>
              <a:t>XAML c </a:t>
            </a:r>
            <a:r>
              <a:rPr lang="ru-RU" dirty="0"/>
              <a:t>помощью класса </a:t>
            </a:r>
            <a:r>
              <a:rPr lang="en-US" dirty="0" err="1"/>
              <a:t>System.Windows.Markup</a:t>
            </a:r>
            <a:r>
              <a:rPr lang="ru-RU" dirty="0"/>
              <a:t>.</a:t>
            </a:r>
            <a:r>
              <a:rPr lang="en-US" dirty="0" err="1"/>
              <a:t>XamlReader</a:t>
            </a:r>
            <a:endParaRPr lang="ru-RU" dirty="0"/>
          </a:p>
          <a:p>
            <a:r>
              <a:rPr lang="en-US" dirty="0"/>
              <a:t>Code-only</a:t>
            </a:r>
            <a:endParaRPr lang="ru-RU" dirty="0"/>
          </a:p>
          <a:p>
            <a:pPr lvl="1"/>
            <a:r>
              <a:rPr lang="ru-RU" dirty="0"/>
              <a:t>Традиционный подход из </a:t>
            </a:r>
            <a:r>
              <a:rPr lang="en-US" dirty="0" err="1"/>
              <a:t>WinForms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38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  <a:r>
              <a:rPr lang="ru-RU" dirty="0"/>
              <a:t> в </a:t>
            </a:r>
            <a:r>
              <a:rPr lang="en-US" dirty="0"/>
              <a:t>Windows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Жестко заданные координаты и размеры элементов управления</a:t>
            </a:r>
            <a:endParaRPr lang="en-US" dirty="0"/>
          </a:p>
          <a:p>
            <a:r>
              <a:rPr lang="ru-RU" dirty="0"/>
              <a:t>В </a:t>
            </a:r>
            <a:r>
              <a:rPr lang="en-US" dirty="0"/>
              <a:t>.NET 1 </a:t>
            </a:r>
            <a:r>
              <a:rPr lang="ru-RU" dirty="0"/>
              <a:t>был доступен только </a:t>
            </a:r>
            <a:r>
              <a:rPr lang="en-US" dirty="0"/>
              <a:t>anchoring</a:t>
            </a:r>
            <a:r>
              <a:rPr lang="ru-RU" dirty="0"/>
              <a:t> и</a:t>
            </a:r>
            <a:r>
              <a:rPr lang="en-US" dirty="0"/>
              <a:t> docking</a:t>
            </a:r>
            <a:endParaRPr lang="ru-RU" dirty="0"/>
          </a:p>
          <a:p>
            <a:r>
              <a:rPr lang="ru-RU" dirty="0"/>
              <a:t>В </a:t>
            </a:r>
            <a:r>
              <a:rPr lang="en-US" dirty="0"/>
              <a:t>.NET 2 </a:t>
            </a:r>
            <a:r>
              <a:rPr lang="ru-RU" dirty="0"/>
              <a:t>добавили </a:t>
            </a:r>
            <a:r>
              <a:rPr lang="en-US" dirty="0" err="1"/>
              <a:t>FlowLayoutPanel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 err="1"/>
              <a:t>TableLayoutPanel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87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  <a:r>
              <a:rPr lang="ru-RU" dirty="0"/>
              <a:t> в </a:t>
            </a:r>
            <a:r>
              <a:rPr lang="en-US" dirty="0"/>
              <a:t>WPF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идеале:</a:t>
            </a:r>
          </a:p>
          <a:p>
            <a:pPr lvl="1"/>
            <a:r>
              <a:rPr lang="ru-RU" dirty="0"/>
              <a:t>Размер не задается, а зависит от контейнера</a:t>
            </a:r>
          </a:p>
          <a:p>
            <a:pPr lvl="1"/>
            <a:r>
              <a:rPr lang="ru-RU" dirty="0"/>
              <a:t>Нет явных координат. Положение на экране зависит от размера, порядка в контейнере.</a:t>
            </a:r>
          </a:p>
          <a:p>
            <a:pPr lvl="2"/>
            <a:r>
              <a:rPr lang="ru-RU" dirty="0"/>
              <a:t>Можем задать </a:t>
            </a:r>
            <a:r>
              <a:rPr lang="en-US" dirty="0"/>
              <a:t>Margin</a:t>
            </a:r>
            <a:r>
              <a:rPr lang="ru-RU" dirty="0"/>
              <a:t>, если необходимо</a:t>
            </a:r>
          </a:p>
          <a:p>
            <a:pPr lvl="1"/>
            <a:r>
              <a:rPr lang="ru-RU" dirty="0"/>
              <a:t>Контейнеры «делят» пространство между всеми дочерними элементами</a:t>
            </a:r>
          </a:p>
          <a:p>
            <a:pPr lvl="1"/>
            <a:r>
              <a:rPr lang="ru-RU" dirty="0"/>
              <a:t>Контейнеры могут вкладываться друг в друга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8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WPF: Windows Presentation Foundation в .NET 4.5 с примерами на C# 5.0 для профессионалов</a:t>
            </a:r>
          </a:p>
          <a:p>
            <a:pPr marL="0" indent="0">
              <a:buNone/>
            </a:pPr>
            <a:r>
              <a:rPr lang="ru-RU" dirty="0"/>
              <a:t>Мэтью Мак-Дональд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http://oz.by/books/more10172890.html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http://www.apress.com/9781430243656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76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Margin (</a:t>
            </a:r>
            <a:r>
              <a:rPr lang="ru-RU" dirty="0"/>
              <a:t>граница</a:t>
            </a:r>
            <a:r>
              <a:rPr lang="en-US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030" y="1268760"/>
            <a:ext cx="4091940" cy="334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4653136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Свойство </a:t>
            </a:r>
            <a:r>
              <a:rPr lang="en-US" sz="2400" dirty="0"/>
              <a:t>Margin </a:t>
            </a:r>
            <a:r>
              <a:rPr lang="ru-RU" sz="2400" dirty="0"/>
              <a:t>позволяет задать отступы вокруг элемента который запрещено занимать другим: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Margin="</a:t>
            </a:r>
            <a:r>
              <a:rPr lang="ru-RU" sz="2400" dirty="0"/>
              <a:t>слева</a:t>
            </a:r>
            <a:r>
              <a:rPr lang="en-US" sz="2400" dirty="0"/>
              <a:t>,</a:t>
            </a:r>
            <a:r>
              <a:rPr lang="ru-RU" sz="2400" dirty="0"/>
              <a:t>сверху</a:t>
            </a:r>
            <a:r>
              <a:rPr lang="en-US" sz="2400" dirty="0"/>
              <a:t>,</a:t>
            </a:r>
            <a:r>
              <a:rPr lang="ru-RU" sz="2400" dirty="0"/>
              <a:t>справа</a:t>
            </a:r>
            <a:r>
              <a:rPr lang="en-US" sz="2400" dirty="0"/>
              <a:t>,</a:t>
            </a:r>
            <a:r>
              <a:rPr lang="ru-RU" sz="2400" dirty="0"/>
              <a:t>снизу</a:t>
            </a:r>
            <a:r>
              <a:rPr lang="en-US" sz="2400" dirty="0"/>
              <a:t>"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Margin="</a:t>
            </a:r>
            <a:r>
              <a:rPr lang="ru-RU" sz="2400" dirty="0"/>
              <a:t>слева и справа</a:t>
            </a:r>
            <a:r>
              <a:rPr lang="en-US" sz="2400" dirty="0"/>
              <a:t>,</a:t>
            </a:r>
            <a:r>
              <a:rPr lang="ru-RU" sz="2400" dirty="0"/>
              <a:t>сверху и снизу</a:t>
            </a:r>
            <a:r>
              <a:rPr lang="en-US" sz="2400" dirty="0"/>
              <a:t>«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Margin="</a:t>
            </a:r>
            <a:r>
              <a:rPr lang="ru-RU" sz="2400"/>
              <a:t>одинаковый отступ </a:t>
            </a:r>
            <a:r>
              <a:rPr lang="ru-RU" sz="2400" dirty="0"/>
              <a:t>со всех сторон</a:t>
            </a:r>
            <a:r>
              <a:rPr lang="en-US" sz="2400" dirty="0"/>
              <a:t>"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5892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контейнеры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122477"/>
              </p:ext>
            </p:extLst>
          </p:nvPr>
        </p:nvGraphicFramePr>
        <p:xfrm>
          <a:off x="457200" y="1600200"/>
          <a:ext cx="822960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35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002060"/>
                          </a:solidFill>
                        </a:rPr>
                        <a:t>StackPanel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  <a:p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rgbClr val="002060"/>
                          </a:solidFill>
                        </a:rPr>
                        <a:t>Размещает элементы по горизонтали или по вертикали.</a:t>
                      </a:r>
                      <a:r>
                        <a:rPr lang="ru-RU" sz="1600" b="0" baseline="0" dirty="0">
                          <a:solidFill>
                            <a:srgbClr val="002060"/>
                          </a:solidFill>
                        </a:rPr>
                        <a:t> Этот контейнер обычно используется для отдельных частей более сложного окна.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002060"/>
                          </a:solidFill>
                        </a:rPr>
                        <a:t>WrapPanel</a:t>
                      </a:r>
                      <a:endParaRPr lang="ru-RU" sz="1600" b="0" dirty="0">
                        <a:solidFill>
                          <a:srgbClr val="002060"/>
                        </a:solidFill>
                      </a:endParaRPr>
                    </a:p>
                    <a:p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rgbClr val="002060"/>
                          </a:solidFill>
                        </a:rPr>
                        <a:t>Размещает элементы построчно, перенося их по мере необходимости. При </a:t>
                      </a:r>
                      <a:r>
                        <a:rPr lang="ru-RU" sz="1600" b="0" baseline="0" dirty="0">
                          <a:solidFill>
                            <a:srgbClr val="002060"/>
                          </a:solidFill>
                        </a:rPr>
                        <a:t>горизонтальной ориентации элементы располагются слева направо с переносом на следующие строки. При вертикальной ориентации элементы располагаются сверху вниз формируя дополнительные колонки для размещения оставшихся элементов.</a:t>
                      </a:r>
                      <a:endParaRPr lang="ru-RU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002060"/>
                          </a:solidFill>
                        </a:rPr>
                        <a:t>DockPanel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rgbClr val="002060"/>
                          </a:solidFill>
                        </a:rPr>
                        <a:t>Выравнивает элементы границе контейнера.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rgbClr val="002060"/>
                          </a:solidFill>
                        </a:rPr>
                        <a:t>Размещает элементы</a:t>
                      </a:r>
                      <a:r>
                        <a:rPr lang="ru-RU" sz="1600" b="0" baseline="0" dirty="0">
                          <a:solidFill>
                            <a:srgbClr val="002060"/>
                          </a:solidFill>
                        </a:rPr>
                        <a:t> в строках и колонках невидимой таблицы. Это один из самых гибких и широко используемых контейнеров.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rgbClr val="002060"/>
                          </a:solidFill>
                        </a:rPr>
                        <a:t>UniformGrid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rgbClr val="002060"/>
                          </a:solidFill>
                        </a:rPr>
                        <a:t>Размещает элементы</a:t>
                      </a:r>
                      <a:r>
                        <a:rPr lang="ru-RU" sz="1600" b="0" baseline="0" dirty="0">
                          <a:solidFill>
                            <a:srgbClr val="002060"/>
                          </a:solidFill>
                        </a:rPr>
                        <a:t> в строках и колонках невидимой таблицы. В отличие от </a:t>
                      </a:r>
                      <a:r>
                        <a:rPr lang="en-US" sz="1600" b="0" baseline="0" dirty="0">
                          <a:solidFill>
                            <a:srgbClr val="002060"/>
                          </a:solidFill>
                        </a:rPr>
                        <a:t>Grid </a:t>
                      </a:r>
                      <a:r>
                        <a:rPr lang="ru-RU" sz="1600" b="0" baseline="0" dirty="0">
                          <a:solidFill>
                            <a:srgbClr val="002060"/>
                          </a:solidFill>
                        </a:rPr>
                        <a:t>все ячейки имеют одинаковый размер.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Canvas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rgbClr val="002060"/>
                          </a:solidFill>
                        </a:rPr>
                        <a:t>Позволяет размещать элементы</a:t>
                      </a:r>
                      <a:r>
                        <a:rPr lang="ru-RU" sz="1600" b="0" baseline="0" dirty="0">
                          <a:solidFill>
                            <a:srgbClr val="002060"/>
                          </a:solidFill>
                        </a:rPr>
                        <a:t> используя абсолютные координаты. Эта схема размещения очень похожа на подход принятый в </a:t>
                      </a:r>
                      <a:r>
                        <a:rPr lang="en-US" sz="1600" b="0" baseline="0" dirty="0">
                          <a:solidFill>
                            <a:srgbClr val="002060"/>
                          </a:solidFill>
                        </a:rPr>
                        <a:t>Windows Forms.</a:t>
                      </a:r>
                      <a:r>
                        <a:rPr lang="ru-RU" sz="1600" b="0" baseline="0" dirty="0">
                          <a:solidFill>
                            <a:srgbClr val="002060"/>
                          </a:solidFill>
                        </a:rPr>
                        <a:t> Однако</a:t>
                      </a:r>
                      <a:r>
                        <a:rPr lang="en-US" sz="1600" b="0" baseline="0" dirty="0">
                          <a:solidFill>
                            <a:srgbClr val="002060"/>
                          </a:solidFill>
                        </a:rPr>
                        <a:t> Canvas </a:t>
                      </a:r>
                      <a:r>
                        <a:rPr lang="ru-RU" sz="1600" b="0" baseline="0" dirty="0">
                          <a:solidFill>
                            <a:srgbClr val="002060"/>
                          </a:solidFill>
                        </a:rPr>
                        <a:t>не поддерживает </a:t>
                      </a:r>
                      <a:r>
                        <a:rPr lang="en-US" sz="1600" b="0" baseline="0" dirty="0">
                          <a:solidFill>
                            <a:srgbClr val="002060"/>
                          </a:solidFill>
                        </a:rPr>
                        <a:t>anchor </a:t>
                      </a:r>
                      <a:r>
                        <a:rPr lang="ru-RU" sz="1600" b="0" baseline="0" dirty="0">
                          <a:solidFill>
                            <a:srgbClr val="002060"/>
                          </a:solidFill>
                        </a:rPr>
                        <a:t>и </a:t>
                      </a:r>
                      <a:r>
                        <a:rPr lang="en-US" sz="1600" b="0" baseline="0" dirty="0">
                          <a:solidFill>
                            <a:srgbClr val="002060"/>
                          </a:solidFill>
                        </a:rPr>
                        <a:t>dock </a:t>
                      </a:r>
                      <a:r>
                        <a:rPr lang="ru-RU" sz="1600" b="0" baseline="0" dirty="0">
                          <a:solidFill>
                            <a:srgbClr val="002060"/>
                          </a:solidFill>
                        </a:rPr>
                        <a:t>и поэтому не подходит для создания окон с изменяемым размером.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43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Для упрощения работы с </a:t>
            </a:r>
            <a:r>
              <a:rPr lang="en-US" dirty="0"/>
              <a:t>XAML </a:t>
            </a:r>
            <a:r>
              <a:rPr lang="ru-RU" dirty="0"/>
              <a:t>«деревом» в </a:t>
            </a:r>
            <a:r>
              <a:rPr lang="en-US" dirty="0"/>
              <a:t>Visual Studio </a:t>
            </a:r>
            <a:r>
              <a:rPr lang="ru-RU" dirty="0"/>
              <a:t>есть окно </a:t>
            </a:r>
            <a:r>
              <a:rPr lang="en-US" dirty="0"/>
              <a:t>Document Outline</a:t>
            </a:r>
            <a:r>
              <a:rPr lang="ru-RU" dirty="0"/>
              <a:t>. Вывести его можно из меню </a:t>
            </a:r>
            <a:r>
              <a:rPr lang="en-US" dirty="0"/>
              <a:t>View -&gt; Other Windows -&gt; Document Outline. </a:t>
            </a:r>
            <a:r>
              <a:rPr lang="ru-RU" dirty="0"/>
              <a:t>Окно показывает элементы текущего </a:t>
            </a:r>
            <a:r>
              <a:rPr lang="en-US" dirty="0"/>
              <a:t>XAML </a:t>
            </a:r>
            <a:r>
              <a:rPr lang="ru-RU" dirty="0"/>
              <a:t>документа в виде дерева. Выбор элемента в дереве выбирает его </a:t>
            </a:r>
            <a:r>
              <a:rPr lang="ru-RU"/>
              <a:t>в визуальном </a:t>
            </a:r>
            <a:r>
              <a:rPr lang="ru-RU" dirty="0"/>
              <a:t>дизайнере и окне свойств.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429000"/>
            <a:ext cx="25146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020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Visualizer </a:t>
            </a:r>
            <a:r>
              <a:rPr lang="ru-RU" dirty="0"/>
              <a:t>для </a:t>
            </a:r>
            <a:r>
              <a:rPr lang="en-US" dirty="0"/>
              <a:t>WPF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424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Объявление</a:t>
            </a:r>
          </a:p>
          <a:p>
            <a:pPr lvl="1"/>
            <a:r>
              <a:rPr lang="en-US" dirty="0"/>
              <a:t>public class </a:t>
            </a:r>
            <a:r>
              <a:rPr lang="en-US" dirty="0" err="1"/>
              <a:t>FrameworkElement</a:t>
            </a:r>
            <a:r>
              <a:rPr lang="en-US" dirty="0"/>
              <a:t>: </a:t>
            </a:r>
            <a:r>
              <a:rPr lang="en-US" dirty="0" err="1"/>
              <a:t>UIElement</a:t>
            </a:r>
            <a:r>
              <a:rPr lang="en-US" dirty="0"/>
              <a:t>, ...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public static </a:t>
            </a:r>
            <a:r>
              <a:rPr lang="en-US" dirty="0" err="1"/>
              <a:t>readonly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DependencyProperty</a:t>
            </a:r>
            <a:r>
              <a:rPr lang="en-US" dirty="0"/>
              <a:t> </a:t>
            </a:r>
            <a:r>
              <a:rPr lang="en-US" dirty="0" err="1"/>
              <a:t>Margin</a:t>
            </a:r>
            <a:r>
              <a:rPr lang="en-US" dirty="0" err="1">
                <a:solidFill>
                  <a:srgbClr val="FFFF00"/>
                </a:solidFill>
              </a:rPr>
              <a:t>Property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  <a:p>
            <a:r>
              <a:rPr lang="ru-RU" dirty="0"/>
              <a:t>Регистрация</a:t>
            </a:r>
          </a:p>
          <a:p>
            <a:pPr lvl="1"/>
            <a:r>
              <a:rPr lang="en-US" dirty="0" err="1"/>
              <a:t>FrameworkPropertyMetadata</a:t>
            </a:r>
            <a:endParaRPr lang="ru-RU" dirty="0"/>
          </a:p>
          <a:p>
            <a:pPr lvl="1"/>
            <a:r>
              <a:rPr lang="en-US" dirty="0" err="1"/>
              <a:t>DependencyProperty.Register</a:t>
            </a:r>
            <a:endParaRPr lang="ru-RU" dirty="0"/>
          </a:p>
          <a:p>
            <a:r>
              <a:rPr lang="ru-RU" dirty="0"/>
              <a:t>Объявление</a:t>
            </a:r>
          </a:p>
          <a:p>
            <a:pPr lvl="1"/>
            <a:r>
              <a:rPr lang="en-US" dirty="0"/>
              <a:t>public Thickness Margin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{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set { </a:t>
            </a:r>
            <a:r>
              <a:rPr lang="en-US" dirty="0" err="1"/>
              <a:t>SetValue</a:t>
            </a:r>
            <a:r>
              <a:rPr lang="en-US" dirty="0"/>
              <a:t>(</a:t>
            </a:r>
            <a:r>
              <a:rPr lang="en-US" dirty="0" err="1"/>
              <a:t>MarginProperty</a:t>
            </a:r>
            <a:r>
              <a:rPr lang="en-US" dirty="0"/>
              <a:t>, value); }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get { return (Thickness)</a:t>
            </a:r>
            <a:r>
              <a:rPr lang="en-US" dirty="0" err="1"/>
              <a:t>GetValue</a:t>
            </a:r>
            <a:r>
              <a:rPr lang="en-US" dirty="0"/>
              <a:t>(</a:t>
            </a:r>
            <a:r>
              <a:rPr lang="en-US" dirty="0" err="1"/>
              <a:t>MarginProperty</a:t>
            </a:r>
            <a:r>
              <a:rPr lang="en-US" dirty="0"/>
              <a:t>); }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}</a:t>
            </a:r>
            <a:endParaRPr lang="ru-RU" dirty="0"/>
          </a:p>
          <a:p>
            <a:pPr lvl="1"/>
            <a:r>
              <a:rPr lang="ru-RU" dirty="0">
                <a:solidFill>
                  <a:srgbClr val="FFFF00"/>
                </a:solidFill>
              </a:rPr>
              <a:t>Только так! Ничего другого быть не должно!</a:t>
            </a:r>
            <a:r>
              <a:rPr lang="ru-RU" dirty="0"/>
              <a:t> </a:t>
            </a:r>
          </a:p>
          <a:p>
            <a:r>
              <a:rPr lang="ru-RU" dirty="0"/>
              <a:t>Очистка</a:t>
            </a:r>
          </a:p>
          <a:p>
            <a:pPr lvl="1"/>
            <a:r>
              <a:rPr lang="en-US" dirty="0" err="1"/>
              <a:t>myElement.ClearValue</a:t>
            </a:r>
            <a:r>
              <a:rPr lang="en-US" dirty="0"/>
              <a:t>(</a:t>
            </a:r>
            <a:r>
              <a:rPr lang="en-US" dirty="0" err="1"/>
              <a:t>FrameworkElement.MarginProperty</a:t>
            </a:r>
            <a:r>
              <a:rPr lang="en-US" dirty="0"/>
              <a:t>);</a:t>
            </a:r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Достоинства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Тратят меньше памяти, если значение не было указано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Поддержка стилей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9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Валидация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ValidateValueCallback</a:t>
            </a:r>
            <a:r>
              <a:rPr lang="en-US" dirty="0"/>
              <a:t> [2]</a:t>
            </a:r>
          </a:p>
          <a:p>
            <a:pPr lvl="1"/>
            <a:r>
              <a:rPr lang="ru-RU" dirty="0"/>
              <a:t>Передается в </a:t>
            </a:r>
            <a:r>
              <a:rPr lang="en-US" dirty="0" err="1"/>
              <a:t>DependencyProperty.Register</a:t>
            </a:r>
            <a:r>
              <a:rPr lang="en-US" dirty="0"/>
              <a:t>()</a:t>
            </a:r>
            <a:endParaRPr lang="ru-RU" dirty="0"/>
          </a:p>
          <a:p>
            <a:r>
              <a:rPr lang="en-US" dirty="0" err="1"/>
              <a:t>CoerceValueCallback</a:t>
            </a:r>
            <a:r>
              <a:rPr lang="ru-RU" dirty="0"/>
              <a:t> </a:t>
            </a:r>
            <a:r>
              <a:rPr lang="en-US" dirty="0"/>
              <a:t>[1]</a:t>
            </a:r>
            <a:endParaRPr lang="ru-RU" dirty="0"/>
          </a:p>
          <a:p>
            <a:pPr lvl="1"/>
            <a:r>
              <a:rPr lang="ru-RU" dirty="0"/>
              <a:t>Используется для разрешения конфликтов между несколькими связанными свойствами</a:t>
            </a:r>
          </a:p>
          <a:p>
            <a:pPr lvl="1"/>
            <a:r>
              <a:rPr lang="ru-RU" dirty="0"/>
              <a:t>Передается через конструктор </a:t>
            </a:r>
            <a:r>
              <a:rPr lang="en-US" dirty="0" err="1"/>
              <a:t>FrameworkPropertyMetadata</a:t>
            </a:r>
            <a:endParaRPr lang="en-US" dirty="0"/>
          </a:p>
          <a:p>
            <a:r>
              <a:rPr lang="en-US" dirty="0" err="1"/>
              <a:t>PropertyChangedCallback</a:t>
            </a:r>
            <a:r>
              <a:rPr lang="en-US" dirty="0"/>
              <a:t> [3]</a:t>
            </a:r>
          </a:p>
          <a:p>
            <a:pPr lvl="1"/>
            <a:r>
              <a:rPr lang="ru-RU"/>
              <a:t>Уведомление что свойство было изменено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03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MVVM: Model View View-Model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1700808"/>
            <a:ext cx="569595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53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https://github.com/bazile/Training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http://belhard.nullptr.ru/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http://wpf.codeplex.com/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4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Веб-подобная модель размещения элементов</a:t>
            </a:r>
          </a:p>
          <a:p>
            <a:pPr lvl="1"/>
            <a:r>
              <a:rPr lang="ru-RU" dirty="0"/>
              <a:t>Дает независимость от разрешения экрана</a:t>
            </a:r>
          </a:p>
          <a:p>
            <a:r>
              <a:rPr lang="ru-RU" dirty="0"/>
              <a:t>Множество примитивов для рисования</a:t>
            </a:r>
          </a:p>
          <a:p>
            <a:r>
              <a:rPr lang="ru-RU" dirty="0"/>
              <a:t>Удобная модель работы с текстом</a:t>
            </a:r>
          </a:p>
          <a:p>
            <a:r>
              <a:rPr lang="ru-RU" dirty="0"/>
              <a:t>Анимация</a:t>
            </a:r>
          </a:p>
          <a:p>
            <a:r>
              <a:rPr lang="ru-RU" dirty="0"/>
              <a:t>Поддержка аудио и видео</a:t>
            </a:r>
          </a:p>
          <a:p>
            <a:r>
              <a:rPr lang="ru-RU" dirty="0"/>
              <a:t>Стили и шаблоны</a:t>
            </a:r>
          </a:p>
          <a:p>
            <a:r>
              <a:rPr lang="ru-RU" dirty="0"/>
              <a:t>Команды</a:t>
            </a:r>
          </a:p>
          <a:p>
            <a:r>
              <a:rPr lang="ru-RU" dirty="0"/>
              <a:t>Декларативное описание </a:t>
            </a:r>
            <a:r>
              <a:rPr lang="en-US" dirty="0"/>
              <a:t>UI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2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 vs Windows Forms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WPF </a:t>
            </a:r>
            <a:r>
              <a:rPr lang="ru-RU" dirty="0"/>
              <a:t>не заменяет, а дополняет </a:t>
            </a:r>
            <a:r>
              <a:rPr lang="en-US" dirty="0"/>
              <a:t>Windows Forms</a:t>
            </a:r>
            <a:endParaRPr lang="ru-RU" dirty="0"/>
          </a:p>
          <a:p>
            <a:r>
              <a:rPr lang="en-US" dirty="0"/>
              <a:t>Windows Store </a:t>
            </a:r>
            <a:r>
              <a:rPr lang="ru-RU" dirty="0"/>
              <a:t>приложения для </a:t>
            </a:r>
            <a:r>
              <a:rPr lang="en-US" dirty="0"/>
              <a:t>Windows 8.x</a:t>
            </a:r>
            <a:r>
              <a:rPr lang="ru-RU" dirty="0"/>
              <a:t> пишутся с использованием </a:t>
            </a:r>
            <a:r>
              <a:rPr lang="en-US" dirty="0"/>
              <a:t>WPF</a:t>
            </a:r>
          </a:p>
          <a:p>
            <a:r>
              <a:rPr lang="ru-RU" dirty="0"/>
              <a:t>Технология </a:t>
            </a:r>
            <a:r>
              <a:rPr lang="en-US" dirty="0"/>
              <a:t>WPF </a:t>
            </a:r>
            <a:r>
              <a:rPr lang="ru-RU" dirty="0"/>
              <a:t>более сложная в освоении, </a:t>
            </a:r>
            <a:r>
              <a:rPr lang="ru-RU"/>
              <a:t>но дающая больше встроенных инструментов для правильной организации приложений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3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Работает через </a:t>
            </a:r>
            <a:r>
              <a:rPr lang="en-US" dirty="0"/>
              <a:t>DirectX </a:t>
            </a:r>
            <a:r>
              <a:rPr lang="ru-RU" dirty="0"/>
              <a:t>т.е. использует аппаратную акселерацию</a:t>
            </a:r>
            <a:endParaRPr lang="en-US" dirty="0"/>
          </a:p>
          <a:p>
            <a:pPr lvl="1"/>
            <a:r>
              <a:rPr lang="en-US" dirty="0"/>
              <a:t>Rendering Tier 0. </a:t>
            </a:r>
            <a:r>
              <a:rPr lang="ru-RU" dirty="0"/>
              <a:t>Аппаратное ускорение отсутствует</a:t>
            </a:r>
            <a:r>
              <a:rPr lang="en-US" dirty="0"/>
              <a:t>. DirectX &lt; 7.0</a:t>
            </a:r>
          </a:p>
          <a:p>
            <a:pPr lvl="1"/>
            <a:r>
              <a:rPr lang="en-US" dirty="0"/>
              <a:t>Rendering Tier 1. </a:t>
            </a:r>
            <a:r>
              <a:rPr lang="ru-RU" dirty="0"/>
              <a:t>Частичное аппаратное ускорение</a:t>
            </a:r>
            <a:r>
              <a:rPr lang="en-US" dirty="0"/>
              <a:t>. 7.0 &lt;= DirectX  &lt; 9.0.</a:t>
            </a:r>
          </a:p>
          <a:p>
            <a:pPr lvl="1"/>
            <a:r>
              <a:rPr lang="en-US" dirty="0"/>
              <a:t>Rendering Tier 2.</a:t>
            </a:r>
            <a:r>
              <a:rPr lang="ru-RU" dirty="0"/>
              <a:t> Полное аппаратное ускорение</a:t>
            </a:r>
            <a:r>
              <a:rPr lang="en-US" dirty="0"/>
              <a:t>. DirectX &gt;</a:t>
            </a:r>
            <a:r>
              <a:rPr lang="ru-RU" dirty="0"/>
              <a:t>= </a:t>
            </a:r>
            <a:r>
              <a:rPr lang="en-US" dirty="0"/>
              <a:t>9.0</a:t>
            </a:r>
          </a:p>
          <a:p>
            <a:pPr lvl="1"/>
            <a:r>
              <a:rPr lang="en-US" dirty="0" err="1"/>
              <a:t>System.Windows.Media.RenderCapability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5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Silverlight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Веб-приложения на основе </a:t>
            </a:r>
            <a:r>
              <a:rPr lang="en-US" dirty="0"/>
              <a:t>WPF</a:t>
            </a:r>
          </a:p>
          <a:p>
            <a:r>
              <a:rPr lang="ru-RU" dirty="0"/>
              <a:t>Работает в браузере через специальный плагин</a:t>
            </a:r>
          </a:p>
          <a:p>
            <a:r>
              <a:rPr lang="ru-RU" dirty="0"/>
              <a:t>Неясное будущее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5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Архитектура </a:t>
            </a:r>
            <a:r>
              <a:rPr lang="en-US" dirty="0">
                <a:solidFill>
                  <a:srgbClr val="002060"/>
                </a:solidFill>
              </a:rPr>
              <a:t>WPF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981200"/>
            <a:ext cx="521017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215289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768</Words>
  <Application>Microsoft Office PowerPoint</Application>
  <PresentationFormat>On-screen Show (4:3)</PresentationFormat>
  <Paragraphs>147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bel-hard-training</vt:lpstr>
      <vt:lpstr>PowerPoint Presentation</vt:lpstr>
      <vt:lpstr>Литература</vt:lpstr>
      <vt:lpstr>Материалы для обучения</vt:lpstr>
      <vt:lpstr>Ссылки</vt:lpstr>
      <vt:lpstr>WPF</vt:lpstr>
      <vt:lpstr>WPF vs Windows Forms</vt:lpstr>
      <vt:lpstr>WPF</vt:lpstr>
      <vt:lpstr>Silverlight</vt:lpstr>
      <vt:lpstr>Архитектура WPF</vt:lpstr>
      <vt:lpstr>Иерархия классов WPF System.Windows namespace</vt:lpstr>
      <vt:lpstr>Extensible Application Markup Language (XAML)</vt:lpstr>
      <vt:lpstr>Виды XAML</vt:lpstr>
      <vt:lpstr>Binary Application Markup Language (BAML).</vt:lpstr>
      <vt:lpstr>Пример XAML</vt:lpstr>
      <vt:lpstr>Свойства</vt:lpstr>
      <vt:lpstr>Типы из других сборок</vt:lpstr>
      <vt:lpstr>Модели работы с XAML</vt:lpstr>
      <vt:lpstr>Layout в Windows Forms</vt:lpstr>
      <vt:lpstr>Layout в WPF</vt:lpstr>
      <vt:lpstr>Margin (граница)</vt:lpstr>
      <vt:lpstr>Стандартные контейнеры</vt:lpstr>
      <vt:lpstr>Document Outline</vt:lpstr>
      <vt:lpstr>Debug Visualizer для WPF</vt:lpstr>
      <vt:lpstr>Dependency Properties</vt:lpstr>
      <vt:lpstr>Валидация</vt:lpstr>
      <vt:lpstr>MVVM: Model View View-Model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2012-09-05T13:15:03Z</dcterms:created>
  <dcterms:modified xsi:type="dcterms:W3CDTF">2019-02-22T16:26:49Z</dcterms:modified>
</cp:coreProperties>
</file>