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79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3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Windows  Communication Foundation (WCF)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29D535-DF79-9547-A9AB-4DB6BB0032B0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Програмная модель </a:t>
            </a:r>
            <a:r>
              <a:rPr lang="en-US" dirty="0">
                <a:solidFill>
                  <a:srgbClr val="000000"/>
                </a:solidFill>
              </a:rPr>
              <a:t>WCF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Сетевая модель </a:t>
            </a:r>
            <a:r>
              <a:rPr lang="en-US" dirty="0">
                <a:solidFill>
                  <a:srgbClr val="000000"/>
                </a:solidFill>
              </a:rPr>
              <a:t>OSI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57184"/>
              </p:ext>
            </p:extLst>
          </p:nvPr>
        </p:nvGraphicFramePr>
        <p:xfrm>
          <a:off x="958467" y="1468948"/>
          <a:ext cx="7227066" cy="4750559"/>
        </p:xfrm>
        <a:graphic>
          <a:graphicData uri="http://schemas.openxmlformats.org/drawingml/2006/table">
            <a:tbl>
              <a:tblPr/>
              <a:tblGrid>
                <a:gridCol w="1021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1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31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191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Уровень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layer)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Функции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517">
                <a:tc rowSpan="4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Host layers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7. Прикладной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application)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Доступ к сетевым службам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FTP, HTTP, SMTP, SSH, Telnet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6. Представительский (представления)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presentation)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Представление и шифрование данных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CSS, GIF, HTML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5. Сеансовый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session)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Управление сеансом связи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PAP, RPC, SQL, TLS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4. Транспортный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transport)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Прямая связь между конечными пунктами и надежность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NETBEUI, TCP, UDP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5585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Media layers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3. Сетевой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network)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Определение маршрута и логическая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AppleTalk, ICMP, IPsec, IPv4, IPv6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55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2. Канальный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data link)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Физическая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IEEE 802.2, L2TP, LLDP, MAC, PPP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1. Физический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physical)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Работа со средой передачи, сигналами и двоичными данными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DSL, Ethernet physical layer, ISDN, USB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0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scheme://machinename[:port]/path1/path2</a:t>
            </a:r>
            <a:endParaRPr lang="ru-RU" sz="2800" dirty="0"/>
          </a:p>
          <a:p>
            <a:r>
              <a:rPr lang="ru-RU" sz="2800" dirty="0"/>
              <a:t>Схема транспорта </a:t>
            </a:r>
            <a:r>
              <a:rPr lang="en-US" sz="2800" dirty="0"/>
              <a:t>(scheme)</a:t>
            </a:r>
          </a:p>
          <a:p>
            <a:pPr lvl="1"/>
            <a:r>
              <a:rPr lang="ru-RU" sz="2400" dirty="0"/>
              <a:t>Тип протокола</a:t>
            </a:r>
            <a:endParaRPr lang="en-US" sz="2400" dirty="0"/>
          </a:p>
          <a:p>
            <a:pPr lvl="1"/>
            <a:r>
              <a:rPr lang="en-US" sz="2400" dirty="0"/>
              <a:t>http, </a:t>
            </a:r>
            <a:r>
              <a:rPr lang="en-US" sz="2400" dirty="0" err="1"/>
              <a:t>net.tcp</a:t>
            </a:r>
            <a:r>
              <a:rPr lang="en-US" sz="2400" dirty="0"/>
              <a:t>, </a:t>
            </a:r>
            <a:r>
              <a:rPr lang="en-US" sz="2400" dirty="0" err="1"/>
              <a:t>net.msmq</a:t>
            </a:r>
            <a:r>
              <a:rPr lang="en-US" sz="2400" dirty="0"/>
              <a:t>, </a:t>
            </a:r>
            <a:r>
              <a:rPr lang="en-US" sz="2400" dirty="0" err="1"/>
              <a:t>net.pipe</a:t>
            </a:r>
            <a:endParaRPr lang="ru-RU" sz="2400" dirty="0"/>
          </a:p>
          <a:p>
            <a:r>
              <a:rPr lang="ru-RU" dirty="0"/>
              <a:t>Имя машины </a:t>
            </a:r>
            <a:r>
              <a:rPr lang="en-US" dirty="0"/>
              <a:t>(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Полное доменное </a:t>
            </a:r>
            <a:r>
              <a:rPr lang="en-US" dirty="0"/>
              <a:t>(DNS) </a:t>
            </a:r>
            <a:r>
              <a:rPr lang="ru-RU" dirty="0"/>
              <a:t>имя адресата</a:t>
            </a:r>
          </a:p>
          <a:p>
            <a:r>
              <a:rPr lang="ru-RU" dirty="0"/>
              <a:t>Порт (необязательно)</a:t>
            </a:r>
          </a:p>
          <a:p>
            <a:pPr lvl="1"/>
            <a:r>
              <a:rPr lang="ru-RU" dirty="0"/>
              <a:t>80 стандартный порт для </a:t>
            </a:r>
            <a:r>
              <a:rPr lang="en-US" dirty="0"/>
              <a:t>HTTP</a:t>
            </a:r>
          </a:p>
          <a:p>
            <a:r>
              <a:rPr lang="ru-RU" dirty="0"/>
              <a:t>Путь (</a:t>
            </a:r>
            <a:r>
              <a:rPr lang="en-US" dirty="0"/>
              <a:t>path)</a:t>
            </a:r>
          </a:p>
          <a:p>
            <a:pPr lvl="1"/>
            <a:r>
              <a:rPr lang="ru-RU" dirty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http://localhost:8080/QuickReturns/Exchange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name="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address="Exchange"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name="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address="Exchange"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(</a:t>
            </a:r>
            <a:r>
              <a:rPr lang="en-US" dirty="0"/>
              <a:t>binding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  <a:r>
              <a:rPr lang="ru-RU" dirty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/>
              <a:t>Транспортный протокол </a:t>
            </a:r>
            <a:r>
              <a:rPr lang="en-US" dirty="0"/>
              <a:t>(HTTP, MSMQ, Named Pipes, TCP)</a:t>
            </a:r>
            <a:endParaRPr lang="ru-RU" dirty="0"/>
          </a:p>
          <a:p>
            <a:pPr lvl="1"/>
            <a:r>
              <a:rPr lang="ru-RU" dirty="0"/>
              <a:t>Способ связи</a:t>
            </a:r>
          </a:p>
          <a:p>
            <a:pPr lvl="2"/>
            <a:r>
              <a:rPr lang="ru-RU" dirty="0"/>
              <a:t>Однонаправленный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one-way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Двунаправленный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duplex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Запрос-ответ  </a:t>
            </a:r>
            <a:r>
              <a:rPr lang="en-US" dirty="0"/>
              <a:t>request-reply)</a:t>
            </a:r>
            <a:endParaRPr lang="ru-RU" dirty="0"/>
          </a:p>
          <a:p>
            <a:pPr lvl="1"/>
            <a:r>
              <a:rPr lang="ru-RU" dirty="0"/>
              <a:t>Способ представления данных и кодировка</a:t>
            </a:r>
            <a:r>
              <a:rPr lang="en-US" dirty="0"/>
              <a:t> (XML, binary, MTOM…)</a:t>
            </a:r>
          </a:p>
          <a:p>
            <a:r>
              <a:rPr lang="ru-RU" dirty="0"/>
              <a:t>Список поддерживаемых</a:t>
            </a:r>
            <a:r>
              <a:rPr lang="en-US" dirty="0"/>
              <a:t> </a:t>
            </a:r>
            <a:r>
              <a:rPr lang="ru-RU" dirty="0"/>
              <a:t>проколов </a:t>
            </a:r>
            <a:r>
              <a:rPr lang="en-US" dirty="0"/>
              <a:t>WS-* (WS-Security, WS-Federation, WS-Reliability, WS-Transactions)</a:t>
            </a:r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Способы связи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Запрос-ответ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Стандартные биндинги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Биндинги и протоколы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Контракт сервиса </a:t>
            </a:r>
            <a:r>
              <a:rPr lang="en-US" dirty="0"/>
              <a:t>(service contract)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«методы» доступные внешему миру</a:t>
            </a:r>
          </a:p>
          <a:p>
            <a:r>
              <a:rPr lang="ru-RU" dirty="0"/>
              <a:t>Другое название – интерфейс сервиса </a:t>
            </a:r>
            <a:r>
              <a:rPr lang="en-US" dirty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ticker);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 данных </a:t>
            </a:r>
            <a:r>
              <a:rPr lang="en-US" dirty="0"/>
              <a:t>(data contract)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</a:t>
            </a:r>
            <a:r>
              <a:rPr lang="ru-RU"/>
              <a:t>формат данных используемых </a:t>
            </a:r>
            <a:r>
              <a:rPr lang="ru-RU" dirty="0"/>
              <a:t>сервисом</a:t>
            </a:r>
          </a:p>
          <a:p>
            <a:r>
              <a:rPr lang="ru-RU" dirty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/>
              <a:t>] </a:t>
            </a:r>
            <a:r>
              <a:rPr lang="ru-RU" dirty="0"/>
              <a:t>класс</a:t>
            </a:r>
          </a:p>
          <a:p>
            <a:r>
              <a:rPr lang="ru-RU" dirty="0"/>
              <a:t>Для более сложных случаев </a:t>
            </a:r>
            <a:r>
              <a:rPr lang="en-US" dirty="0"/>
              <a:t>[</a:t>
            </a:r>
            <a:r>
              <a:rPr lang="en-US" dirty="0" err="1"/>
              <a:t>DataContract</a:t>
            </a:r>
            <a:r>
              <a:rPr lang="en-US" dirty="0"/>
              <a:t>] </a:t>
            </a:r>
            <a:r>
              <a:rPr lang="ru-RU" dirty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ru-RU" dirty="0"/>
              <a:t>В еще более сложных случаях используем </a:t>
            </a:r>
            <a:r>
              <a:rPr lang="en-US" dirty="0"/>
              <a:t>Message Contract</a:t>
            </a:r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WCF.</a:t>
            </a:r>
            <a:r>
              <a:rPr lang="ru-RU" dirty="0"/>
              <a:t> </a:t>
            </a:r>
            <a:r>
              <a:rPr lang="en-US" dirty="0"/>
              <a:t>Practical Microsoft SOA Implementation. </a:t>
            </a:r>
            <a:r>
              <a:rPr lang="ru-RU" dirty="0"/>
              <a:t>Издательство </a:t>
            </a:r>
            <a:r>
              <a:rPr lang="en-US" dirty="0" err="1"/>
              <a:t>Apress</a:t>
            </a:r>
            <a:r>
              <a:rPr lang="en-US" dirty="0"/>
              <a:t>, 2007.</a:t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 http://QuickReturns")]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Quote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string Ticker;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decimal Bid;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decimal Ask;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string Publisher;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Демонстрация</a:t>
            </a:r>
            <a:br>
              <a:rPr lang="ru-RU" dirty="0"/>
            </a:br>
            <a:r>
              <a:rPr lang="en-US" dirty="0"/>
              <a:t>Chapter 03</a:t>
            </a:r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Атрибуты позволяющие менять поведение </a:t>
            </a:r>
            <a:r>
              <a:rPr lang="en-US" dirty="0"/>
              <a:t>WCF</a:t>
            </a:r>
            <a:endParaRPr lang="ru-RU" dirty="0"/>
          </a:p>
          <a:p>
            <a:r>
              <a:rPr lang="ru-RU" dirty="0"/>
              <a:t>Применяются на уровне сервиса, операций, контрактов и конечных точек </a:t>
            </a:r>
            <a:r>
              <a:rPr lang="en-US" dirty="0"/>
              <a:t>(endpoints)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interface I…Behavior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behavior);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/>
              <a:t> - настройка </a:t>
            </a:r>
            <a:r>
              <a:rPr lang="en-US" dirty="0"/>
              <a:t>WCF</a:t>
            </a:r>
            <a:endParaRPr lang="ru-RU" dirty="0"/>
          </a:p>
          <a:p>
            <a:r>
              <a:rPr lang="en-US" dirty="0"/>
              <a:t>SvcTraceViewer.exe – </a:t>
            </a:r>
            <a:r>
              <a:rPr lang="ru-RU" dirty="0"/>
              <a:t>просмотр </a:t>
            </a:r>
            <a:r>
              <a:rPr lang="en-US" dirty="0"/>
              <a:t>WCF </a:t>
            </a:r>
            <a:r>
              <a:rPr lang="ru-RU" dirty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en-US" dirty="0"/>
              <a:t>WCF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Хостинг </a:t>
            </a:r>
            <a:r>
              <a:rPr lang="ru-RU" dirty="0"/>
              <a:t>внутри собственного </a:t>
            </a:r>
            <a:r>
              <a:rPr lang="en-US" dirty="0"/>
              <a:t>.NET </a:t>
            </a:r>
            <a:r>
              <a:rPr lang="ru-RU" dirty="0"/>
              <a:t>приложения (</a:t>
            </a:r>
            <a:r>
              <a:rPr lang="en-US" dirty="0"/>
              <a:t>self-hosting)</a:t>
            </a:r>
          </a:p>
          <a:p>
            <a:pPr lvl="1"/>
            <a:r>
              <a:rPr lang="ru-RU" dirty="0"/>
              <a:t>Консольное приложение</a:t>
            </a:r>
          </a:p>
          <a:p>
            <a:pPr lvl="1"/>
            <a:r>
              <a:rPr lang="en-US" dirty="0" err="1"/>
              <a:t>WinForms</a:t>
            </a:r>
            <a:r>
              <a:rPr lang="en-US" dirty="0"/>
              <a:t>/WPF</a:t>
            </a:r>
          </a:p>
          <a:p>
            <a:r>
              <a:rPr lang="ru-RU" dirty="0"/>
              <a:t>Внутри </a:t>
            </a:r>
            <a:r>
              <a:rPr lang="en-US" dirty="0"/>
              <a:t>Windows service</a:t>
            </a:r>
          </a:p>
          <a:p>
            <a:r>
              <a:rPr lang="ru-RU" dirty="0"/>
              <a:t>С помощью </a:t>
            </a:r>
            <a:r>
              <a:rPr lang="en-US" dirty="0"/>
              <a:t>IIS (Microsoft Internet Information Services)</a:t>
            </a:r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Сервис-ориентированная архитектура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(Service-oriented architecture – 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Модульный подход к разработке программного обеспечения, основанный на использовании распределённых, слабо связанных (loose coupling) заменяемых компонентов, оснащённых стандартизированными интерфейсами для взаимодействия по стандартизированным протоколам.</a:t>
            </a:r>
          </a:p>
          <a:p>
            <a:r>
              <a:rPr lang="ru-RU" dirty="0"/>
              <a:t>Не привязана к какой-то определённой 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Инкапсуляция деталей реализации от остальных компонентов</a:t>
            </a:r>
          </a:p>
          <a:p>
            <a:r>
              <a:rPr lang="ru-RU" dirty="0"/>
              <a:t>Комбинирование и многократное использование компонентов для построения сложных распределённых программных комплексов, обеспечиваает независимость от используемых платформ и инструментов разработки</a:t>
            </a:r>
          </a:p>
          <a:p>
            <a:r>
              <a:rPr lang="ru-RU" dirty="0"/>
              <a:t>Способствует масштабируемости и управляемости создаваемых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Class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для реализации </a:t>
            </a:r>
            <a:r>
              <a:rPr lang="en-US" dirty="0"/>
              <a:t>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services</a:t>
            </a:r>
            <a:endParaRPr lang="ru-RU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UDDI – </a:t>
            </a:r>
            <a:r>
              <a:rPr lang="ru-RU" dirty="0"/>
              <a:t>поиск сервисов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– </a:t>
            </a:r>
            <a:r>
              <a:rPr lang="ru-RU" dirty="0"/>
              <a:t>описание сервиса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SOAP, XML – </a:t>
            </a:r>
            <a:r>
              <a:rPr lang="ru-RU" dirty="0"/>
              <a:t>передача данных</a:t>
            </a:r>
            <a:endParaRPr lang="en-US" dirty="0"/>
          </a:p>
          <a:p>
            <a:r>
              <a:rPr lang="en-US" dirty="0"/>
              <a:t>RPC (Remote Procedure Call)</a:t>
            </a:r>
          </a:p>
          <a:p>
            <a:r>
              <a:rPr lang="en-US" dirty="0"/>
              <a:t>REST (Representational state transfer)</a:t>
            </a:r>
          </a:p>
          <a:p>
            <a:r>
              <a:rPr lang="en-US" dirty="0">
                <a:solidFill>
                  <a:srgbClr val="FFFF00"/>
                </a:solidFill>
              </a:rPr>
              <a:t>DCOM</a:t>
            </a:r>
            <a:r>
              <a:rPr lang="ru-RU" dirty="0">
                <a:solidFill>
                  <a:srgbClr val="FFFF00"/>
                </a:solidFill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Distributed COM)</a:t>
            </a: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/>
              <a:t>DDS (Data distribution service)</a:t>
            </a:r>
          </a:p>
          <a:p>
            <a:r>
              <a:rPr lang="en-US" dirty="0"/>
              <a:t>Java RMI (remote method invocation)</a:t>
            </a:r>
          </a:p>
          <a:p>
            <a:r>
              <a:rPr lang="en-US" dirty="0">
                <a:solidFill>
                  <a:srgbClr val="FFFF00"/>
                </a:solidFill>
              </a:rPr>
              <a:t>WCF</a:t>
            </a:r>
          </a:p>
          <a:p>
            <a:r>
              <a:rPr lang="en-US" dirty="0">
                <a:solidFill>
                  <a:srgbClr val="FFFF00"/>
                </a:solidFill>
              </a:rPr>
              <a:t>.NET </a:t>
            </a:r>
            <a:r>
              <a:rPr lang="en-US" dirty="0" err="1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>
                <a:solidFill>
                  <a:srgbClr val="000000"/>
                </a:solidFill>
              </a:rPr>
              <a:t>SOA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>
                <a:solidFill>
                  <a:srgbClr val="000000"/>
                </a:solidFill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ABC of WCF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– </a:t>
            </a:r>
            <a:r>
              <a:rPr lang="ru-RU" dirty="0"/>
              <a:t>адрес указывает куда можно отправлять сообщения или где находится сервис-адресат.</a:t>
            </a:r>
            <a:endParaRPr lang="en-US" dirty="0"/>
          </a:p>
          <a:p>
            <a:r>
              <a:rPr lang="en-US" dirty="0"/>
              <a:t>Binding</a:t>
            </a:r>
            <a:r>
              <a:rPr lang="ru-RU" dirty="0"/>
              <a:t> – привязка указывает способ (протокол) отправки сообщения</a:t>
            </a:r>
            <a:endParaRPr lang="en-US" dirty="0"/>
          </a:p>
          <a:p>
            <a:r>
              <a:rPr lang="en-US" dirty="0"/>
              <a:t>Contract</a:t>
            </a:r>
            <a:r>
              <a:rPr lang="ru-RU" dirty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794</Words>
  <Application>Microsoft Office PowerPoint</Application>
  <PresentationFormat>On-screen Show (4:3)</PresentationFormat>
  <Paragraphs>191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Литература</vt:lpstr>
      <vt:lpstr>Материалы для обучения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Сетевая модель OSI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2019-02-22T16:27:07Z</dcterms:modified>
</cp:coreProperties>
</file>