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19"/>
  </p:notesMasterIdLst>
  <p:sldIdLst>
    <p:sldId id="257" r:id="rId3"/>
    <p:sldId id="258" r:id="rId4"/>
    <p:sldId id="273" r:id="rId5"/>
    <p:sldId id="274" r:id="rId6"/>
    <p:sldId id="261" r:id="rId7"/>
    <p:sldId id="272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86323" autoAdjust="0"/>
  </p:normalViewPr>
  <p:slideViewPr>
    <p:cSldViewPr>
      <p:cViewPr varScale="1">
        <p:scale>
          <a:sx n="74" d="100"/>
          <a:sy n="74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4946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0252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0060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6204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6664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541945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80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17480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8479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78998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24214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22.02.2019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44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60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22.02.2019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57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haacked.com/archive/2013/01/04/mitigate-the-billion-dollar-mistake-with-aspects.asp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Шаблоны проектирования</a:t>
            </a:r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/>
            </a:r>
            <a:b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</a:br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(</a:t>
            </a:r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design patterns)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D230C00-F571-D94F-8BE3-71909C01B50D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Порождающие шаблоны (окончание</a:t>
            </a:r>
            <a:r>
              <a:rPr lang="en-US" sz="3600" dirty="0"/>
              <a:t>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Одиночка (Singleton).</a:t>
            </a:r>
            <a:r>
              <a:rPr lang="ru-RU" dirty="0"/>
              <a:t> Класс, который может иметь только один экземпляр.</a:t>
            </a:r>
          </a:p>
          <a:p>
            <a:r>
              <a:rPr lang="ru-RU" dirty="0">
                <a:solidFill>
                  <a:srgbClr val="FFFF00"/>
                </a:solidFill>
              </a:rPr>
              <a:t>Пул одиночек (Multiton).</a:t>
            </a:r>
            <a:r>
              <a:rPr lang="ru-RU" dirty="0"/>
              <a:t> Гарантирует, что класс имеет поименованные экземпляры объекта и обеспечивает глобальную точку доступа к ним .</a:t>
            </a:r>
          </a:p>
          <a:p>
            <a:r>
              <a:rPr lang="ru-RU" dirty="0">
                <a:solidFill>
                  <a:srgbClr val="FFFF00"/>
                </a:solidFill>
              </a:rPr>
              <a:t>Объектный пул (Object pool).</a:t>
            </a:r>
            <a:r>
              <a:rPr lang="ru-RU" dirty="0"/>
              <a:t> Класс, который представляет собой интерфейс для работы с набором инициализированных и готовых к использованию объектов.</a:t>
            </a:r>
          </a:p>
          <a:p>
            <a:r>
              <a:rPr lang="ru-RU" dirty="0">
                <a:solidFill>
                  <a:srgbClr val="FFFF00"/>
                </a:solidFill>
              </a:rPr>
              <a:t>Прототип (Prototype).</a:t>
            </a:r>
            <a:r>
              <a:rPr lang="ru-RU" dirty="0"/>
              <a:t> Определяет интерфейс создания объекта через клонирование другого объекта вместо создания через конструктор.</a:t>
            </a:r>
          </a:p>
          <a:p>
            <a:r>
              <a:rPr lang="ru-RU" dirty="0">
                <a:solidFill>
                  <a:srgbClr val="FFFF00"/>
                </a:solidFill>
              </a:rPr>
              <a:t>Получение ресурса есть инициализация (Resource acquisition is initialization (RAII)).</a:t>
            </a:r>
            <a:r>
              <a:rPr lang="ru-RU" dirty="0"/>
              <a:t> Получение некоторого ресурса совмещается с инициализацией, а освобождение — с уничтожением объекта.</a:t>
            </a:r>
          </a:p>
        </p:txBody>
      </p:sp>
    </p:spTree>
    <p:extLst>
      <p:ext uri="{BB962C8B-B14F-4D97-AF65-F5344CB8AC3E}">
        <p14:creationId xmlns:p14="http://schemas.microsoft.com/office/powerpoint/2010/main" val="3876317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2"/>
            </a:pPr>
            <a:r>
              <a:rPr lang="ru-RU" sz="3600" dirty="0"/>
              <a:t>Структурные шаблоны (</a:t>
            </a:r>
            <a:r>
              <a:rPr lang="en-US" sz="3600" dirty="0"/>
              <a:t>Structural)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Определяют различные сложные структуры, которые изменяют интерфейс уже существующих объектов или его реализацию, позволяя облегчить разработку и оптимизировать программу.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00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Структурные шаблоны (продолжение)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Адаптер (Adapter / Wrapper).</a:t>
            </a:r>
            <a:r>
              <a:rPr lang="ru-RU" dirty="0"/>
              <a:t> Объект, обеспечивающий взаимодействие двух других объектов, один из которых использует, а другой предоставляет несовместимый с первым интерфейс.</a:t>
            </a:r>
          </a:p>
          <a:p>
            <a:r>
              <a:rPr lang="ru-RU" dirty="0">
                <a:solidFill>
                  <a:srgbClr val="FFFF00"/>
                </a:solidFill>
              </a:rPr>
              <a:t>Мост (Bridge).</a:t>
            </a:r>
            <a:r>
              <a:rPr lang="ru-RU" dirty="0"/>
              <a:t> Структура, позволяющая изменять интерфейс обращения и интерфейс реализации класса независимо</a:t>
            </a:r>
          </a:p>
          <a:p>
            <a:r>
              <a:rPr lang="ru-RU" dirty="0">
                <a:solidFill>
                  <a:srgbClr val="FFFF00"/>
                </a:solidFill>
              </a:rPr>
              <a:t>Компоновщик (Composite).</a:t>
            </a:r>
            <a:r>
              <a:rPr lang="ru-RU" dirty="0"/>
              <a:t> Объект, который объединяет в себе объекты, подобные ему самому</a:t>
            </a:r>
          </a:p>
          <a:p>
            <a:r>
              <a:rPr lang="en-US" dirty="0">
                <a:solidFill>
                  <a:srgbClr val="FFC000"/>
                </a:solidFill>
              </a:rPr>
              <a:t>[C#]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ru-RU" dirty="0">
                <a:solidFill>
                  <a:srgbClr val="FFFF00"/>
                </a:solidFill>
              </a:rPr>
              <a:t>Декоратор (Decorator).</a:t>
            </a:r>
            <a:r>
              <a:rPr lang="ru-RU" dirty="0"/>
              <a:t> Класс, расширяющий функциональность другого класса без использования наследования.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Extension </a:t>
            </a:r>
            <a:r>
              <a:rPr lang="ru-RU" dirty="0">
                <a:solidFill>
                  <a:srgbClr val="FFC000"/>
                </a:solidFill>
              </a:rPr>
              <a:t>методы.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599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Структурные шаблоны (окончание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Фасад (Facade).</a:t>
            </a:r>
            <a:r>
              <a:rPr lang="ru-RU" dirty="0"/>
              <a:t> Объект, который абстрагирует работу с несколькими классами, объединяя их в единое целое.</a:t>
            </a:r>
          </a:p>
          <a:p>
            <a:r>
              <a:rPr lang="ru-RU" dirty="0">
                <a:solidFill>
                  <a:srgbClr val="FFFF00"/>
                </a:solidFill>
              </a:rPr>
              <a:t>Единая точка входа (Front Controller).</a:t>
            </a:r>
            <a:r>
              <a:rPr lang="ru-RU" dirty="0"/>
              <a:t> Обеспечивает унифицированный интерфейс для интерфейсов в подсистеме. Front Controller определяет высокоуровневый интерфейс, упрощающий использование подсистемы.</a:t>
            </a:r>
          </a:p>
          <a:p>
            <a:r>
              <a:rPr lang="ru-RU" dirty="0">
                <a:solidFill>
                  <a:srgbClr val="FFFF00"/>
                </a:solidFill>
              </a:rPr>
              <a:t>Приспособленец (Flyweight).</a:t>
            </a:r>
            <a:r>
              <a:rPr lang="ru-RU" dirty="0"/>
              <a:t> Это объект, представляющий себя как уникальный экземпляр в разных местах программы, но по факту не являющийся таковым.</a:t>
            </a:r>
          </a:p>
          <a:p>
            <a:r>
              <a:rPr lang="ru-RU" dirty="0">
                <a:solidFill>
                  <a:srgbClr val="FFFF00"/>
                </a:solidFill>
              </a:rPr>
              <a:t>Заместитель (Proxy).</a:t>
            </a:r>
            <a:r>
              <a:rPr lang="ru-RU" dirty="0"/>
              <a:t> Объект, который является посредником между двумя другими объектами, и который реализовывает/ограничивает доступ к объекту, к которому обращаются через него.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54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857250" indent="-857250">
              <a:buFont typeface="+mj-lt"/>
              <a:buAutoNum type="romanUcPeriod" startAt="3"/>
            </a:pPr>
            <a:r>
              <a:rPr lang="ru-RU" sz="3600" dirty="0"/>
              <a:t>Поведенческие шаблоны (Behavioral)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Определяют взаимодействие между объектами, увеличивая таким образом его гибкость.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61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Поведенческие шаблоны (продолжение)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Стратегия (Strategy).</a:t>
            </a:r>
            <a:r>
              <a:rPr lang="ru-RU" dirty="0"/>
              <a:t> Предназначен для определения семейства алгоритмов, инкапсуляции каждого из них и обеспечения их взаимозаменяемости.</a:t>
            </a:r>
          </a:p>
          <a:p>
            <a:r>
              <a:rPr lang="ru-RU" dirty="0">
                <a:solidFill>
                  <a:srgbClr val="FFFF00"/>
                </a:solidFill>
              </a:rPr>
              <a:t>Итератор (Cursor Iterator).</a:t>
            </a:r>
            <a:r>
              <a:rPr lang="ru-RU" dirty="0"/>
              <a:t> Представляет собой объект, позволяющий получить последовательный доступ к элементам объекта-агрегата без использования описаний каждого из объектов, входящий в состав агрегации.</a:t>
            </a:r>
          </a:p>
          <a:p>
            <a:r>
              <a:rPr lang="ru-RU" dirty="0">
                <a:solidFill>
                  <a:srgbClr val="FFFF00"/>
                </a:solidFill>
              </a:rPr>
              <a:t>Цепочка ответственности (Chain of responsibility).</a:t>
            </a:r>
            <a:r>
              <a:rPr lang="ru-RU" dirty="0"/>
              <a:t> Предназначен для организации в системе уровней ответственности.</a:t>
            </a:r>
          </a:p>
          <a:p>
            <a:r>
              <a:rPr lang="ru-RU" dirty="0">
                <a:solidFill>
                  <a:srgbClr val="FFFF00"/>
                </a:solidFill>
              </a:rPr>
              <a:t>Команда (Action, Transaction Command).</a:t>
            </a:r>
            <a:r>
              <a:rPr lang="ru-RU" dirty="0"/>
              <a:t> Представляет действие. Объект команды заключает в себе само действие и его параметры.</a:t>
            </a:r>
          </a:p>
          <a:p>
            <a:r>
              <a:rPr lang="ru-RU" dirty="0">
                <a:solidFill>
                  <a:srgbClr val="FFFF00"/>
                </a:solidFill>
              </a:rPr>
              <a:t>Интерпретатор (Interpreter).</a:t>
            </a:r>
            <a:r>
              <a:rPr lang="ru-RU" dirty="0"/>
              <a:t> Решает часто встречающуюся, но подверженную изменениям, задачу.</a:t>
            </a:r>
          </a:p>
          <a:p>
            <a:r>
              <a:rPr lang="ru-RU" dirty="0">
                <a:solidFill>
                  <a:srgbClr val="FFFF00"/>
                </a:solidFill>
              </a:rPr>
              <a:t>Посредник (Mediator).</a:t>
            </a:r>
            <a:r>
              <a:rPr lang="ru-RU" dirty="0"/>
              <a:t> Обеспечивает взаимодействие множества объектов, формируя при этом слабую связанность и избавляя объекты от необходимости явно ссылаться друг на друга.</a:t>
            </a:r>
          </a:p>
          <a:p>
            <a:r>
              <a:rPr lang="en-US" dirty="0">
                <a:solidFill>
                  <a:srgbClr val="FFC000"/>
                </a:solidFill>
              </a:rPr>
              <a:t>[.NET]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ru-RU" dirty="0">
                <a:solidFill>
                  <a:srgbClr val="FFFF00"/>
                </a:solidFill>
              </a:rPr>
              <a:t>Хранитель 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ru-RU" dirty="0">
                <a:solidFill>
                  <a:srgbClr val="FFFF00"/>
                </a:solidFill>
              </a:rPr>
              <a:t>Memento</a:t>
            </a:r>
            <a:r>
              <a:rPr lang="en-US" dirty="0">
                <a:solidFill>
                  <a:srgbClr val="FFFF00"/>
                </a:solidFill>
              </a:rPr>
              <a:t>).</a:t>
            </a:r>
            <a:r>
              <a:rPr lang="ru-RU" dirty="0"/>
              <a:t> Позволяет не нарушая инкапсуляцию зафиксировать и сохранить внутреннее состояния объекта так, чтобы позднее восстановить его в этом состоянии.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Serialization.</a:t>
            </a:r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556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Поведенческие шаблоны (окончание)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Null object</a:t>
            </a:r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ru-RU" dirty="0"/>
              <a:t> Предотвращает нулевые указатели, предоставляя объект «по умолчанию»</a:t>
            </a:r>
            <a:r>
              <a:rPr lang="en-US" dirty="0"/>
              <a:t>.</a:t>
            </a:r>
            <a:endParaRPr lang="ru-RU" dirty="0"/>
          </a:p>
          <a:p>
            <a:pPr lvl="1"/>
            <a:r>
              <a:rPr lang="en-US" dirty="0">
                <a:hlinkClick r:id="rId2"/>
              </a:rPr>
              <a:t>Mitigate The Billion Dollar Mistake with Aspects</a:t>
            </a:r>
            <a:endParaRPr lang="ru-RU" dirty="0"/>
          </a:p>
          <a:p>
            <a:r>
              <a:rPr lang="en-US" dirty="0">
                <a:solidFill>
                  <a:srgbClr val="FFC000"/>
                </a:solidFill>
              </a:rPr>
              <a:t>[.NET]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ru-RU" dirty="0">
                <a:solidFill>
                  <a:srgbClr val="FFFF00"/>
                </a:solidFill>
              </a:rPr>
              <a:t>Наблюдатель 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ru-RU" dirty="0">
                <a:solidFill>
                  <a:srgbClr val="FFFF00"/>
                </a:solidFill>
              </a:rPr>
              <a:t>Dependents, Publish-Subscribe, Listener Observer или Publish/subscribe</a:t>
            </a:r>
            <a:r>
              <a:rPr lang="en-US" dirty="0">
                <a:solidFill>
                  <a:srgbClr val="FFFF00"/>
                </a:solidFill>
              </a:rPr>
              <a:t>).</a:t>
            </a:r>
            <a:r>
              <a:rPr lang="ru-RU" dirty="0"/>
              <a:t> Определяет зависимость типа «один ко многим» между объектами таким образом, что при изменении состояния одного объекта все зависящие от него оповещаются об этом событии</a:t>
            </a:r>
            <a:r>
              <a:rPr lang="en-US" dirty="0"/>
              <a:t>. </a:t>
            </a:r>
            <a:r>
              <a:rPr lang="ru-RU" dirty="0">
                <a:solidFill>
                  <a:srgbClr val="FFC000"/>
                </a:solidFill>
              </a:rPr>
              <a:t>События.</a:t>
            </a:r>
          </a:p>
          <a:p>
            <a:r>
              <a:rPr lang="ru-RU" dirty="0">
                <a:solidFill>
                  <a:srgbClr val="FFFF00"/>
                </a:solidFill>
              </a:rPr>
              <a:t>Слуга (Servant).</a:t>
            </a:r>
            <a:r>
              <a:rPr lang="ru-RU" dirty="0"/>
              <a:t> Используется для обеспечения общей функциональности группе классов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Состояние (State).</a:t>
            </a:r>
            <a:r>
              <a:rPr lang="ru-RU" dirty="0">
                <a:solidFill>
                  <a:srgbClr val="FFC000"/>
                </a:solidFill>
              </a:rPr>
              <a:t> </a:t>
            </a:r>
            <a:r>
              <a:rPr lang="ru-RU" dirty="0"/>
              <a:t>Используется в тех случаях, когда во время выполнения программы объект должен менять свое поведение в зависимости от своего состояния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>
                <a:solidFill>
                  <a:srgbClr val="FFC000"/>
                </a:solidFill>
              </a:rPr>
              <a:t>[.NET]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ru-RU" dirty="0">
                <a:solidFill>
                  <a:srgbClr val="FFFF00"/>
                </a:solidFill>
              </a:rPr>
              <a:t>Шаблонный метод (Template method).</a:t>
            </a:r>
            <a:r>
              <a:rPr lang="ru-RU" dirty="0"/>
              <a:t> Определяет основу алгоритма и позволяет наследникам переопределять некоторые шаги алгоритма, не изменяя его структуру в целом.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Generic </a:t>
            </a:r>
            <a:r>
              <a:rPr lang="ru-RU" dirty="0">
                <a:solidFill>
                  <a:srgbClr val="FFC000"/>
                </a:solidFill>
              </a:rPr>
              <a:t>классы и методы. Делегаты.</a:t>
            </a:r>
          </a:p>
          <a:p>
            <a:r>
              <a:rPr lang="ru-RU" dirty="0">
                <a:solidFill>
                  <a:srgbClr val="FFFF00"/>
                </a:solidFill>
              </a:rPr>
              <a:t>Посетитель (Visitor).</a:t>
            </a:r>
            <a:r>
              <a:rPr lang="ru-RU" dirty="0"/>
              <a:t> Описывает операцию, которая выполняется над объектами других классов. При изменении класса Visitor нет необходимости изменять обслуживаемые классы.</a:t>
            </a:r>
          </a:p>
          <a:p>
            <a:r>
              <a:rPr lang="ru-RU" dirty="0">
                <a:solidFill>
                  <a:srgbClr val="FFFF00"/>
                </a:solidFill>
              </a:rPr>
              <a:t>Single-serving visitor.</a:t>
            </a:r>
            <a:r>
              <a:rPr lang="ru-RU" dirty="0"/>
              <a:t> Оптимизирует реализацию шаблона посетитель, который инициализируется, единожды используется, и затем удаляется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Hierarchical visitor.</a:t>
            </a:r>
            <a:r>
              <a:rPr lang="ru-RU" dirty="0"/>
              <a:t> Предоставляет способ обхода всех вершин иерархической структуры данных (напр. древовидной)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69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9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 для обучения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https://github.com/bazile/Training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http://belhard.nullptr.ru/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Книги, примеры к ним и другие полезные файлы.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8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6.joyreactor.cc/pics/post/%D1%84%D0%B8%D0%BB%D0%BE%D1%81%D0%BE%D1%84%D0%B8%D1%8F-%D0%B6%D0%B8%D0%B7%D0%BD%D1%8C-456896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514350"/>
            <a:ext cx="4762500" cy="582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41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проектирования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В разработке программного обеспечения, шаблон проектирования или паттерн (design pattern) — повторимая архитектурная конструкция, представляющая собой решение проблемы проектирования в рамках некоторого часто возникающего контекста.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Обычно шаблон не является законченным образцом, который может быть прямо преобразован в код; это лишь пример решения задачи, который можно использовать в различных ситуациях</a:t>
            </a:r>
          </a:p>
        </p:txBody>
      </p:sp>
    </p:spTree>
    <p:extLst>
      <p:ext uri="{BB962C8B-B14F-4D97-AF65-F5344CB8AC3E}">
        <p14:creationId xmlns:p14="http://schemas.microsoft.com/office/powerpoint/2010/main" val="234080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шаблонов проектирования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Основные</a:t>
            </a:r>
          </a:p>
          <a:p>
            <a:pPr marL="571500" indent="-571500">
              <a:buFont typeface="+mj-lt"/>
              <a:buAutoNum type="romanUcPeriod"/>
            </a:pPr>
            <a:r>
              <a:rPr lang="ru-RU" dirty="0"/>
              <a:t>Порождающие</a:t>
            </a:r>
          </a:p>
          <a:p>
            <a:pPr marL="571500" indent="-571500">
              <a:buFont typeface="+mj-lt"/>
              <a:buAutoNum type="romanUcPeriod"/>
            </a:pPr>
            <a:r>
              <a:rPr lang="ru-RU" dirty="0"/>
              <a:t>Структурные</a:t>
            </a:r>
          </a:p>
          <a:p>
            <a:pPr marL="514350" indent="-514350">
              <a:buFont typeface="+mj-lt"/>
              <a:buAutoNum type="romanUcPeriod"/>
            </a:pPr>
            <a:r>
              <a:rPr lang="ru-RU" dirty="0"/>
              <a:t>Поведенческие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9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Основные шаблоны (</a:t>
            </a:r>
            <a:r>
              <a:rPr lang="en-US" sz="4000" dirty="0"/>
              <a:t>Fundamental)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[.NET]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rgbClr val="FFFF00"/>
                </a:solidFill>
              </a:rPr>
              <a:t>Шаблон делегирования (Delegation pattern).</a:t>
            </a:r>
            <a:r>
              <a:rPr lang="ru-RU" dirty="0"/>
              <a:t> Объект внешне выражает некоторое поведение, но в реальности передаёт ответственность за выполнение этого поведения связанному объекту.</a:t>
            </a:r>
          </a:p>
          <a:p>
            <a:r>
              <a:rPr lang="ru-RU" dirty="0">
                <a:solidFill>
                  <a:srgbClr val="FFFF00"/>
                </a:solidFill>
              </a:rPr>
              <a:t>Шаблон функционального дизайна (Functional design).</a:t>
            </a:r>
            <a:r>
              <a:rPr lang="ru-RU" dirty="0"/>
              <a:t> Гарантирует, что каждый модуль компьютерной программы имеет только одну обязанность и исполняет её с минимумом побочных эффектов на другие части программы.</a:t>
            </a:r>
          </a:p>
          <a:p>
            <a:r>
              <a:rPr lang="en-US" dirty="0">
                <a:solidFill>
                  <a:srgbClr val="FFC000"/>
                </a:solidFill>
              </a:rPr>
              <a:t>[F#] </a:t>
            </a:r>
            <a:r>
              <a:rPr lang="ru-RU" dirty="0">
                <a:solidFill>
                  <a:srgbClr val="FFFF00"/>
                </a:solidFill>
              </a:rPr>
              <a:t>Неизменяемый объект (Immutable).</a:t>
            </a:r>
            <a:r>
              <a:rPr lang="ru-RU" dirty="0"/>
              <a:t> Объект, который не может быть изменён после своего создания.</a:t>
            </a:r>
          </a:p>
        </p:txBody>
      </p:sp>
    </p:spTree>
    <p:extLst>
      <p:ext uri="{BB962C8B-B14F-4D97-AF65-F5344CB8AC3E}">
        <p14:creationId xmlns:p14="http://schemas.microsoft.com/office/powerpoint/2010/main" val="63287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ru-RU" sz="3600" dirty="0"/>
              <a:t>Порождающие шаблоны (</a:t>
            </a:r>
            <a:r>
              <a:rPr lang="en-US" sz="3600" dirty="0"/>
              <a:t>Creational)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Шаблоны проектирования, которые абстрагируют процесс инстанцирования. Они позволяют сделать систему независимой от способа создания, композиции и представления объектов. Шаблон, порождающий классы, использует наследование, чтобы изменять инстанцируемый класс, а шаблон, порождающий объекты, делегирует инстанцирование другому объекту.</a:t>
            </a:r>
          </a:p>
        </p:txBody>
      </p:sp>
    </p:spTree>
    <p:extLst>
      <p:ext uri="{BB962C8B-B14F-4D97-AF65-F5344CB8AC3E}">
        <p14:creationId xmlns:p14="http://schemas.microsoft.com/office/powerpoint/2010/main" val="271109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Порождающие шаблоны (продолжение)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Абстрактная фабрика (Abstract factory).</a:t>
            </a:r>
            <a:r>
              <a:rPr lang="ru-RU" dirty="0"/>
              <a:t> Класс, который представляет собой интерфейс для создания компонентов системы. </a:t>
            </a:r>
          </a:p>
          <a:p>
            <a:r>
              <a:rPr lang="ru-RU" dirty="0">
                <a:solidFill>
                  <a:srgbClr val="FFFF00"/>
                </a:solidFill>
              </a:rPr>
              <a:t>Строитель (Builder).</a:t>
            </a:r>
            <a:r>
              <a:rPr lang="ru-RU" dirty="0"/>
              <a:t> Класс, который представляет собой интерфейс для создания сложного объекта.</a:t>
            </a:r>
          </a:p>
          <a:p>
            <a:r>
              <a:rPr lang="ru-RU" dirty="0">
                <a:solidFill>
                  <a:srgbClr val="FFFF00"/>
                </a:solidFill>
              </a:rPr>
              <a:t>Фабричный метод (Factory method).</a:t>
            </a:r>
            <a:r>
              <a:rPr lang="ru-RU" dirty="0"/>
              <a:t> Определяет интерфейс для создания объекта, но оставляет подклассам решение о том, какой класс инстанциировать.</a:t>
            </a:r>
          </a:p>
          <a:p>
            <a:r>
              <a:rPr lang="en-US" dirty="0">
                <a:solidFill>
                  <a:srgbClr val="FFC000"/>
                </a:solidFill>
              </a:rPr>
              <a:t>[.NET]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rgbClr val="FFFF00"/>
                </a:solidFill>
              </a:rPr>
              <a:t>Отложенная инициализация (Lazy initialization).</a:t>
            </a:r>
            <a:r>
              <a:rPr lang="ru-RU" dirty="0"/>
              <a:t> Объект, инициализируемый во время первого обращения к нему.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System.Lazy</a:t>
            </a:r>
            <a:r>
              <a:rPr lang="en-US" dirty="0">
                <a:solidFill>
                  <a:srgbClr val="FFC000"/>
                </a:solidFill>
              </a:rPr>
              <a:t>&lt;T&gt;.</a:t>
            </a:r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049520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988</Words>
  <Application>Microsoft Office PowerPoint</Application>
  <PresentationFormat>On-screen Show (4:3)</PresentationFormat>
  <Paragraphs>69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bel-hard-training</vt:lpstr>
      <vt:lpstr>1_bel-hard-training</vt:lpstr>
      <vt:lpstr>PowerPoint Presentation</vt:lpstr>
      <vt:lpstr>Литература</vt:lpstr>
      <vt:lpstr>Материалы для обучения</vt:lpstr>
      <vt:lpstr>PowerPoint Presentation</vt:lpstr>
      <vt:lpstr>Шаблон проектирования</vt:lpstr>
      <vt:lpstr>Типы шаблонов проектирования</vt:lpstr>
      <vt:lpstr>Основные шаблоны (Fundamental)</vt:lpstr>
      <vt:lpstr>Порождающие шаблоны (Creational)</vt:lpstr>
      <vt:lpstr>Порождающие шаблоны (продолжение)</vt:lpstr>
      <vt:lpstr>Порождающие шаблоны (окончание)</vt:lpstr>
      <vt:lpstr>Структурные шаблоны (Structural)</vt:lpstr>
      <vt:lpstr>Структурные шаблоны (продолжение)</vt:lpstr>
      <vt:lpstr>Структурные шаблоны (окончание)</vt:lpstr>
      <vt:lpstr>Поведенческие шаблоны (Behavioral)</vt:lpstr>
      <vt:lpstr>Поведенческие шаблоны (продолжение)</vt:lpstr>
      <vt:lpstr>Поведенческие шаблоны (окончание)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2019-02-22T16:27:59Z</dcterms:modified>
</cp:coreProperties>
</file>