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 id="2147483672" r:id="rId3"/>
    <p:sldMasterId id="2147483686" r:id="rId4"/>
  </p:sldMasterIdLst>
  <p:sldIdLst>
    <p:sldId id="256" r:id="rId5"/>
    <p:sldId id="257" r:id="rId6"/>
    <p:sldId id="284" r:id="rId7"/>
    <p:sldId id="288" r:id="rId8"/>
    <p:sldId id="259" r:id="rId9"/>
    <p:sldId id="261" r:id="rId10"/>
    <p:sldId id="263" r:id="rId11"/>
    <p:sldId id="264" r:id="rId12"/>
    <p:sldId id="297" r:id="rId13"/>
    <p:sldId id="262" r:id="rId14"/>
    <p:sldId id="291" r:id="rId15"/>
    <p:sldId id="293" r:id="rId16"/>
    <p:sldId id="265" r:id="rId17"/>
    <p:sldId id="296" r:id="rId18"/>
    <p:sldId id="266" r:id="rId19"/>
    <p:sldId id="290" r:id="rId20"/>
    <p:sldId id="292" r:id="rId21"/>
    <p:sldId id="267" r:id="rId22"/>
    <p:sldId id="289" r:id="rId23"/>
    <p:sldId id="268" r:id="rId24"/>
    <p:sldId id="283" r:id="rId25"/>
    <p:sldId id="269" r:id="rId26"/>
    <p:sldId id="270" r:id="rId27"/>
    <p:sldId id="271" r:id="rId28"/>
    <p:sldId id="272" r:id="rId29"/>
    <p:sldId id="298" r:id="rId30"/>
    <p:sldId id="299" r:id="rId31"/>
    <p:sldId id="273" r:id="rId32"/>
    <p:sldId id="274" r:id="rId33"/>
    <p:sldId id="276" r:id="rId34"/>
    <p:sldId id="286" r:id="rId35"/>
    <p:sldId id="277" r:id="rId36"/>
    <p:sldId id="278" r:id="rId37"/>
    <p:sldId id="282" r:id="rId38"/>
    <p:sldId id="285" r:id="rId39"/>
    <p:sldId id="281" r:id="rId40"/>
    <p:sldId id="287" r:id="rId41"/>
    <p:sldId id="279" r:id="rId4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69" d="100"/>
          <a:sy n="69" d="100"/>
        </p:scale>
        <p:origin x="-16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3654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292309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6660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76313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53176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2016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73277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0320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30793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444140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7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7234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828468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17562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72404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907733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12505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081011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3048607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131565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784157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61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9759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7508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0365431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35092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21.05.2014</a:t>
            </a:fld>
            <a:endParaRPr lang="ru-RU" dirty="0">
              <a:solidFill>
                <a:srgbClr val="FFFFFF">
                  <a:tint val="75000"/>
                </a:srgbClr>
              </a:solidFill>
            </a:endParaRPr>
          </a:p>
        </p:txBody>
      </p:sp>
      <p:sp>
        <p:nvSpPr>
          <p:cNvPr id="5" name="Footer Placeholder 4"/>
          <p:cNvSpPr>
            <a:spLocks noGrp="1"/>
          </p:cNvSpPr>
          <p:nvPr>
            <p:ph type="ftr" sz="quarter" idx="11"/>
          </p:nvPr>
        </p:nvSpPr>
        <p:spPr/>
        <p:txBody>
          <a:bodyPr/>
          <a:lstStyle/>
          <a:p>
            <a:endParaRPr lang="ru-RU" dirty="0">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6275965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7694262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863457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346520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7549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40188924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ru-RU"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3603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ru-RU"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41696539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ru-RU"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0019170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4970944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ru-RU"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7538732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14762996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ru-RU"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49929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21.05.2014</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21.05.2014</a:t>
            </a:fld>
            <a:endParaRPr lang="ru-R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dirty="0"/>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3286123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21.05.2014</a:t>
            </a:fld>
            <a:endParaRPr lang="ru-RU" dirty="0">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dirty="0">
              <a:solidFill>
                <a:srgbClr val="FFFFFF">
                  <a:tint val="75000"/>
                </a:srgbClr>
              </a:solidFill>
            </a:endParaRPr>
          </a:p>
        </p:txBody>
      </p:sp>
    </p:spTree>
    <p:extLst>
      <p:ext uri="{BB962C8B-B14F-4D97-AF65-F5344CB8AC3E}">
        <p14:creationId xmlns:p14="http://schemas.microsoft.com/office/powerpoint/2010/main" val="1879857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solidFill>
                  <a:prstClr val="black">
                    <a:tint val="75000"/>
                  </a:prstClr>
                </a:solidFill>
              </a:rPr>
              <a:pPr/>
              <a:t>21.05.2014</a:t>
            </a:fld>
            <a:endParaRPr lang="ru-RU"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solidFill>
                  <a:prstClr val="black">
                    <a:tint val="75000"/>
                  </a:prstClr>
                </a:solidFill>
              </a:rPr>
              <a:pPr/>
              <a:t>‹#›</a:t>
            </a:fld>
            <a:endParaRPr lang="ru-RU" dirty="0">
              <a:solidFill>
                <a:prstClr val="black">
                  <a:tint val="75000"/>
                </a:prstClr>
              </a:solidFill>
            </a:endParaRPr>
          </a:p>
        </p:txBody>
      </p:sp>
    </p:spTree>
    <p:extLst>
      <p:ext uri="{BB962C8B-B14F-4D97-AF65-F5344CB8AC3E}">
        <p14:creationId xmlns:p14="http://schemas.microsoft.com/office/powerpoint/2010/main" val="2815334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a:solidFill>
                  <a:schemeClr val="bg1"/>
                </a:solidFill>
              </a:rPr>
              <a:t>Функции, предназначенная для инициализации начальных значений класса</a:t>
            </a:r>
            <a:r>
              <a:rPr lang="ru-RU" sz="1400" dirty="0" smtClean="0">
                <a:solidFill>
                  <a:schemeClr val="bg1"/>
                </a:solidFill>
              </a:rPr>
              <a:t>.</a:t>
            </a:r>
            <a:endParaRPr lang="en-US" sz="1400" dirty="0" smtClean="0">
              <a:solidFill>
                <a:schemeClr val="bg1"/>
              </a:solidFill>
            </a:endParaRPr>
          </a:p>
          <a:p>
            <a:pPr eaLnBrk="1" hangingPunct="1"/>
            <a:endParaRPr lang="en-US" sz="1400" dirty="0">
              <a:solidFill>
                <a:schemeClr val="bg1"/>
              </a:solidFill>
              <a:cs typeface="Times New Roman" pitchFamily="18" charset="0"/>
            </a:endParaRPr>
          </a:p>
          <a:p>
            <a:pPr eaLnBrk="1" hangingPunct="1"/>
            <a:r>
              <a:rPr lang="ru-RU" sz="1400" dirty="0" smtClean="0">
                <a:solidFill>
                  <a:schemeClr val="bg1"/>
                </a:solidFill>
                <a:cs typeface="Times New Roman" pitchFamily="18" charset="0"/>
              </a:rPr>
              <a:t>Имя конструктора должно совпдатать с именем класса. Тип возвращаемого значения для конструкторов не указывается.</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r>
              <a:rPr lang="ru-RU" sz="1600" dirty="0" smtClean="0">
                <a:solidFill>
                  <a:schemeClr val="bg1"/>
                </a:solidFill>
              </a:rPr>
              <a:t>).</a:t>
            </a:r>
            <a:endParaRPr lang="en-US" sz="1600" dirty="0" smtClean="0">
              <a:solidFill>
                <a:schemeClr val="bg1"/>
              </a:solidFill>
            </a:endParaRPr>
          </a:p>
          <a:p>
            <a:pPr eaLnBrk="1" hangingPunct="1"/>
            <a:endParaRPr lang="ru-RU" sz="1600" dirty="0">
              <a:solidFill>
                <a:schemeClr val="bg1"/>
              </a:solidFill>
            </a:endParaRP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r>
              <a:rPr lang="ru-RU" sz="1600" dirty="0" smtClean="0">
                <a:solidFill>
                  <a:schemeClr val="bg1"/>
                </a:solidFill>
              </a:rPr>
              <a:t>.</a:t>
            </a:r>
            <a:endParaRPr lang="ru-RU" sz="1600" dirty="0"/>
          </a:p>
        </p:txBody>
      </p:sp>
      <p:sp>
        <p:nvSpPr>
          <p:cNvPr id="38915" name="Rectangle 3"/>
          <p:cNvSpPr>
            <a:spLocks noChangeArrowheads="1"/>
          </p:cNvSpPr>
          <p:nvPr/>
        </p:nvSpPr>
        <p:spPr bwMode="auto">
          <a:xfrm>
            <a:off x="533400" y="1628800"/>
            <a:ext cx="8077200" cy="1631216"/>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Вызов </a:t>
            </a:r>
            <a:r>
              <a:rPr lang="ru-RU" sz="2400" b="1" dirty="0" smtClean="0">
                <a:solidFill>
                  <a:schemeClr val="bg1"/>
                </a:solidFill>
              </a:rPr>
              <a:t>другого конструктора</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Если в классе есть несколько конструкторов, то они могут вызывать друг друга. Это помогает сократить объем кода и упростить его.</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845366"/>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В данной реализации конструктор без аргументов вызывает другой конструктор передавая значения координат по умолчанию.</a:t>
            </a:r>
            <a:endParaRPr lang="ru-RU" sz="1600" dirty="0"/>
          </a:p>
        </p:txBody>
      </p:sp>
      <p:sp>
        <p:nvSpPr>
          <p:cNvPr id="38915" name="Rectangle 3"/>
          <p:cNvSpPr>
            <a:spLocks noChangeArrowheads="1"/>
          </p:cNvSpPr>
          <p:nvPr/>
        </p:nvSpPr>
        <p:spPr bwMode="auto">
          <a:xfrm>
            <a:off x="533400" y="1251774"/>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a:t>
            </a:r>
            <a:r>
              <a:rPr lang="be-BY" sz="1000" dirty="0" smtClean="0">
                <a:solidFill>
                  <a:schemeClr val="bg1"/>
                </a:solidFill>
                <a:latin typeface="Courier New" pitchFamily="49" charset="0"/>
                <a:ea typeface="Calibri" pitchFamily="34" charset="0"/>
                <a:cs typeface="Courier New" pitchFamily="49" charset="0"/>
              </a:rPr>
              <a:t>Point</a:t>
            </a:r>
            <a:r>
              <a:rPr lang="en-US" sz="1000" dirty="0" smtClean="0">
                <a:solidFill>
                  <a:schemeClr val="bg1"/>
                </a:solidFill>
                <a:latin typeface="Courier New" pitchFamily="49" charset="0"/>
                <a:ea typeface="Calibri" pitchFamily="34" charset="0"/>
                <a:cs typeface="Courier New" pitchFamily="49" charset="0"/>
              </a:rPr>
              <a:t>2D</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a:t>
            </a:r>
            <a:r>
              <a:rPr lang="be-BY" sz="1000" dirty="0" smtClean="0">
                <a:solidFill>
                  <a:schemeClr val="bg1"/>
                </a:solidFill>
                <a:latin typeface="Courier New" pitchFamily="49" charset="0"/>
                <a:ea typeface="Calibri" pitchFamily="34" charset="0"/>
                <a:cs typeface="Courier New" pitchFamily="49" charset="0"/>
              </a:rPr>
              <a:t>x</a:t>
            </a:r>
            <a:r>
              <a:rPr lang="en-US" sz="1000" dirty="0" smtClean="0">
                <a:solidFill>
                  <a:schemeClr val="bg1"/>
                </a:solidFill>
                <a:latin typeface="Courier New" pitchFamily="49" charset="0"/>
                <a:ea typeface="Calibri" pitchFamily="34" charset="0"/>
                <a:cs typeface="Courier New" pitchFamily="49" charset="0"/>
              </a:rPr>
              <a:t>, y</a:t>
            </a:r>
            <a:r>
              <a:rPr lang="be-BY" sz="10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x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this.</a:t>
            </a:r>
            <a:r>
              <a:rPr lang="be-BY" sz="1000" dirty="0" smtClean="0">
                <a:solidFill>
                  <a:schemeClr val="bg1"/>
                </a:solidFill>
                <a:latin typeface="Courier New" pitchFamily="49" charset="0"/>
                <a:ea typeface="Calibri" pitchFamily="34" charset="0"/>
                <a:cs typeface="Courier New" pitchFamily="49" charset="0"/>
              </a:rPr>
              <a:t>y </a:t>
            </a: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endParaRPr lang="ru-RU"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a:t>
            </a:r>
            <a:endParaRPr lang="en-US" sz="1000" dirty="0" smtClean="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             : this(</a:t>
            </a:r>
            <a:r>
              <a:rPr lang="ru-RU" sz="1000" dirty="0" smtClean="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1</a:t>
            </a:r>
            <a:r>
              <a:rPr lang="en-US" sz="1000" dirty="0" smtClean="0">
                <a:solidFill>
                  <a:schemeClr val="bg1"/>
                </a:solidFill>
                <a:latin typeface="Courier New" pitchFamily="49" charset="0"/>
                <a:ea typeface="Calibri" pitchFamily="34" charset="0"/>
                <a:cs typeface="Courier New" pitchFamily="49" charset="0"/>
              </a:rPr>
              <a:t>) // </a:t>
            </a:r>
            <a:r>
              <a:rPr lang="ru-RU" sz="1000" dirty="0" smtClean="0">
                <a:solidFill>
                  <a:schemeClr val="bg1"/>
                </a:solidFill>
                <a:latin typeface="Courier New" pitchFamily="49" charset="0"/>
                <a:ea typeface="Calibri" pitchFamily="34" charset="0"/>
                <a:cs typeface="Courier New" pitchFamily="49" charset="0"/>
              </a:rPr>
              <a:t>Вызов другого конструктора</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Tree>
    <p:extLst>
      <p:ext uri="{BB962C8B-B14F-4D97-AF65-F5344CB8AC3E}">
        <p14:creationId xmlns:p14="http://schemas.microsoft.com/office/powerpoint/2010/main" val="3462609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rPr>
              <a:t>Конструкторы </a:t>
            </a:r>
            <a:r>
              <a:rPr lang="ru-RU" sz="2400" b="1" dirty="0">
                <a:solidFill>
                  <a:schemeClr val="bg1"/>
                </a:solidFill>
              </a:rPr>
              <a:t>и</a:t>
            </a:r>
            <a:r>
              <a:rPr lang="en-US" sz="2400" b="1" dirty="0">
                <a:solidFill>
                  <a:schemeClr val="bg1"/>
                </a:solidFill>
              </a:rPr>
              <a:t> </a:t>
            </a:r>
            <a:r>
              <a:rPr lang="en-US" sz="2400" b="1" dirty="0" smtClean="0">
                <a:solidFill>
                  <a:schemeClr val="bg1"/>
                </a:solidFill>
              </a:rPr>
              <a:t>readonly </a:t>
            </a:r>
            <a:r>
              <a:rPr lang="ru-RU" sz="2400" b="1" dirty="0" smtClean="0">
                <a:solidFill>
                  <a:schemeClr val="bg1"/>
                </a:solidFill>
              </a:rPr>
              <a:t>поля</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eaLnBrk="1" hangingPunct="1"/>
            <a:r>
              <a:rPr lang="ru-RU" sz="1400" dirty="0" smtClean="0">
                <a:solidFill>
                  <a:schemeClr val="bg1"/>
                </a:solidFill>
                <a:cs typeface="Times New Roman" pitchFamily="18" charset="0"/>
              </a:rPr>
              <a:t>Иногда возникает необходимость создать класс с полями значения которых нельзя изменить после создания объекта. Для этого применяются </a:t>
            </a:r>
            <a:r>
              <a:rPr lang="en-US" sz="1400" dirty="0" smtClean="0">
                <a:solidFill>
                  <a:schemeClr val="bg1"/>
                </a:solidFill>
                <a:cs typeface="Times New Roman" pitchFamily="18" charset="0"/>
              </a:rPr>
              <a:t>readonly </a:t>
            </a:r>
            <a:r>
              <a:rPr lang="ru-RU" sz="1400" dirty="0" smtClean="0">
                <a:solidFill>
                  <a:schemeClr val="bg1"/>
                </a:solidFill>
                <a:cs typeface="Times New Roman" pitchFamily="18" charset="0"/>
              </a:rPr>
              <a:t>поля. Допускается присваивать им значения при объявлении или в конструкторе.</a:t>
            </a:r>
            <a:endParaRPr lang="en-US" sz="1400" dirty="0">
              <a:solidFill>
                <a:schemeClr val="bg1"/>
              </a:solidFill>
              <a:cs typeface="Times New Roman" pitchFamily="18" charset="0"/>
            </a:endParaRPr>
          </a:p>
        </p:txBody>
      </p:sp>
      <p:sp>
        <p:nvSpPr>
          <p:cNvPr id="38915" name="Rectangle 3"/>
          <p:cNvSpPr>
            <a:spLocks noChangeArrowheads="1"/>
          </p:cNvSpPr>
          <p:nvPr/>
        </p:nvSpPr>
        <p:spPr bwMode="auto">
          <a:xfrm>
            <a:off x="533400" y="1542271"/>
            <a:ext cx="8077200" cy="2246769"/>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class Point</a:t>
            </a:r>
            <a:r>
              <a:rPr lang="en-US" sz="1400" dirty="0" smtClean="0">
                <a:solidFill>
                  <a:schemeClr val="bg1"/>
                </a:solidFill>
                <a:latin typeface="Courier New" pitchFamily="49" charset="0"/>
                <a:ea typeface="Calibri" pitchFamily="34" charset="0"/>
                <a:cs typeface="Courier New" pitchFamily="49" charset="0"/>
              </a:rPr>
              <a:t>2D</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private </a:t>
            </a:r>
            <a:r>
              <a:rPr lang="en-US" sz="1400" dirty="0" smtClean="0">
                <a:solidFill>
                  <a:srgbClr val="FFFF00"/>
                </a:solidFill>
                <a:latin typeface="Courier New" pitchFamily="49" charset="0"/>
                <a:ea typeface="Calibri" pitchFamily="34" charset="0"/>
                <a:cs typeface="Courier New" pitchFamily="49" charset="0"/>
              </a:rPr>
              <a:t>readonly</a:t>
            </a:r>
            <a:r>
              <a:rPr lang="en-US" sz="1400" dirty="0" smtClean="0">
                <a:solidFill>
                  <a:schemeClr val="bg1"/>
                </a:solidFill>
                <a:latin typeface="Courier New" pitchFamily="49" charset="0"/>
                <a:ea typeface="Calibri" pitchFamily="34" charset="0"/>
                <a:cs typeface="Courier New" pitchFamily="49" charset="0"/>
              </a:rPr>
              <a:t> </a:t>
            </a:r>
            <a:r>
              <a:rPr lang="be-BY" sz="1400" dirty="0" smtClean="0">
                <a:solidFill>
                  <a:schemeClr val="bg1"/>
                </a:solidFill>
                <a:latin typeface="Courier New" pitchFamily="49" charset="0"/>
                <a:ea typeface="Calibri" pitchFamily="34" charset="0"/>
                <a:cs typeface="Courier New" pitchFamily="49" charset="0"/>
              </a:rPr>
              <a:t>int x</a:t>
            </a:r>
            <a:r>
              <a:rPr lang="en-US" sz="1400" dirty="0" smtClean="0">
                <a:solidFill>
                  <a:schemeClr val="bg1"/>
                </a:solidFill>
                <a:latin typeface="Courier New" pitchFamily="49" charset="0"/>
                <a:ea typeface="Calibri" pitchFamily="34" charset="0"/>
                <a:cs typeface="Courier New" pitchFamily="49" charset="0"/>
              </a:rPr>
              <a:t>, y</a:t>
            </a:r>
            <a:r>
              <a:rPr lang="be-BY" sz="1400" dirty="0" smtClean="0">
                <a:solidFill>
                  <a:schemeClr val="bg1"/>
                </a:solidFill>
                <a:latin typeface="Courier New" pitchFamily="49" charset="0"/>
                <a:ea typeface="Calibri" pitchFamily="34" charset="0"/>
                <a:cs typeface="Courier New" pitchFamily="49" charset="0"/>
              </a:rPr>
              <a:t>;</a:t>
            </a:r>
          </a:p>
          <a:p>
            <a:pPr defTabSz="360000" eaLnBrk="0" hangingPunct="0">
              <a:defRPr/>
            </a:pPr>
            <a:endParaRPr lang="en-US" sz="1400" dirty="0" smtClean="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public Point(int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 int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en-US" sz="1400" dirty="0">
              <a:solidFill>
                <a:schemeClr val="bg1"/>
              </a:solidFill>
              <a:latin typeface="Courier New" panose="02070309020205020404" pitchFamily="49" charset="0"/>
              <a:ea typeface="Calibri" pitchFamily="34" charset="0"/>
              <a:cs typeface="Courier New" panose="02070309020205020404" pitchFamily="49" charset="0"/>
            </a:endParaRPr>
          </a:p>
          <a:p>
            <a:pPr defTabSz="360000" eaLnBrk="0" hangingPunct="0">
              <a:defRPr/>
            </a:pPr>
            <a:r>
              <a:rPr lang="en-US" sz="1400" dirty="0">
                <a:solidFill>
                  <a:schemeClr val="bg1"/>
                </a:solidFill>
                <a:latin typeface="Courier New" panose="02070309020205020404" pitchFamily="49" charset="0"/>
                <a:ea typeface="Calibri" pitchFamily="34" charset="0"/>
                <a:cs typeface="Courier New" panose="02070309020205020404"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x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x</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en-US" sz="1400" dirty="0" smtClean="0">
                <a:solidFill>
                  <a:schemeClr val="bg1"/>
                </a:solidFill>
                <a:latin typeface="Courier New" pitchFamily="49" charset="0"/>
                <a:ea typeface="Calibri" pitchFamily="34" charset="0"/>
                <a:cs typeface="Courier New" pitchFamily="49" charset="0"/>
              </a:rPr>
              <a:t>this.</a:t>
            </a:r>
            <a:r>
              <a:rPr lang="be-BY" sz="1400" dirty="0" smtClean="0">
                <a:solidFill>
                  <a:schemeClr val="bg1"/>
                </a:solidFill>
                <a:latin typeface="Courier New" pitchFamily="49" charset="0"/>
                <a:ea typeface="Calibri" pitchFamily="34" charset="0"/>
                <a:cs typeface="Courier New" pitchFamily="49" charset="0"/>
              </a:rPr>
              <a:t>y </a:t>
            </a:r>
            <a:r>
              <a:rPr lang="be-BY" sz="1400" dirty="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rPr>
              <a:t>y</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a:p>
            <a:pPr defTabSz="360000" eaLnBrk="0" hangingPunct="0">
              <a:defRPr/>
            </a:pPr>
            <a:r>
              <a:rPr lang="be-BY"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432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Автоматические свойства</a:t>
            </a:r>
            <a:r>
              <a:rPr lang="en-US" dirty="0" smtClean="0"/>
              <a:t/>
            </a:r>
            <a:br>
              <a:rPr lang="en-US" dirty="0" smtClean="0"/>
            </a:br>
            <a:r>
              <a:rPr lang="en-US" dirty="0" smtClean="0"/>
              <a:t>(auto-properties)</a:t>
            </a:r>
            <a:endParaRPr lang="en-US" dirty="0"/>
          </a:p>
        </p:txBody>
      </p:sp>
      <p:sp>
        <p:nvSpPr>
          <p:cNvPr id="3" name="Content Placeholder 2"/>
          <p:cNvSpPr>
            <a:spLocks noGrp="1"/>
          </p:cNvSpPr>
          <p:nvPr>
            <p:ph idx="1"/>
          </p:nvPr>
        </p:nvSpPr>
        <p:spPr>
          <a:xfrm>
            <a:off x="457200" y="1600201"/>
            <a:ext cx="8229600" cy="1036711"/>
          </a:xfrm>
        </p:spPr>
        <p:txBody>
          <a:bodyPr>
            <a:normAutofit/>
          </a:bodyPr>
          <a:lstStyle/>
          <a:p>
            <a:pPr marL="0" indent="0">
              <a:buNone/>
            </a:pPr>
            <a:r>
              <a:rPr lang="ru-RU" sz="2000" dirty="0" smtClean="0"/>
              <a:t>Авто-свойства позволяют быстро </a:t>
            </a:r>
            <a:r>
              <a:rPr lang="ru-RU" sz="2000" dirty="0"/>
              <a:t>объявлять </a:t>
            </a:r>
            <a:r>
              <a:rPr lang="ru-RU" sz="2000" dirty="0" smtClean="0"/>
              <a:t>простые свойства с </a:t>
            </a:r>
            <a:r>
              <a:rPr lang="en-US" sz="2000" dirty="0" smtClean="0"/>
              <a:t>private </a:t>
            </a:r>
            <a:r>
              <a:rPr lang="ru-RU" sz="2000" dirty="0" smtClean="0"/>
              <a:t>полем и с </a:t>
            </a:r>
            <a:r>
              <a:rPr lang="en-US" sz="2000" dirty="0" smtClean="0"/>
              <a:t>get/set. </a:t>
            </a:r>
            <a:r>
              <a:rPr lang="ru-RU" sz="2000" dirty="0" smtClean="0"/>
              <a:t>Это сокращает код программы улучшая читабельность. Например, вместо кода:</a:t>
            </a:r>
            <a:endParaRPr lang="en-US" sz="2000" dirty="0"/>
          </a:p>
        </p:txBody>
      </p:sp>
      <p:sp>
        <p:nvSpPr>
          <p:cNvPr id="5" name="Rectangle 4"/>
          <p:cNvSpPr/>
          <p:nvPr/>
        </p:nvSpPr>
        <p:spPr>
          <a:xfrm>
            <a:off x="539552" y="2636912"/>
            <a:ext cx="7992888" cy="2862322"/>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
        <p:nvSpPr>
          <p:cNvPr id="6" name="Content Placeholder 2"/>
          <p:cNvSpPr txBox="1">
            <a:spLocks/>
          </p:cNvSpPr>
          <p:nvPr/>
        </p:nvSpPr>
        <p:spPr>
          <a:xfrm>
            <a:off x="573348" y="5920293"/>
            <a:ext cx="2888866" cy="432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t>Мы можем написать:</a:t>
            </a:r>
            <a:endParaRPr lang="en-US" sz="2000" dirty="0"/>
          </a:p>
        </p:txBody>
      </p:sp>
      <p:sp>
        <p:nvSpPr>
          <p:cNvPr id="8" name="Rectangle 7"/>
          <p:cNvSpPr/>
          <p:nvPr/>
        </p:nvSpPr>
        <p:spPr>
          <a:xfrm>
            <a:off x="3059832" y="5628485"/>
            <a:ext cx="5472608" cy="1015663"/>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 </a:t>
            </a:r>
            <a:r>
              <a:rPr lang="en-US" sz="1200" dirty="0">
                <a:solidFill>
                  <a:srgbClr val="0000FF"/>
                </a:solidFill>
                <a:highlight>
                  <a:srgbClr val="FFFFFF"/>
                </a:highlight>
                <a:latin typeface="Courier New" panose="02070309020205020404" pitchFamily="49" charset="0"/>
                <a:cs typeface="Courier New" panose="02070309020205020404" pitchFamily="49" charset="0"/>
              </a:rPr>
              <a:t>get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set</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p>
          <a:p>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6191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a:t>
            </a:r>
            <a:endParaRPr lang="en-US" dirty="0">
              <a:solidFill>
                <a:schemeClr val="bg1"/>
              </a:solidFill>
            </a:endParaRPr>
          </a:p>
        </p:txBody>
      </p:sp>
      <p:sp>
        <p:nvSpPr>
          <p:cNvPr id="3" name="Content Placeholder 2"/>
          <p:cNvSpPr>
            <a:spLocks noGrp="1"/>
          </p:cNvSpPr>
          <p:nvPr>
            <p:ph idx="1"/>
          </p:nvPr>
        </p:nvSpPr>
        <p:spPr>
          <a:xfrm>
            <a:off x="457200" y="1600201"/>
            <a:ext cx="8229600" cy="2836911"/>
          </a:xfrm>
        </p:spPr>
        <p:txBody>
          <a:bodyPr>
            <a:normAutofit/>
          </a:bodyPr>
          <a:lstStyle/>
          <a:p>
            <a:pPr marL="0" indent="0">
              <a:buNone/>
            </a:pPr>
            <a:r>
              <a:rPr lang="ru-RU" dirty="0" smtClean="0">
                <a:solidFill>
                  <a:schemeClr val="bg1"/>
                </a:solidFill>
              </a:rPr>
              <a:t>Механизм наследования дает возможность использовать ранее написанный класс путем расширения. Механизм наследования упрощает повторное использование кода ускоряя разработку приложений.</a:t>
            </a:r>
            <a:endParaRPr lang="en-US" dirty="0"/>
          </a:p>
        </p:txBody>
      </p:sp>
      <p:sp>
        <p:nvSpPr>
          <p:cNvPr id="4" name="Rectangle 2"/>
          <p:cNvSpPr>
            <a:spLocks noChangeArrowheads="1"/>
          </p:cNvSpPr>
          <p:nvPr/>
        </p:nvSpPr>
        <p:spPr bwMode="auto">
          <a:xfrm>
            <a:off x="520761" y="4509120"/>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 </a:t>
            </a:r>
            <a:r>
              <a:rPr lang="en-US" sz="1200" dirty="0" smtClean="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Tree>
    <p:extLst>
      <p:ext uri="{BB962C8B-B14F-4D97-AF65-F5344CB8AC3E}">
        <p14:creationId xmlns:p14="http://schemas.microsoft.com/office/powerpoint/2010/main" val="2384880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solidFill>
                  <a:schemeClr val="bg1"/>
                </a:solidFill>
              </a:rPr>
              <a:t>Наследование и конструкторы</a:t>
            </a:r>
            <a:endParaRPr lang="en-US" dirty="0">
              <a:solidFill>
                <a:schemeClr val="bg1"/>
              </a:solidFill>
            </a:endParaRPr>
          </a:p>
        </p:txBody>
      </p:sp>
      <p:sp>
        <p:nvSpPr>
          <p:cNvPr id="3" name="Content Placeholder 2"/>
          <p:cNvSpPr>
            <a:spLocks noGrp="1"/>
          </p:cNvSpPr>
          <p:nvPr>
            <p:ph idx="1"/>
          </p:nvPr>
        </p:nvSpPr>
        <p:spPr>
          <a:xfrm>
            <a:off x="457200" y="1484784"/>
            <a:ext cx="8229600" cy="1396751"/>
          </a:xfrm>
        </p:spPr>
        <p:txBody>
          <a:bodyPr>
            <a:normAutofit/>
          </a:bodyPr>
          <a:lstStyle/>
          <a:p>
            <a:pPr marL="0" indent="0">
              <a:buNone/>
            </a:pPr>
            <a:r>
              <a:rPr lang="ru-RU" sz="2800" dirty="0" smtClean="0">
                <a:solidFill>
                  <a:schemeClr val="bg1"/>
                </a:solidFill>
              </a:rPr>
              <a:t>Если дочернему классу необходимо вызвать конструктор базого класса, то надо использовать ключевое слово </a:t>
            </a:r>
            <a:r>
              <a:rPr lang="en-US" sz="2800" dirty="0" smtClean="0">
                <a:solidFill>
                  <a:schemeClr val="bg1"/>
                </a:solidFill>
              </a:rPr>
              <a:t>base()</a:t>
            </a:r>
            <a:endParaRPr lang="en-US" sz="2800" dirty="0"/>
          </a:p>
        </p:txBody>
      </p:sp>
      <p:sp>
        <p:nvSpPr>
          <p:cNvPr id="6" name="Rectangle 5"/>
          <p:cNvSpPr/>
          <p:nvPr/>
        </p:nvSpPr>
        <p:spPr>
          <a:xfrm>
            <a:off x="539552" y="2996952"/>
            <a:ext cx="8064896" cy="3600986"/>
          </a:xfrm>
          <a:prstGeom prst="rect">
            <a:avLst/>
          </a:prstGeom>
          <a:solidFill>
            <a:schemeClr val="bg1"/>
          </a:solidFill>
        </p:spPr>
        <p:txBody>
          <a:bodyPr wrap="square">
            <a:spAutoFit/>
          </a:bodyPr>
          <a:lstStyle/>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y;</a:t>
            </a:r>
          </a:p>
          <a:p>
            <a:r>
              <a:rPr lang="fr-FR"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fr-FR"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fr-FR" sz="1200" dirty="0">
                <a:solidFill>
                  <a:srgbClr val="000000"/>
                </a:solidFill>
                <a:highlight>
                  <a:srgbClr val="FFFFFF"/>
                </a:highlight>
                <a:latin typeface="Courier New" panose="02070309020205020404" pitchFamily="49" charset="0"/>
                <a:cs typeface="Courier New" panose="02070309020205020404" pitchFamily="49" charset="0"/>
              </a:rPr>
              <a:t>Point2D(</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x, </a:t>
            </a:r>
            <a:r>
              <a:rPr lang="fr-FR" sz="1200" dirty="0" err="1">
                <a:solidFill>
                  <a:srgbClr val="0000FF"/>
                </a:solidFill>
                <a:highlight>
                  <a:srgbClr val="FFFFFF"/>
                </a:highlight>
                <a:latin typeface="Courier New" panose="02070309020205020404" pitchFamily="49" charset="0"/>
                <a:cs typeface="Courier New" panose="02070309020205020404" pitchFamily="49" charset="0"/>
              </a:rPr>
              <a:t>int</a:t>
            </a:r>
            <a:r>
              <a:rPr lang="fr-FR"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.x </a:t>
            </a:r>
            <a:r>
              <a:rPr lang="en-US" sz="1200" dirty="0">
                <a:solidFill>
                  <a:srgbClr val="000000"/>
                </a:solidFill>
                <a:highlight>
                  <a:srgbClr val="FFFFFF"/>
                </a:highlight>
                <a:latin typeface="Courier New" panose="02070309020205020404" pitchFamily="49" charset="0"/>
                <a:cs typeface="Courier New" panose="02070309020205020404" pitchFamily="49" charset="0"/>
              </a:rPr>
              <a:t>= x;</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.y </a:t>
            </a:r>
            <a:r>
              <a:rPr lang="en-US" sz="1200" dirty="0">
                <a:solidFill>
                  <a:srgbClr val="000000"/>
                </a:solidFill>
                <a:highlight>
                  <a:srgbClr val="FFFFFF"/>
                </a:highlight>
                <a:latin typeface="Courier New" panose="02070309020205020404" pitchFamily="49" charset="0"/>
                <a:cs typeface="Courier New" panose="02070309020205020404" pitchFamily="49" charset="0"/>
              </a:rPr>
              <a:t>= 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00"/>
                </a:solidFill>
                <a:highlight>
                  <a:srgbClr val="FFFFFF"/>
                </a:highlight>
                <a:latin typeface="Courier New" panose="02070309020205020404" pitchFamily="49" charset="0"/>
                <a:cs typeface="Courier New" panose="02070309020205020404" pitchFamily="49" charset="0"/>
              </a:rPr>
              <a:t> : </a:t>
            </a:r>
            <a:r>
              <a:rPr lang="en-US" sz="1200" dirty="0">
                <a:solidFill>
                  <a:srgbClr val="2B91AF"/>
                </a:solidFill>
                <a:highlight>
                  <a:srgbClr val="FFFFFF"/>
                </a:highlight>
                <a:latin typeface="Courier New" panose="02070309020205020404" pitchFamily="49" charset="0"/>
                <a:cs typeface="Courier New" panose="02070309020205020404" pitchFamily="49" charset="0"/>
              </a:rPr>
              <a:t>Point2D</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private</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 </a:t>
            </a:r>
            <a:r>
              <a:rPr lang="en-US" sz="1200" dirty="0">
                <a:solidFill>
                  <a:srgbClr val="008000"/>
                </a:solidFill>
                <a:highlight>
                  <a:srgbClr val="FFFFFF"/>
                </a:highlight>
                <a:latin typeface="Courier New" panose="02070309020205020404" pitchFamily="49" charset="0"/>
                <a:cs typeface="Courier New" panose="02070309020205020404" pitchFamily="49" charset="0"/>
              </a:rPr>
              <a:t>// System.Drawing.Color</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00"/>
                </a:solidFill>
                <a:highlight>
                  <a:srgbClr val="FFFFFF"/>
                </a:highlight>
                <a:latin typeface="Courier New" panose="02070309020205020404" pitchFamily="49" charset="0"/>
                <a:cs typeface="Courier New" panose="02070309020205020404" pitchFamily="49" charset="0"/>
              </a:rPr>
              <a:t>ColorPoint2D(</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a:t>
            </a:r>
            <a:r>
              <a:rPr lang="en-US" sz="1200" dirty="0">
                <a:solidFill>
                  <a:srgbClr val="0000FF"/>
                </a:solidFill>
                <a:highlight>
                  <a:srgbClr val="FFFFFF"/>
                </a:highlight>
                <a:latin typeface="Courier New" panose="02070309020205020404" pitchFamily="49" charset="0"/>
                <a:cs typeface="Courier New" panose="02070309020205020404" pitchFamily="49" charset="0"/>
              </a:rPr>
              <a:t>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y, </a:t>
            </a:r>
            <a:r>
              <a:rPr lang="en-US" sz="1200" dirty="0">
                <a:solidFill>
                  <a:srgbClr val="2B91AF"/>
                </a:solidFill>
                <a:highlight>
                  <a:srgbClr val="FFFFFF"/>
                </a:highlight>
                <a:latin typeface="Courier New" panose="02070309020205020404" pitchFamily="49" charset="0"/>
                <a:cs typeface="Courier New" panose="02070309020205020404" pitchFamily="49" charset="0"/>
              </a:rPr>
              <a:t>Color</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base</a:t>
            </a:r>
            <a:r>
              <a:rPr lang="en-US" sz="1200" dirty="0">
                <a:solidFill>
                  <a:srgbClr val="000000"/>
                </a:solidFill>
                <a:highlight>
                  <a:srgbClr val="FFFFFF"/>
                </a:highlight>
                <a:latin typeface="Courier New" panose="02070309020205020404" pitchFamily="49" charset="0"/>
                <a:cs typeface="Courier New" panose="02070309020205020404" pitchFamily="49" charset="0"/>
              </a:rPr>
              <a:t>(x,y)</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1200" dirty="0" smtClean="0">
                <a:solidFill>
                  <a:srgbClr val="0000FF"/>
                </a:solidFill>
                <a:highlight>
                  <a:srgbClr val="FFFFFF"/>
                </a:highlight>
                <a:latin typeface="Courier New" panose="02070309020205020404" pitchFamily="49" charset="0"/>
                <a:cs typeface="Courier New" panose="02070309020205020404" pitchFamily="49" charset="0"/>
              </a:rPr>
              <a:t>        this</a:t>
            </a:r>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.color </a:t>
            </a:r>
            <a:r>
              <a:rPr lang="en-US" sz="1200" dirty="0">
                <a:solidFill>
                  <a:srgbClr val="000000"/>
                </a:solidFill>
                <a:highlight>
                  <a:srgbClr val="FFFFFF"/>
                </a:highlight>
                <a:latin typeface="Courier New" panose="02070309020205020404" pitchFamily="49" charset="0"/>
                <a:cs typeface="Courier New" panose="02070309020205020404" pitchFamily="49" charset="0"/>
              </a:rPr>
              <a:t>= color;</a:t>
            </a:r>
          </a:p>
          <a:p>
            <a:r>
              <a:rPr lang="en-US" sz="12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6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Наследование</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Наследование. Модифи</a:t>
            </a:r>
            <a:r>
              <a:rPr lang="ru-RU" dirty="0">
                <a:solidFill>
                  <a:schemeClr val="bg1"/>
                </a:solidFill>
              </a:rPr>
              <a:t>к</a:t>
            </a:r>
            <a:r>
              <a:rPr lang="ru-RU" dirty="0" smtClean="0">
                <a:solidFill>
                  <a:schemeClr val="bg1"/>
                </a:solidFill>
              </a:rPr>
              <a:t>атор доступа </a:t>
            </a:r>
            <a:r>
              <a:rPr lang="en-US" dirty="0" smtClean="0">
                <a:solidFill>
                  <a:schemeClr val="bg1"/>
                </a:solidFill>
              </a:rPr>
              <a:t>protected.</a:t>
            </a:r>
            <a:endParaRPr lang="en-US" dirty="0">
              <a:solidFill>
                <a:schemeClr val="bg1"/>
              </a:solidFill>
            </a:endParaRPr>
          </a:p>
        </p:txBody>
      </p:sp>
      <p:sp>
        <p:nvSpPr>
          <p:cNvPr id="3" name="Content Placeholder 2"/>
          <p:cNvSpPr>
            <a:spLocks noGrp="1"/>
          </p:cNvSpPr>
          <p:nvPr>
            <p:ph idx="1"/>
          </p:nvPr>
        </p:nvSpPr>
        <p:spPr>
          <a:xfrm>
            <a:off x="457200" y="1600201"/>
            <a:ext cx="8229600" cy="1612776"/>
          </a:xfrm>
        </p:spPr>
        <p:txBody>
          <a:bodyPr/>
          <a:lstStyle/>
          <a:p>
            <a:pPr marL="0" indent="0">
              <a:buNone/>
            </a:pPr>
            <a:r>
              <a:rPr lang="ru-RU" dirty="0" smtClean="0">
                <a:solidFill>
                  <a:schemeClr val="bg1"/>
                </a:solidFill>
              </a:rPr>
              <a:t>Члены классы с модификатором </a:t>
            </a:r>
            <a:r>
              <a:rPr lang="en-US" dirty="0" smtClean="0">
                <a:solidFill>
                  <a:schemeClr val="bg1"/>
                </a:solidFill>
              </a:rPr>
              <a:t>protected </a:t>
            </a:r>
            <a:r>
              <a:rPr lang="ru-RU" dirty="0" smtClean="0">
                <a:solidFill>
                  <a:schemeClr val="bg1"/>
                </a:solidFill>
              </a:rPr>
              <a:t>доступны всем членам данного класса и всем его наследникам.</a:t>
            </a:r>
            <a:endParaRPr lang="ru-RU" dirty="0">
              <a:solidFill>
                <a:schemeClr val="bg1"/>
              </a:solidFill>
            </a:endParaRPr>
          </a:p>
          <a:p>
            <a:endParaRPr lang="en-US" dirty="0"/>
          </a:p>
        </p:txBody>
      </p:sp>
    </p:spTree>
    <p:extLst>
      <p:ext uri="{BB962C8B-B14F-4D97-AF65-F5344CB8AC3E}">
        <p14:creationId xmlns:p14="http://schemas.microsoft.com/office/powerpoint/2010/main" val="2089068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VirtualFunc();</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VirtualFunc()</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Console.WriteLine</a:t>
            </a:r>
            <a:r>
              <a:rPr lang="en-US" sz="1100" dirty="0">
                <a:solidFill>
                  <a:schemeClr val="bg1"/>
                </a:solidFill>
                <a:latin typeface="Courier New" pitchFamily="49" charset="0"/>
                <a:cs typeface="Courier New" pitchFamily="49" charset="0"/>
              </a:rPr>
              <a:t>(_foo.ToLower());</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smtClean="0">
                <a:solidFill>
                  <a:schemeClr val="bg1"/>
                </a:solidFill>
                <a:cs typeface="Courier New" pitchFamily="49" charset="0"/>
              </a:rPr>
              <a:t>VirtualFunc()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smtClean="0">
                <a:solidFill>
                  <a:schemeClr val="bg1"/>
                </a:solidFill>
                <a:cs typeface="Times New Roman" pitchFamily="18" charset="0"/>
              </a:rPr>
              <a:t>System.Object</a:t>
            </a:r>
            <a:r>
              <a:rPr lang="ru-RU" sz="2400" b="1" dirty="0" smtClean="0">
                <a:solidFill>
                  <a:schemeClr val="bg1"/>
                </a:solidFill>
                <a:cs typeface="Times New Roman" pitchFamily="18" charset="0"/>
              </a:rPr>
              <a:t> – базовый класс для всех типов</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bool Equals(object obj)</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bool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int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bool ReferenceEquals(object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a:solidFill>
                  <a:schemeClr val="bg1"/>
                </a:solidFill>
                <a:latin typeface="Courier New" pitchFamily="49" charset="0"/>
                <a:ea typeface="Calibri" pitchFamily="34" charset="0"/>
                <a:cs typeface="Courier New" pitchFamily="49" charset="0"/>
              </a:rPr>
              <a:t>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403231"/>
            <a:ext cx="4953000" cy="16004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Создание  и реализация интерфейса </a:t>
            </a:r>
            <a:r>
              <a:rPr lang="ru-RU" sz="2400" b="1" dirty="0">
                <a:solidFill>
                  <a:schemeClr val="bg1"/>
                </a:solidFill>
                <a:cs typeface="Times New Roman" pitchFamily="18" charset="0"/>
              </a:rPr>
              <a:t>– </a:t>
            </a:r>
            <a:r>
              <a:rPr lang="ru-RU" sz="2400" b="1" dirty="0" smtClean="0">
                <a:solidFill>
                  <a:schemeClr val="bg1"/>
                </a:solidFill>
                <a:cs typeface="Times New Roman" pitchFamily="18" charset="0"/>
              </a:rPr>
              <a:t>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int X { get; private set; }</a:t>
            </a:r>
          </a:p>
          <a:p>
            <a:pPr eaLnBrk="0" hangingPunct="0">
              <a:defRPr/>
            </a:pPr>
            <a:r>
              <a:rPr lang="en-US" sz="900" dirty="0">
                <a:solidFill>
                  <a:schemeClr val="bg1"/>
                </a:solidFill>
                <a:ea typeface="Calibri" pitchFamily="34" charset="0"/>
                <a:cs typeface="Courier New" pitchFamily="49" charset="0"/>
              </a:rPr>
              <a:t>    public int Y { get; private set; }</a:t>
            </a:r>
          </a:p>
          <a:p>
            <a:pPr eaLnBrk="0" hangingPunct="0">
              <a:defRPr/>
            </a:pPr>
            <a:r>
              <a:rPr lang="en-US" sz="900" dirty="0">
                <a:solidFill>
                  <a:schemeClr val="bg1"/>
                </a:solidFill>
                <a:ea typeface="Calibri" pitchFamily="34" charset="0"/>
                <a:cs typeface="Courier New" pitchFamily="49" charset="0"/>
              </a:rPr>
              <a:t>    public Point(int x, int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a:solidFill>
                  <a:schemeClr val="bg1"/>
                </a:solidFill>
                <a:ea typeface="Calibri" pitchFamily="34" charset="0"/>
                <a:cs typeface="Courier New" pitchFamily="49" charset="0"/>
              </a:rPr>
              <a:t>Console.WriteLine("I'm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Arc(int x, int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Arc with Radius {0} at point {1}; {2}", _radius, base.X, base.Y);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IPrintable</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int _x, _y, _z;</a:t>
            </a:r>
          </a:p>
          <a:p>
            <a:pPr eaLnBrk="0" hangingPunct="0">
              <a:defRPr/>
            </a:pPr>
            <a:r>
              <a:rPr lang="en-US" sz="900" dirty="0">
                <a:solidFill>
                  <a:schemeClr val="bg1"/>
                </a:solidFill>
                <a:ea typeface="Calibri" pitchFamily="34" charset="0"/>
                <a:cs typeface="Courier New" pitchFamily="49" charset="0"/>
              </a:rPr>
              <a:t>    public Point3D(int x, int y, int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Console.WriteLine("I'm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Printer(params IPrintable[] vals)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foreach (IPrintable obj in vals) obj.Print();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args)</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ru-RU" dirty="0" smtClean="0">
                <a:solidFill>
                  <a:schemeClr val="bg1"/>
                </a:solidFill>
              </a:rPr>
              <a:t>Полезные интерфейсы в </a:t>
            </a:r>
            <a:r>
              <a:rPr lang="en-US" dirty="0" smtClean="0">
                <a:solidFill>
                  <a:schemeClr val="bg1"/>
                </a:solidFill>
              </a:rPr>
              <a:t>.NET</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25291825"/>
              </p:ext>
            </p:extLst>
          </p:nvPr>
        </p:nvGraphicFramePr>
        <p:xfrm>
          <a:off x="572970" y="1472018"/>
          <a:ext cx="7700910" cy="3901286"/>
        </p:xfrm>
        <a:graphic>
          <a:graphicData uri="http://schemas.openxmlformats.org/drawingml/2006/table">
            <a:tbl>
              <a:tblPr/>
              <a:tblGrid>
                <a:gridCol w="2630878"/>
                <a:gridCol w="1584176"/>
                <a:gridCol w="3485856"/>
              </a:tblGrid>
              <a:tr h="320018">
                <a:tc>
                  <a:txBody>
                    <a:bodyPr/>
                    <a:lstStyle/>
                    <a:p>
                      <a:pPr algn="l"/>
                      <a:r>
                        <a:rPr lang="ru-RU" sz="1600" b="1" dirty="0" smtClean="0">
                          <a:solidFill>
                            <a:schemeClr val="accent1">
                              <a:lumMod val="75000"/>
                            </a:schemeClr>
                          </a:solidFill>
                        </a:rPr>
                        <a:t>Пространство</a:t>
                      </a:r>
                      <a:r>
                        <a:rPr lang="ru-RU" sz="1600" b="1" baseline="0" dirty="0" smtClean="0">
                          <a:solidFill>
                            <a:schemeClr val="accent1">
                              <a:lumMod val="75000"/>
                            </a:schemeClr>
                          </a:solidFill>
                        </a:rPr>
                        <a:t> имен </a:t>
                      </a:r>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Название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b="1" dirty="0" smtClean="0">
                          <a:solidFill>
                            <a:schemeClr val="accent1">
                              <a:lumMod val="75000"/>
                            </a:schemeClr>
                          </a:solidFill>
                        </a:rPr>
                        <a:t>Назначение</a:t>
                      </a:r>
                      <a:endParaRPr lang="en-US" sz="1600" b="1"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Одноправленная неизменяемая последовательность элементов.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IEnumerable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27730">
                <a:tc rowSpan="2">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err="1" smtClean="0">
                          <a:solidFill>
                            <a:schemeClr val="bg1"/>
                          </a:solidFill>
                        </a:rPr>
                        <a:t>IComparable</a:t>
                      </a:r>
                      <a:endParaRPr lang="en-US" sz="1600" b="0" dirty="0" smtClean="0">
                        <a:solidFill>
                          <a:schemeClr val="bg1"/>
                        </a:solidFill>
                      </a:endParaRPr>
                    </a:p>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 самим</a:t>
                      </a:r>
                      <a:r>
                        <a:rPr lang="ru-RU" sz="1600" b="0" baseline="0" dirty="0" smtClean="0">
                          <a:solidFill>
                            <a:schemeClr val="bg1"/>
                          </a:solidFill>
                        </a:rPr>
                        <a:t> типом.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vMerge="1">
                  <a:txBody>
                    <a:bodyPr/>
                    <a:lstStyle/>
                    <a:p>
                      <a:pPr algn="l"/>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IComparable</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l"/>
                      <a:r>
                        <a:rPr lang="ru-RU" sz="1600" b="0" dirty="0" smtClean="0">
                          <a:solidFill>
                            <a:schemeClr val="bg1"/>
                          </a:solidFill>
                        </a:rPr>
                        <a:t>Упорядочивание элементов для помещения их в сортируемые коллекции. Реализуется</a:t>
                      </a:r>
                      <a:r>
                        <a:rPr lang="ru-RU" sz="1600" b="0" baseline="0" dirty="0" smtClean="0">
                          <a:solidFill>
                            <a:schemeClr val="bg1"/>
                          </a:solidFill>
                        </a:rPr>
                        <a:t> внешним классом.</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457168">
                <a:tc>
                  <a:txBody>
                    <a:bodyPr/>
                    <a:lstStyle/>
                    <a:p>
                      <a:pPr algn="l"/>
                      <a:r>
                        <a:rPr lang="en-US" sz="1600" b="0" dirty="0" err="1" smtClean="0">
                          <a:solidFill>
                            <a:schemeClr val="bg1"/>
                          </a:solidFill>
                        </a:rPr>
                        <a:t>System.Collections.Generic</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IComparer</a:t>
                      </a:r>
                      <a:r>
                        <a:rPr lang="en-US" sz="1600" b="0" dirty="0" smtClean="0">
                          <a:solidFill>
                            <a:schemeClr val="bg1"/>
                          </a:solidFill>
                        </a:rPr>
                        <a:t>&lt;T&gt;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vMerge="1">
                  <a:txBody>
                    <a:bodyPr/>
                    <a:lstStyle/>
                    <a:p>
                      <a:pPr algn="l"/>
                      <a:endParaRPr lang="en-US" sz="14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09424">
                <a:tc>
                  <a:txBody>
                    <a:bodyPr/>
                    <a:lstStyle/>
                    <a:p>
                      <a:pPr algn="l"/>
                      <a:r>
                        <a:rPr lang="ru-RU"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IEquatable&lt;T&gt;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smtClean="0">
                          <a:solidFill>
                            <a:schemeClr val="bg1"/>
                          </a:solidFill>
                        </a:rPr>
                        <a:t>C</a:t>
                      </a:r>
                      <a:r>
                        <a:rPr lang="ru-RU" sz="1600" b="0" dirty="0" smtClean="0">
                          <a:solidFill>
                            <a:schemeClr val="bg1"/>
                          </a:solidFill>
                        </a:rPr>
                        <a:t>равнение элементов на равенство</a:t>
                      </a:r>
                      <a:r>
                        <a:rPr lang="en-US" sz="1600" b="0" dirty="0" smtClean="0">
                          <a:solidFill>
                            <a:schemeClr val="bg1"/>
                          </a:solidFill>
                        </a:rPr>
                        <a:t>.</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320018">
                <a:tc>
                  <a:txBody>
                    <a:bodyPr/>
                    <a:lstStyle/>
                    <a:p>
                      <a:pPr algn="l"/>
                      <a:r>
                        <a:rPr lang="en-US" sz="1600" b="0" dirty="0" smtClean="0">
                          <a:solidFill>
                            <a:schemeClr val="bg1"/>
                          </a:solidFill>
                        </a:rPr>
                        <a:t>System</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sz="1600" b="0" dirty="0" err="1" smtClean="0">
                          <a:solidFill>
                            <a:schemeClr val="bg1"/>
                          </a:solidFill>
                        </a:rPr>
                        <a:t>IDisposable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Освобождение внешних ресурсов.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en-US" sz="1600" b="0" dirty="0" err="1" smtClean="0">
                          <a:solidFill>
                            <a:schemeClr val="bg1"/>
                          </a:solidFill>
                        </a:rPr>
                        <a:t>System.Runtime.Serialization</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sz="1600" b="0" dirty="0" err="1" smtClean="0">
                          <a:solidFill>
                            <a:schemeClr val="bg1"/>
                          </a:solidFill>
                        </a:rPr>
                        <a:t>ISerializable</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ru-RU" sz="1600" b="0" dirty="0" smtClean="0">
                          <a:solidFill>
                            <a:schemeClr val="bg1"/>
                          </a:solidFill>
                        </a:rPr>
                        <a:t>Управление бинарной сериализацией.</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162485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ru-RU" dirty="0" smtClean="0">
                <a:solidFill>
                  <a:schemeClr val="bg1"/>
                </a:solidFill>
              </a:rPr>
              <a:t>Интерфейсы </a:t>
            </a:r>
            <a:r>
              <a:rPr lang="en-US" dirty="0" smtClean="0">
                <a:solidFill>
                  <a:schemeClr val="bg1"/>
                </a:solidFill>
              </a:rPr>
              <a:t>vs </a:t>
            </a:r>
            <a:r>
              <a:rPr lang="ru-RU" dirty="0" smtClean="0">
                <a:solidFill>
                  <a:schemeClr val="bg1"/>
                </a:solidFill>
              </a:rPr>
              <a:t>Абстрактные классы</a:t>
            </a:r>
            <a:endParaRPr lang="ru-RU"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24991797"/>
              </p:ext>
            </p:extLst>
          </p:nvPr>
        </p:nvGraphicFramePr>
        <p:xfrm>
          <a:off x="572970" y="1472018"/>
          <a:ext cx="7700910" cy="4404322"/>
        </p:xfrm>
        <a:graphic>
          <a:graphicData uri="http://schemas.openxmlformats.org/drawingml/2006/table">
            <a:tbl>
              <a:tblPr/>
              <a:tblGrid>
                <a:gridCol w="2630878"/>
                <a:gridCol w="1584176"/>
                <a:gridCol w="3485856"/>
              </a:tblGrid>
              <a:tr h="320018">
                <a:tc>
                  <a:txBody>
                    <a:bodyPr/>
                    <a:lstStyle/>
                    <a:p>
                      <a:pPr algn="l"/>
                      <a:endParaRPr lang="en-US" sz="1600" b="1" dirty="0">
                        <a:solidFill>
                          <a:schemeClr val="accent1">
                            <a:lumMod val="75000"/>
                          </a:schemeClr>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Интерфейсы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l"/>
                      <a:r>
                        <a:rPr lang="ru-RU" sz="1600" dirty="0" smtClean="0">
                          <a:solidFill>
                            <a:schemeClr val="accent1">
                              <a:lumMod val="75000"/>
                            </a:schemeClr>
                          </a:solidFill>
                        </a:rPr>
                        <a:t>Абстрактные классы</a:t>
                      </a:r>
                      <a:endParaRPr lang="en-US" sz="1600" dirty="0">
                        <a:solidFill>
                          <a:schemeClr val="accent1">
                            <a:lumMod val="75000"/>
                          </a:schemeClr>
                        </a:solidFill>
                      </a:endParaRPr>
                    </a:p>
                  </a:txBody>
                  <a:tcPr marL="45717" marR="45717" marT="22858" marB="22858"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r>
              <a:tr h="320018">
                <a:tc>
                  <a:txBody>
                    <a:bodyPr/>
                    <a:lstStyle/>
                    <a:p>
                      <a:pPr algn="l"/>
                      <a:r>
                        <a:rPr lang="ru-RU" sz="1600" b="0" dirty="0" smtClean="0">
                          <a:solidFill>
                            <a:schemeClr val="bg1"/>
                          </a:solidFill>
                        </a:rPr>
                        <a:t>Допустимые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Только методы,</a:t>
                      </a:r>
                      <a:r>
                        <a:rPr lang="ru-RU" sz="1600" b="0" baseline="0" dirty="0" smtClean="0">
                          <a:solidFill>
                            <a:schemeClr val="bg1"/>
                          </a:solidFill>
                        </a:rPr>
                        <a:t> свойства, индексаторы, события.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Все.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Частичная реализация</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Абстрактный</a:t>
                      </a:r>
                      <a:r>
                        <a:rPr lang="ru-RU" sz="1600" b="0" baseline="0" dirty="0" smtClean="0">
                          <a:solidFill>
                            <a:schemeClr val="bg1"/>
                          </a:solidFill>
                        </a:rPr>
                        <a:t> класс может одновременно содержать абстрактные и конкретные члены.</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Множественное</a:t>
                      </a:r>
                      <a:r>
                        <a:rPr lang="ru-RU" sz="1600" b="0" baseline="0" dirty="0" smtClean="0">
                          <a:solidFill>
                            <a:schemeClr val="bg1"/>
                          </a:solidFill>
                        </a:rPr>
                        <a:t> «наследование»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Тип может</a:t>
                      </a:r>
                      <a:r>
                        <a:rPr lang="ru-RU" sz="1600" b="0" baseline="0" dirty="0" smtClean="0">
                          <a:solidFill>
                            <a:schemeClr val="bg1"/>
                          </a:solidFill>
                        </a:rPr>
                        <a:t> реализовывать неограниченное кол-во интерфейсов.</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Класс</a:t>
                      </a:r>
                      <a:r>
                        <a:rPr lang="ru-RU" sz="1600" b="0" baseline="0" dirty="0" smtClean="0">
                          <a:solidFill>
                            <a:schemeClr val="bg1"/>
                          </a:solidFill>
                        </a:rPr>
                        <a:t> может наследовать только один класс.</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20018">
                <a:tc>
                  <a:txBody>
                    <a:bodyPr/>
                    <a:lstStyle/>
                    <a:p>
                      <a:pPr algn="l"/>
                      <a:r>
                        <a:rPr lang="ru-RU" sz="1600" b="0" dirty="0" smtClean="0">
                          <a:solidFill>
                            <a:schemeClr val="bg1"/>
                          </a:solidFill>
                        </a:rPr>
                        <a:t>Наследование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Нет т.к. интерфейсы</a:t>
                      </a:r>
                      <a:r>
                        <a:rPr lang="ru-RU" sz="1600" b="0" baseline="0" dirty="0" smtClean="0">
                          <a:solidFill>
                            <a:schemeClr val="bg1"/>
                          </a:solidFill>
                        </a:rPr>
                        <a:t> не содержат реализации.</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ru-RU" sz="1600" b="0" dirty="0" smtClean="0">
                          <a:solidFill>
                            <a:schemeClr val="bg1"/>
                          </a:solidFill>
                        </a:rPr>
                        <a:t>Да. Как в</a:t>
                      </a:r>
                      <a:r>
                        <a:rPr lang="ru-RU" sz="1600" b="0" baseline="0" dirty="0" smtClean="0">
                          <a:solidFill>
                            <a:schemeClr val="bg1"/>
                          </a:solidFill>
                        </a:rPr>
                        <a:t> обычном классе.</a:t>
                      </a:r>
                      <a:endParaRPr lang="en-US" sz="1600" b="0" dirty="0">
                        <a:solidFill>
                          <a:schemeClr val="bg1"/>
                        </a:solidFill>
                      </a:endParaRPr>
                    </a:p>
                  </a:txBody>
                  <a:tcPr marL="45717" marR="45717" marT="22858" marB="2285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4497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340768"/>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a:solidFill>
                  <a:schemeClr val="bg1"/>
                </a:solidFill>
              </a:rPr>
              <a:t>CompareTo()</a:t>
            </a:r>
            <a:r>
              <a:rPr lang="ru-RU" sz="1600" dirty="0">
                <a:solidFill>
                  <a:schemeClr val="bg1"/>
                </a:solidFill>
              </a:rPr>
              <a:t> должен возвращать </a:t>
            </a:r>
            <a:r>
              <a:rPr lang="ru-RU" sz="1600" dirty="0" smtClean="0">
                <a:solidFill>
                  <a:schemeClr val="bg1"/>
                </a:solidFill>
              </a:rPr>
              <a:t>отрицательное значение </a:t>
            </a:r>
            <a:r>
              <a:rPr lang="ru-RU" sz="1600" dirty="0">
                <a:solidFill>
                  <a:schemeClr val="bg1"/>
                </a:solidFill>
              </a:rPr>
              <a:t>если текущий объект меньше принимаемого, 0 – если они равны, </a:t>
            </a:r>
            <a:r>
              <a:rPr lang="ru-RU" sz="1600" dirty="0" smtClean="0">
                <a:solidFill>
                  <a:schemeClr val="bg1"/>
                </a:solidFill>
              </a:rPr>
              <a:t>положительное </a:t>
            </a:r>
            <a:r>
              <a:rPr lang="ru-RU" sz="1600" dirty="0">
                <a:solidFill>
                  <a:schemeClr val="bg1"/>
                </a:solidFill>
              </a:rPr>
              <a:t>– если текущий </a:t>
            </a:r>
            <a:r>
              <a:rPr lang="ru-RU" sz="1600" dirty="0" smtClean="0">
                <a:solidFill>
                  <a:schemeClr val="bg1"/>
                </a:solidFill>
              </a:rPr>
              <a:t>больше </a:t>
            </a:r>
            <a:r>
              <a:rPr lang="ru-RU" sz="1600" dirty="0">
                <a:solidFill>
                  <a:schemeClr val="bg1"/>
                </a:solidFill>
              </a:rPr>
              <a:t>принимаемого</a:t>
            </a:r>
            <a:r>
              <a:rPr lang="ru-RU" sz="1600" dirty="0" smtClean="0">
                <a:solidFill>
                  <a:schemeClr val="bg1"/>
                </a:solidFill>
              </a:rPr>
              <a:t>. При сравнении с </a:t>
            </a:r>
            <a:r>
              <a:rPr lang="en-US" sz="1600" dirty="0" smtClean="0">
                <a:solidFill>
                  <a:schemeClr val="bg1"/>
                </a:solidFill>
              </a:rPr>
              <a:t>null </a:t>
            </a:r>
            <a:r>
              <a:rPr lang="ru-RU" sz="1600" dirty="0" smtClean="0">
                <a:solidFill>
                  <a:schemeClr val="bg1"/>
                </a:solidFill>
              </a:rPr>
              <a:t>нужно возвращать положительное число.</a:t>
            </a:r>
            <a:endParaRPr lang="ru-RU" sz="1600" dirty="0">
              <a:solidFill>
                <a:schemeClr val="bg1"/>
              </a:solidFill>
            </a:endParaRPr>
          </a:p>
        </p:txBody>
      </p:sp>
      <p:sp>
        <p:nvSpPr>
          <p:cNvPr id="17413" name="Rectangle 2"/>
          <p:cNvSpPr>
            <a:spLocks noChangeArrowheads="1"/>
          </p:cNvSpPr>
          <p:nvPr/>
        </p:nvSpPr>
        <p:spPr bwMode="auto">
          <a:xfrm>
            <a:off x="304800" y="2186275"/>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smtClean="0">
                <a:solidFill>
                  <a:schemeClr val="bg1"/>
                </a:solidFill>
                <a:cs typeface="Times New Roman" pitchFamily="18" charset="0"/>
              </a:rPr>
              <a:t>IComparable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smtClean="0">
                <a:solidFill>
                  <a:schemeClr val="bg1"/>
                </a:solidFill>
                <a:latin typeface="Courier New" pitchFamily="49" charset="0"/>
                <a:ea typeface="Calibri" pitchFamily="34" charset="0"/>
                <a:cs typeface="Courier New" pitchFamily="49" charset="0"/>
              </a:rPr>
              <a:t>er&lt;T&gt;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перегружаете операторы равно (==) и неравно (!=)</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smtClean="0">
                <a:solidFill>
                  <a:schemeClr val="bg1"/>
                </a:solidFill>
                <a:cs typeface="Courier New" pitchFamily="49" charset="0"/>
              </a:rPr>
              <a:t>bool Equals(object obj).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a:t>
            </a:r>
            <a:r>
              <a:rPr lang="en-US" sz="900" dirty="0">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 delta, point.y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(-point.x, -point.y);</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.Equals(point1,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obj)</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 = obj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point.x &amp;&amp; y == point.y);</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2B91AF"/>
                </a:solidFill>
                <a:latin typeface="Consolas"/>
              </a:rPr>
              <a:t>Console</a:t>
            </a:r>
            <a:r>
              <a:rPr lang="en-US" sz="900" dirty="0">
                <a:solidFill>
                  <a:prstClr val="black"/>
                </a:solidFill>
                <a:latin typeface="Consolas"/>
              </a:rPr>
              <a:t>.WriteLine(</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Dictionary&lt;TKey, TValue&gt;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smtClean="0"/>
                        <a:t>HashSet&lt;T&gt;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smtClean="0"/>
                        <a:t>LinkedList&lt;T&gt;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smtClean="0"/>
                        <a:t>SortedDictionary&lt;TKey, TValue&gt;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smtClean="0"/>
                        <a:t>SortedSet&lt;T&gt;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smtClean="0">
                <a:solidFill>
                  <a:schemeClr val="bg1"/>
                </a:solidFill>
              </a:rPr>
              <a:t>System.Collections.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Домашнее </a:t>
            </a:r>
            <a:r>
              <a:rPr lang="ru-RU" sz="2400" b="1" dirty="0" smtClean="0">
                <a:solidFill>
                  <a:schemeClr val="bg1"/>
                </a:solidFill>
                <a:cs typeface="Times New Roman" pitchFamily="18" charset="0"/>
              </a:rPr>
              <a:t>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UHugeInt</a:t>
            </a:r>
            <a:r>
              <a:rPr lang="en-US" i="1" strike="sngStrike" dirty="0">
                <a:solidFill>
                  <a:schemeClr val="bg1"/>
                </a:solidFill>
                <a:cs typeface="Arial" charset="0"/>
              </a:rPr>
              <a:t> </a:t>
            </a:r>
            <a:r>
              <a:rPr lang="ru-RU" i="1" strike="sngStrike" dirty="0">
                <a:solidFill>
                  <a:schemeClr val="bg1"/>
                </a:solidFill>
                <a:cs typeface="Arial" charset="0"/>
              </a:rPr>
              <a:t>(беззнаковый большой целый), в котором число хранится как массив байт</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 byte[] digits )</a:t>
            </a:r>
            <a:r>
              <a:rPr lang="ru-RU" i="1" strike="sngStrike" dirty="0">
                <a:solidFill>
                  <a:schemeClr val="bg1"/>
                </a:solidFill>
                <a:cs typeface="Arial" charset="0"/>
              </a:rPr>
              <a:t>, где каждый элемент массива – цифра числа. Для класса реализовать</a:t>
            </a:r>
            <a:r>
              <a:rPr lang="en-US" i="1" strike="sngStrike" dirty="0">
                <a:solidFill>
                  <a:schemeClr val="bg1"/>
                </a:solidFill>
                <a:cs typeface="Arial" charset="0"/>
              </a:rPr>
              <a:t>:</a:t>
            </a:r>
          </a:p>
          <a:p>
            <a:pPr marL="800100" lvl="1" indent="-342900" defTabSz="360000">
              <a:buFont typeface="Arial" pitchFamily="34" charset="0"/>
              <a:buChar char="•"/>
              <a:defRPr/>
            </a:pPr>
            <a:r>
              <a:rPr lang="ru-RU" i="1" strike="sngStrike"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strike="sngStrike" dirty="0">
                <a:solidFill>
                  <a:schemeClr val="bg1"/>
                </a:solidFill>
                <a:cs typeface="Arial" charset="0"/>
              </a:rPr>
              <a:t>Перегрузить операторы сравнения </a:t>
            </a:r>
            <a:r>
              <a:rPr lang="en-US" i="1" strike="sngStrike" dirty="0">
                <a:solidFill>
                  <a:schemeClr val="bg1"/>
                </a:solidFill>
                <a:cs typeface="Arial" charset="0"/>
              </a:rPr>
              <a:t>“==” “!=” “&gt;” “&lt;” “&gt;=” “&lt;=”.</a:t>
            </a:r>
            <a:r>
              <a:rPr lang="ru-RU" i="1" strike="sngStrike" dirty="0">
                <a:solidFill>
                  <a:schemeClr val="bg1"/>
                </a:solidFill>
                <a:cs typeface="Arial" charset="0"/>
              </a:rPr>
              <a:t> (можно реализовать возможность сравнения с целыми числами типа </a:t>
            </a:r>
            <a:r>
              <a:rPr lang="en-US" i="1" strike="sngStrike" dirty="0">
                <a:solidFill>
                  <a:schemeClr val="bg1"/>
                </a:solidFill>
                <a:cs typeface="Arial" charset="0"/>
              </a:rPr>
              <a:t>int</a:t>
            </a:r>
            <a:r>
              <a:rPr lang="ru-RU" i="1" strike="sngStrike" dirty="0">
                <a:solidFill>
                  <a:schemeClr val="bg1"/>
                </a:solidFill>
                <a:cs typeface="Arial" charset="0"/>
              </a:rPr>
              <a:t>).</a:t>
            </a:r>
            <a:endParaRPr lang="en-US" i="1" strike="sngStrike" dirty="0">
              <a:solidFill>
                <a:schemeClr val="bg1"/>
              </a:solidFill>
              <a:cs typeface="Arial" charset="0"/>
            </a:endParaRPr>
          </a:p>
          <a:p>
            <a:pPr marL="800100" lvl="1" indent="-342900" defTabSz="360000">
              <a:buFont typeface="Arial" pitchFamily="34" charset="0"/>
              <a:buChar char="•"/>
              <a:defRPr/>
            </a:pPr>
            <a:r>
              <a:rPr lang="ru-RU" i="1" strike="sngStrike" dirty="0">
                <a:solidFill>
                  <a:schemeClr val="bg1"/>
                </a:solidFill>
                <a:cs typeface="Arial" charset="0"/>
              </a:rPr>
              <a:t>Метод</a:t>
            </a:r>
            <a:r>
              <a:rPr lang="en-US" i="1" strike="sngStrike" dirty="0">
                <a:solidFill>
                  <a:schemeClr val="bg1"/>
                </a:solidFill>
                <a:cs typeface="Arial" charset="0"/>
              </a:rPr>
              <a:t>ToString() </a:t>
            </a:r>
            <a:r>
              <a:rPr lang="ru-RU" i="1" strike="sngStrike" dirty="0">
                <a:solidFill>
                  <a:schemeClr val="bg1"/>
                </a:solidFill>
                <a:cs typeface="Arial" charset="0"/>
              </a:rPr>
              <a:t>для корректного вывода</a:t>
            </a:r>
            <a:r>
              <a:rPr lang="en-US" i="1" strike="sngStrike" dirty="0">
                <a:solidFill>
                  <a:schemeClr val="bg1"/>
                </a:solidFill>
                <a:cs typeface="Arial" charset="0"/>
              </a:rPr>
              <a:t> </a:t>
            </a:r>
            <a:r>
              <a:rPr lang="ru-RU" i="1" strike="sngStrike" dirty="0">
                <a:solidFill>
                  <a:schemeClr val="bg1"/>
                </a:solidFill>
                <a:cs typeface="Arial" charset="0"/>
              </a:rPr>
              <a:t>числа.</a:t>
            </a:r>
          </a:p>
          <a:p>
            <a:pPr marL="828000" lvl="1" defTabSz="360000">
              <a:defRPr/>
            </a:pPr>
            <a:endParaRPr lang="ru-RU" i="1" strike="sngStrike" dirty="0">
              <a:solidFill>
                <a:schemeClr val="bg1"/>
              </a:solidFill>
              <a:cs typeface="Arial" charset="0"/>
            </a:endParaRPr>
          </a:p>
          <a:p>
            <a:pPr marL="0" lvl="1" defTabSz="360000">
              <a:defRPr/>
            </a:pPr>
            <a:r>
              <a:rPr lang="ru-RU" i="1" strike="sngStrike" dirty="0">
                <a:solidFill>
                  <a:schemeClr val="bg1"/>
                </a:solidFill>
                <a:cs typeface="Arial" charset="0"/>
              </a:rPr>
              <a:t>	Написать класс </a:t>
            </a:r>
            <a:r>
              <a:rPr lang="en-US" b="1" i="1" strike="sngStrike" dirty="0">
                <a:solidFill>
                  <a:schemeClr val="bg1"/>
                </a:solidFill>
                <a:cs typeface="Arial" charset="0"/>
              </a:rPr>
              <a:t>HugeInt </a:t>
            </a:r>
            <a:r>
              <a:rPr lang="ru-RU" i="1" strike="sngStrike" dirty="0">
                <a:solidFill>
                  <a:schemeClr val="bg1"/>
                </a:solidFill>
                <a:cs typeface="Arial" charset="0"/>
              </a:rPr>
              <a:t>(знаковый большой целый), унаследованный от </a:t>
            </a:r>
            <a:r>
              <a:rPr lang="en-US" i="1" strike="sngStrike" dirty="0">
                <a:solidFill>
                  <a:schemeClr val="bg1"/>
                </a:solidFill>
                <a:cs typeface="Arial" charset="0"/>
              </a:rPr>
              <a:t>UHugeInt</a:t>
            </a:r>
            <a:r>
              <a:rPr lang="ru-RU" i="1" strike="sngStrike" dirty="0">
                <a:solidFill>
                  <a:schemeClr val="bg1"/>
                </a:solidFill>
                <a:cs typeface="Arial" charset="0"/>
              </a:rPr>
              <a:t>, в котором большое целое число может принимать отрицательные значения. Для него</a:t>
            </a:r>
            <a:r>
              <a:rPr lang="en-US" i="1" strike="sngStrike" dirty="0">
                <a:solidFill>
                  <a:schemeClr val="bg1"/>
                </a:solidFill>
                <a:cs typeface="Arial" charset="0"/>
              </a:rPr>
              <a:t> </a:t>
            </a:r>
            <a:r>
              <a:rPr lang="ru-RU" i="1" strike="sngStrike" dirty="0">
                <a:solidFill>
                  <a:schemeClr val="bg1"/>
                </a:solidFill>
                <a:cs typeface="Arial" charset="0"/>
              </a:rPr>
              <a:t>реализовать</a:t>
            </a:r>
            <a:r>
              <a:rPr lang="en-US" i="1" strike="sngStrike" dirty="0">
                <a:solidFill>
                  <a:schemeClr val="bg1"/>
                </a:solidFill>
                <a:cs typeface="Arial" charset="0"/>
              </a:rPr>
              <a:t>:</a:t>
            </a:r>
          </a:p>
          <a:p>
            <a:pPr marL="457200" lvl="2" defTabSz="360000">
              <a:buFont typeface="Arial" pitchFamily="34" charset="0"/>
              <a:buChar char="•"/>
              <a:defRPr/>
            </a:pPr>
            <a:r>
              <a:rPr lang="en-US" i="1" strike="sngStrike" dirty="0">
                <a:solidFill>
                  <a:schemeClr val="bg1"/>
                </a:solidFill>
                <a:cs typeface="Arial" charset="0"/>
              </a:rPr>
              <a:t>	</a:t>
            </a:r>
            <a:r>
              <a:rPr lang="ru-RU" i="1" strike="sngStrike" dirty="0">
                <a:solidFill>
                  <a:schemeClr val="bg1"/>
                </a:solidFill>
                <a:cs typeface="Arial" charset="0"/>
              </a:rPr>
              <a:t>Набор операторов из класса-предка </a:t>
            </a:r>
            <a:r>
              <a:rPr lang="en-US" i="1" strike="sngStrike" dirty="0">
                <a:solidFill>
                  <a:schemeClr val="bg1"/>
                </a:solidFill>
                <a:cs typeface="Arial" charset="0"/>
              </a:rPr>
              <a:t>UHugeInt.</a:t>
            </a:r>
          </a:p>
          <a:p>
            <a:pPr marL="457200" lvl="2" defTabSz="360000">
              <a:buFont typeface="Arial" pitchFamily="34" charset="0"/>
              <a:buChar char="•"/>
              <a:defRPr/>
            </a:pPr>
            <a:r>
              <a:rPr lang="ru-RU" i="1" strike="sngStrike" dirty="0">
                <a:solidFill>
                  <a:schemeClr val="bg1"/>
                </a:solidFill>
                <a:cs typeface="Arial" charset="0"/>
              </a:rPr>
              <a:t>	Интерфейс </a:t>
            </a:r>
            <a:r>
              <a:rPr lang="en-US" i="1" strike="sngStrike" dirty="0">
                <a:solidFill>
                  <a:schemeClr val="bg1"/>
                </a:solidFill>
                <a:cs typeface="Arial" charset="0"/>
              </a:rPr>
              <a:t>I</a:t>
            </a:r>
            <a:r>
              <a:rPr lang="ru-RU" i="1" strike="sngStrike" dirty="0">
                <a:solidFill>
                  <a:schemeClr val="bg1"/>
                </a:solidFill>
                <a:cs typeface="Arial" charset="0"/>
              </a:rPr>
              <a:t>С</a:t>
            </a:r>
            <a:r>
              <a:rPr lang="en-US" i="1" strike="sngStrike" dirty="0">
                <a:solidFill>
                  <a:schemeClr val="bg1"/>
                </a:solidFill>
                <a:cs typeface="Arial" charset="0"/>
              </a:rPr>
              <a:t>omparable</a:t>
            </a:r>
            <a:r>
              <a:rPr lang="ru-RU" i="1" strike="sngStrike"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strike="sngStrike"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strike="sngStrike" dirty="0">
                <a:solidFill>
                  <a:schemeClr val="bg1"/>
                </a:solidFill>
                <a:cs typeface="Arial" charset="0"/>
              </a:rPr>
              <a:t>	Любые другие методы, свойства, индексаторы, и т.д. необходимые для решения задачи(унарные </a:t>
            </a:r>
            <a:r>
              <a:rPr lang="en-US" i="1" strike="sngStrike" dirty="0">
                <a:solidFill>
                  <a:schemeClr val="bg1"/>
                </a:solidFill>
                <a:cs typeface="Arial" charset="0"/>
              </a:rPr>
              <a:t>“-”, “</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a:t>
            </a:r>
            <a:r>
              <a:rPr lang="en-US" i="1" strike="sngStrike" dirty="0">
                <a:solidFill>
                  <a:schemeClr val="bg1"/>
                </a:solidFill>
                <a:cs typeface="Arial" charset="0"/>
              </a:rPr>
              <a:t>“--”, </a:t>
            </a:r>
            <a:r>
              <a:rPr lang="ru-RU" i="1" strike="sngStrike" dirty="0">
                <a:solidFill>
                  <a:schemeClr val="bg1"/>
                </a:solidFill>
                <a:cs typeface="Arial" charset="0"/>
              </a:rPr>
              <a:t>бинарный</a:t>
            </a:r>
            <a:r>
              <a:rPr lang="en-US" i="1" strike="sngStrike" dirty="0">
                <a:solidFill>
                  <a:schemeClr val="bg1"/>
                </a:solidFill>
                <a:cs typeface="Arial" charset="0"/>
              </a:rPr>
              <a:t> “%” </a:t>
            </a:r>
            <a:r>
              <a:rPr lang="ru-RU" i="1" strike="sngStrike" dirty="0">
                <a:solidFill>
                  <a:schemeClr val="bg1"/>
                </a:solidFill>
                <a:cs typeface="Arial" charset="0"/>
              </a:rPr>
              <a:t>и др.</a:t>
            </a:r>
            <a:r>
              <a:rPr lang="en-US" i="1" strike="sngStrike" dirty="0">
                <a:solidFill>
                  <a:schemeClr val="bg1"/>
                </a:solidFill>
                <a:cs typeface="Arial" charset="0"/>
              </a:rPr>
              <a:t>)</a:t>
            </a:r>
            <a:r>
              <a:rPr lang="ru-RU" i="1" strike="sngStrike" dirty="0">
                <a:solidFill>
                  <a:schemeClr val="bg1"/>
                </a:solidFill>
                <a:cs typeface="Arial" charset="0"/>
              </a:rPr>
              <a:t>.</a:t>
            </a:r>
          </a:p>
          <a:p>
            <a:pPr marL="457200" lvl="2" defTabSz="360000">
              <a:buFont typeface="Arial" pitchFamily="34" charset="0"/>
              <a:buChar char="•"/>
              <a:defRPr/>
            </a:pPr>
            <a:endParaRPr lang="ru-RU" i="1" strike="sngStrike" dirty="0">
              <a:solidFill>
                <a:schemeClr val="bg1"/>
              </a:solidFill>
              <a:cs typeface="Arial" charset="0"/>
            </a:endParaRPr>
          </a:p>
          <a:p>
            <a:pPr marL="457200" lvl="2" defTabSz="360000">
              <a:buFont typeface="Arial" pitchFamily="34" charset="0"/>
              <a:buChar char="•"/>
              <a:defRPr/>
            </a:pPr>
            <a:r>
              <a:rPr lang="ru-RU" i="1" strike="sngStrike" dirty="0">
                <a:solidFill>
                  <a:schemeClr val="bg1"/>
                </a:solidFill>
                <a:cs typeface="Arial" charset="0"/>
              </a:rPr>
              <a:t>** Попытаться перегрузить операторы </a:t>
            </a:r>
            <a:r>
              <a:rPr lang="en-US" i="1" strike="sngStrike" dirty="0">
                <a:solidFill>
                  <a:schemeClr val="bg1"/>
                </a:solidFill>
                <a:cs typeface="Arial" charset="0"/>
              </a:rPr>
              <a:t>“</a:t>
            </a:r>
            <a:r>
              <a:rPr lang="ru-RU" i="1" strike="sngStrike" dirty="0">
                <a:solidFill>
                  <a:schemeClr val="bg1"/>
                </a:solidFill>
                <a:cs typeface="Arial" charset="0"/>
              </a:rPr>
              <a:t>*</a:t>
            </a:r>
            <a:r>
              <a:rPr lang="en-US" i="1" strike="sngStrike" dirty="0">
                <a:solidFill>
                  <a:schemeClr val="bg1"/>
                </a:solidFill>
                <a:cs typeface="Arial" charset="0"/>
              </a:rPr>
              <a:t>”</a:t>
            </a:r>
            <a:r>
              <a:rPr lang="ru-RU" i="1" strike="sngStrike" dirty="0">
                <a:solidFill>
                  <a:schemeClr val="bg1"/>
                </a:solidFill>
                <a:cs typeface="Arial" charset="0"/>
              </a:rPr>
              <a:t> и </a:t>
            </a:r>
            <a:r>
              <a:rPr lang="en-US" i="1" strike="sngStrike" dirty="0">
                <a:solidFill>
                  <a:schemeClr val="bg1"/>
                </a:solidFill>
                <a:cs typeface="Arial" charset="0"/>
              </a:rPr>
              <a:t>“/”</a:t>
            </a:r>
            <a:r>
              <a:rPr lang="ru-RU" i="1" strike="sngStrike"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solidFill>
                  <a:schemeClr val="bg1"/>
                </a:solidFill>
              </a:rPr>
              <a:t>ООП: Объектно-ориентированное программирование.</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ru-RU" dirty="0" smtClean="0">
                <a:solidFill>
                  <a:schemeClr val="bg1"/>
                </a:solidFill>
              </a:rPr>
              <a:t>Три основых концепции:</a:t>
            </a:r>
          </a:p>
          <a:p>
            <a:r>
              <a:rPr lang="ru-RU" dirty="0" smtClean="0">
                <a:solidFill>
                  <a:schemeClr val="bg1"/>
                </a:solidFill>
              </a:rPr>
              <a:t>Инкапсуляция</a:t>
            </a:r>
          </a:p>
          <a:p>
            <a:r>
              <a:rPr lang="ru-RU" dirty="0" smtClean="0">
                <a:solidFill>
                  <a:schemeClr val="bg1"/>
                </a:solidFill>
              </a:rPr>
              <a:t>Наследование</a:t>
            </a:r>
          </a:p>
          <a:p>
            <a:r>
              <a:rPr lang="ru-RU" dirty="0" smtClean="0">
                <a:solidFill>
                  <a:schemeClr val="bg1"/>
                </a:solidFill>
              </a:rPr>
              <a:t>Полиморфизм</a:t>
            </a:r>
            <a:endParaRPr lang="ru-RU" dirty="0">
              <a:solidFill>
                <a:schemeClr val="bg1"/>
              </a:solidFill>
            </a:endParaRPr>
          </a:p>
          <a:p>
            <a:endParaRPr lang="en-US" dirty="0"/>
          </a:p>
        </p:txBody>
      </p:sp>
    </p:spTree>
    <p:extLst>
      <p:ext uri="{BB962C8B-B14F-4D97-AF65-F5344CB8AC3E}">
        <p14:creationId xmlns:p14="http://schemas.microsoft.com/office/powerpoint/2010/main" val="3676425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a:t>
            </a:r>
            <a:r>
              <a:rPr lang="ru-RU" sz="1200" dirty="0" smtClean="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rPr>
              <a:t>	Свойства: </a:t>
            </a:r>
            <a:r>
              <a:rPr lang="ru-RU" sz="1400" dirty="0">
                <a:solidFill>
                  <a:schemeClr val="bg1"/>
                </a:solidFill>
              </a:rPr>
              <a:t>Предоставляют доступ к закрытым полям класса.</a:t>
            </a:r>
          </a:p>
          <a:p>
            <a:pPr eaLnBrk="1" hangingPunct="1"/>
            <a:r>
              <a:rPr lang="ru-RU" sz="1400" b="1" dirty="0">
                <a:solidFill>
                  <a:schemeClr val="bg1"/>
                </a:solidFill>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r>
              <a:rPr lang="ru-RU" sz="1400" dirty="0" smtClean="0">
                <a:solidFill>
                  <a:schemeClr val="bg1"/>
                </a:solidFill>
                <a:latin typeface="+mj-lt"/>
              </a:rPr>
              <a:t>.</a:t>
            </a:r>
          </a:p>
          <a:p>
            <a:pPr eaLnBrk="1" hangingPunct="1"/>
            <a:endParaRPr lang="ru-RU" sz="1400" dirty="0" smtClean="0">
              <a:solidFill>
                <a:schemeClr val="bg1"/>
              </a:solidFill>
              <a:latin typeface="+mj-lt"/>
            </a:endParaRPr>
          </a:p>
          <a:p>
            <a:pPr eaLnBrk="1" hangingPunct="1"/>
            <a:r>
              <a:rPr lang="ru-RU" sz="1400" b="1" dirty="0">
                <a:solidFill>
                  <a:schemeClr val="bg1"/>
                </a:solidFill>
              </a:rPr>
              <a:t>	Финализатор</a:t>
            </a:r>
            <a:r>
              <a:rPr lang="en-US" sz="1400" b="1" dirty="0">
                <a:solidFill>
                  <a:schemeClr val="bg1"/>
                </a:solidFill>
              </a:rPr>
              <a:t>:</a:t>
            </a:r>
            <a:r>
              <a:rPr lang="ru-RU" sz="1400" dirty="0">
                <a:solidFill>
                  <a:schemeClr val="bg1"/>
                </a:solidFill>
              </a:rPr>
              <a:t> Специальный метод предназначенный для освобождения ресурсов при 		удалении класса</a:t>
            </a:r>
            <a:r>
              <a:rPr lang="ru-RU" sz="1400" dirty="0" smtClean="0">
                <a:solidFill>
                  <a:schemeClr val="bg1"/>
                </a:solidFill>
              </a:rPr>
              <a:t>.</a:t>
            </a:r>
            <a:endParaRPr lang="ru-RU" sz="1400" dirty="0">
              <a:solidFill>
                <a:schemeClr val="bg1"/>
              </a:solidFill>
              <a:latin typeface="+mj-lt"/>
            </a:endParaRP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a:t>
            </a:r>
            <a:r>
              <a:rPr lang="ru-RU" sz="1600" dirty="0" smtClean="0">
                <a:solidFill>
                  <a:schemeClr val="bg1"/>
                </a:solidFill>
              </a:rPr>
              <a:t>доступа</a:t>
            </a:r>
            <a:r>
              <a:rPr lang="en-US" sz="1600" dirty="0" smtClean="0">
                <a:solidFill>
                  <a:schemeClr val="bg1"/>
                </a:solidFill>
              </a:rPr>
              <a:t> (access modifier)</a:t>
            </a:r>
            <a:r>
              <a:rPr lang="ru-RU" sz="1600" dirty="0" smtClean="0">
                <a:solidFill>
                  <a:schemeClr val="bg1"/>
                </a:solidFill>
              </a:rPr>
              <a:t>. </a:t>
            </a:r>
            <a:r>
              <a:rPr lang="ru-RU" sz="1600" dirty="0">
                <a:solidFill>
                  <a:schemeClr val="bg1"/>
                </a:solidFill>
              </a:rPr>
              <a:t>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r>
              <a:rPr lang="en-US" sz="1600" b="1" dirty="0" smtClean="0">
                <a:solidFill>
                  <a:schemeClr val="bg1"/>
                </a:solidFill>
                <a:latin typeface="Courier New" pitchFamily="49" charset="0"/>
                <a:cs typeface="Courier New" pitchFamily="49" charset="0"/>
              </a:rPr>
              <a:t>.</a:t>
            </a:r>
            <a:r>
              <a:rPr lang="ru-RU" sz="1600" dirty="0">
                <a:solidFill>
                  <a:schemeClr val="bg1"/>
                </a:solidFill>
              </a:rPr>
              <a:t> Перед каждой </a:t>
            </a:r>
            <a:r>
              <a:rPr lang="ru-RU" sz="1600" dirty="0" smtClean="0">
                <a:solidFill>
                  <a:schemeClr val="bg1"/>
                </a:solidFill>
              </a:rPr>
              <a:t>Всего в языке определено 5 модификаторов доступа (</a:t>
            </a:r>
            <a:r>
              <a:rPr lang="en-US" sz="1600" dirty="0" smtClean="0">
                <a:solidFill>
                  <a:schemeClr val="bg1"/>
                </a:solidFill>
              </a:rPr>
              <a:t>public, protected, private, internal, protected internal</a:t>
            </a:r>
            <a:r>
              <a:rPr lang="ru-RU" sz="1600" dirty="0" smtClean="0">
                <a:solidFill>
                  <a:schemeClr val="bg1"/>
                </a:solidFill>
              </a:rPr>
              <a:t>), но мы начнем всего с двух:</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r>
              <a:rPr lang="ru-RU" sz="1600" dirty="0" smtClean="0">
                <a:solidFill>
                  <a:schemeClr val="bg1"/>
                </a:solidFill>
                <a:cs typeface="Arial" charset="0"/>
              </a:rPr>
              <a:t>.</a:t>
            </a:r>
            <a:endParaRPr lang="ru-RU" sz="1600" b="1" dirty="0">
              <a:solidFill>
                <a:schemeClr val="bg1"/>
              </a:solidFill>
            </a:endParaRP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dirty="0" smtClean="0">
                <a:solidFill>
                  <a:prstClr val="white"/>
                </a:solidFill>
                <a:cs typeface="Times New Roman" pitchFamily="18" charset="0"/>
              </a:rPr>
              <a:t>Static </a:t>
            </a:r>
            <a:r>
              <a:rPr lang="ru-RU" sz="2400" dirty="0" smtClean="0">
                <a:solidFill>
                  <a:prstClr val="white"/>
                </a:solidFill>
                <a:cs typeface="Times New Roman" pitchFamily="18" charset="0"/>
              </a:rPr>
              <a:t>члены класса.</a:t>
            </a:r>
            <a:endParaRPr lang="en-US" sz="2400" dirty="0">
              <a:solidFill>
                <a:prstClr val="white"/>
              </a:solidFill>
              <a:cs typeface="Times New Roman" pitchFamily="18" charset="0"/>
            </a:endParaRPr>
          </a:p>
        </p:txBody>
      </p:sp>
      <p:sp>
        <p:nvSpPr>
          <p:cNvPr id="37890" name="Rectangle 2"/>
          <p:cNvSpPr>
            <a:spLocks noChangeArrowheads="1"/>
          </p:cNvSpPr>
          <p:nvPr/>
        </p:nvSpPr>
        <p:spPr bwMode="auto">
          <a:xfrm>
            <a:off x="381000" y="499901"/>
            <a:ext cx="8382000" cy="206210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600" dirty="0" smtClean="0">
                <a:solidFill>
                  <a:prstClr val="white"/>
                </a:solidFill>
                <a:latin typeface="Courier New" pitchFamily="49" charset="0"/>
                <a:ea typeface="Calibri" pitchFamily="34" charset="0"/>
                <a:cs typeface="Courier New" pitchFamily="49" charset="0"/>
              </a:rPr>
              <a:t>class </a:t>
            </a:r>
            <a:r>
              <a:rPr lang="be-BY" sz="1600" dirty="0">
                <a:solidFill>
                  <a:prstClr val="white"/>
                </a:solidFill>
                <a:latin typeface="Courier New" pitchFamily="49" charset="0"/>
                <a:ea typeface="Calibri" pitchFamily="34" charset="0"/>
                <a:cs typeface="Courier New" pitchFamily="49" charset="0"/>
              </a:rPr>
              <a:t>MyClass</a:t>
            </a:r>
          </a:p>
          <a:p>
            <a:pPr eaLnBrk="0" hangingPunct="0">
              <a:defRPr/>
            </a:pP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SomeText = "... ..."</a:t>
            </a:r>
            <a:r>
              <a:rPr lang="be-BY" sz="1600" dirty="0" smtClean="0">
                <a:solidFill>
                  <a:prstClr val="white"/>
                </a:solidFill>
                <a:latin typeface="Courier New" pitchFamily="49" charset="0"/>
                <a:ea typeface="Calibri" pitchFamily="34" charset="0"/>
                <a:cs typeface="Courier New" pitchFamily="49" charset="0"/>
              </a:rPr>
              <a:t>;</a:t>
            </a:r>
            <a:endParaRPr lang="en-US" sz="1600" dirty="0" smtClean="0">
              <a:solidFill>
                <a:prstClr val="white"/>
              </a:solidFill>
              <a:latin typeface="Courier New" pitchFamily="49" charset="0"/>
              <a:ea typeface="Calibri" pitchFamily="34" charset="0"/>
              <a:cs typeface="Courier New" pitchFamily="49" charset="0"/>
            </a:endParaRP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public </a:t>
            </a:r>
            <a:r>
              <a:rPr lang="en-US" sz="1600" dirty="0" smtClean="0">
                <a:solidFill>
                  <a:srgbClr val="FFFF00"/>
                </a:solidFill>
                <a:latin typeface="Courier New" pitchFamily="49" charset="0"/>
                <a:ea typeface="Calibri" pitchFamily="34" charset="0"/>
                <a:cs typeface="Courier New" pitchFamily="49" charset="0"/>
              </a:rPr>
              <a:t>static</a:t>
            </a:r>
            <a:r>
              <a:rPr lang="en-US" sz="1600" dirty="0" smtClean="0">
                <a:solidFill>
                  <a:prstClr val="white"/>
                </a:solidFill>
                <a:latin typeface="Courier New" pitchFamily="49" charset="0"/>
                <a:ea typeface="Calibri" pitchFamily="34" charset="0"/>
                <a:cs typeface="Courier New" pitchFamily="49" charset="0"/>
              </a:rPr>
              <a:t> string GetText()</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a:t>
            </a:r>
          </a:p>
          <a:p>
            <a:pPr eaLnBrk="0" hangingPunct="0">
              <a:defRPr/>
            </a:pPr>
            <a:r>
              <a:rPr lang="en-US" sz="1600" dirty="0">
                <a:solidFill>
                  <a:prstClr val="white"/>
                </a:solidFill>
                <a:latin typeface="Courier New" pitchFamily="49" charset="0"/>
                <a:ea typeface="Calibri" pitchFamily="34" charset="0"/>
                <a:cs typeface="Courier New" pitchFamily="49" charset="0"/>
              </a:rPr>
              <a:t> </a:t>
            </a:r>
            <a:r>
              <a:rPr lang="en-US" sz="1600" dirty="0" smtClean="0">
                <a:solidFill>
                  <a:prstClr val="white"/>
                </a:solidFill>
                <a:latin typeface="Courier New" pitchFamily="49" charset="0"/>
                <a:ea typeface="Calibri" pitchFamily="34" charset="0"/>
                <a:cs typeface="Courier New" pitchFamily="49" charset="0"/>
              </a:rPr>
              <a:t>       return SomeText;</a:t>
            </a:r>
          </a:p>
          <a:p>
            <a:pPr eaLnBrk="0" hangingPunct="0">
              <a:defRPr/>
            </a:pPr>
            <a:r>
              <a:rPr lang="en-US" sz="1600" dirty="0" smtClean="0">
                <a:solidFill>
                  <a:prstClr val="white"/>
                </a:solidFill>
                <a:latin typeface="Courier New" pitchFamily="49" charset="0"/>
                <a:ea typeface="Calibri" pitchFamily="34" charset="0"/>
                <a:cs typeface="Courier New" pitchFamily="49" charset="0"/>
              </a:rPr>
              <a:t>    }</a:t>
            </a:r>
            <a:endParaRPr lang="be-BY" sz="1600" dirty="0">
              <a:solidFill>
                <a:prstClr val="white"/>
              </a:solidFill>
              <a:latin typeface="Courier New" pitchFamily="49" charset="0"/>
              <a:ea typeface="Calibri" pitchFamily="34" charset="0"/>
              <a:cs typeface="Courier New" pitchFamily="49" charset="0"/>
            </a:endParaRPr>
          </a:p>
          <a:p>
            <a:pPr eaLnBrk="0" hangingPunct="0">
              <a:defRPr/>
            </a:pPr>
            <a:r>
              <a:rPr lang="be-BY" sz="1600" dirty="0">
                <a:solidFill>
                  <a:prstClr val="white"/>
                </a:solidFill>
                <a:latin typeface="Courier New" pitchFamily="49" charset="0"/>
                <a:ea typeface="Calibri" pitchFamily="34" charset="0"/>
                <a:cs typeface="Courier New" pitchFamily="49" charset="0"/>
              </a:rPr>
              <a:t> </a:t>
            </a:r>
            <a:r>
              <a:rPr lang="be-BY" sz="1600" dirty="0" smtClean="0">
                <a:solidFill>
                  <a:prstClr val="white"/>
                </a:solidFill>
                <a:latin typeface="Courier New" pitchFamily="49" charset="0"/>
                <a:ea typeface="Calibri" pitchFamily="34" charset="0"/>
                <a:cs typeface="Courier New" pitchFamily="49" charset="0"/>
              </a:rPr>
              <a:t>}</a:t>
            </a:r>
            <a:endParaRPr lang="be-BY" sz="1600" dirty="0">
              <a:solidFill>
                <a:prstClr val="white"/>
              </a:solidFill>
              <a:latin typeface="Courier New" panose="02070309020205020404" pitchFamily="49" charset="0"/>
              <a:ea typeface="Calibri" pitchFamily="34" charset="0"/>
              <a:cs typeface="Courier New" panose="02070309020205020404" pitchFamily="49" charset="0"/>
            </a:endParaRPr>
          </a:p>
        </p:txBody>
      </p:sp>
      <p:sp>
        <p:nvSpPr>
          <p:cNvPr id="5125" name="TextBox 6"/>
          <p:cNvSpPr txBox="1">
            <a:spLocks noChangeArrowheads="1"/>
          </p:cNvSpPr>
          <p:nvPr/>
        </p:nvSpPr>
        <p:spPr bwMode="auto">
          <a:xfrm>
            <a:off x="381000" y="2753633"/>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prstClr val="white"/>
                </a:solidFill>
              </a:rPr>
              <a:t>Значения </a:t>
            </a:r>
            <a:r>
              <a:rPr lang="en-US" sz="1600" dirty="0" smtClean="0">
                <a:solidFill>
                  <a:prstClr val="white"/>
                </a:solidFill>
              </a:rPr>
              <a:t>static </a:t>
            </a:r>
            <a:r>
              <a:rPr lang="ru-RU" sz="1600" dirty="0" smtClean="0">
                <a:solidFill>
                  <a:prstClr val="white"/>
                </a:solidFill>
              </a:rPr>
              <a:t>полей хранятся в одном экземпляре для каждого класса.</a:t>
            </a:r>
          </a:p>
          <a:p>
            <a:pPr eaLnBrk="1" hangingPunct="1"/>
            <a:endParaRPr lang="ru-RU" sz="1600" dirty="0">
              <a:solidFill>
                <a:prstClr val="white"/>
              </a:solidFill>
            </a:endParaRPr>
          </a:p>
          <a:p>
            <a:pPr eaLnBrk="1" hangingPunct="1"/>
            <a:r>
              <a:rPr lang="ru-RU" sz="1600" dirty="0" smtClean="0">
                <a:solidFill>
                  <a:prstClr val="white"/>
                </a:solidFill>
              </a:rPr>
              <a:t>К </a:t>
            </a:r>
            <a:r>
              <a:rPr lang="en-US" sz="1600" dirty="0" smtClean="0">
                <a:solidFill>
                  <a:prstClr val="white"/>
                </a:solidFill>
              </a:rPr>
              <a:t>static </a:t>
            </a:r>
            <a:r>
              <a:rPr lang="ru-RU" sz="1600" dirty="0" smtClean="0">
                <a:solidFill>
                  <a:prstClr val="white"/>
                </a:solidFill>
              </a:rPr>
              <a:t>полям могут обращаться только </a:t>
            </a:r>
            <a:r>
              <a:rPr lang="en-US" sz="1600" dirty="0" smtClean="0">
                <a:solidFill>
                  <a:prstClr val="white"/>
                </a:solidFill>
              </a:rPr>
              <a:t>static </a:t>
            </a:r>
            <a:r>
              <a:rPr lang="ru-RU" sz="1600" dirty="0" smtClean="0">
                <a:solidFill>
                  <a:prstClr val="white"/>
                </a:solidFill>
              </a:rPr>
              <a:t>методы.</a:t>
            </a:r>
            <a:r>
              <a:rPr lang="en-US" sz="1600" dirty="0" smtClean="0">
                <a:solidFill>
                  <a:prstClr val="white"/>
                </a:solidFill>
              </a:rPr>
              <a:t> </a:t>
            </a:r>
            <a:r>
              <a:rPr lang="ru-RU" sz="1600" dirty="0" smtClean="0">
                <a:solidFill>
                  <a:prstClr val="white"/>
                </a:solidFill>
              </a:rPr>
              <a:t>В свою очередь </a:t>
            </a:r>
            <a:r>
              <a:rPr lang="en-US" sz="1600" dirty="0" smtClean="0">
                <a:solidFill>
                  <a:prstClr val="white"/>
                </a:solidFill>
              </a:rPr>
              <a:t>static </a:t>
            </a:r>
            <a:r>
              <a:rPr lang="ru-RU" sz="1600" dirty="0" smtClean="0">
                <a:solidFill>
                  <a:prstClr val="white"/>
                </a:solidFill>
              </a:rPr>
              <a:t>методы не могут обращаться к экземплярным полям класса (без наличия экземляра своего класса)</a:t>
            </a:r>
            <a:endParaRPr lang="ru-RU" sz="1600" dirty="0">
              <a:solidFill>
                <a:prstClr val="white"/>
              </a:solidFill>
            </a:endParaRPr>
          </a:p>
        </p:txBody>
      </p:sp>
    </p:spTree>
    <p:extLst>
      <p:ext uri="{BB962C8B-B14F-4D97-AF65-F5344CB8AC3E}">
        <p14:creationId xmlns:p14="http://schemas.microsoft.com/office/powerpoint/2010/main" val="2384807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4.xml><?xml version="1.0" encoding="utf-8"?>
<a:theme xmlns:a="http://schemas.openxmlformats.org/drawingml/2006/main" name="2_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3110</Words>
  <Application>Microsoft Office PowerPoint</Application>
  <PresentationFormat>On-screen Show (4:3)</PresentationFormat>
  <Paragraphs>797</Paragraphs>
  <Slides>38</Slides>
  <Notes>0</Notes>
  <HiddenSlides>1</HiddenSlides>
  <MMClips>0</MMClips>
  <ScaleCrop>false</ScaleCrop>
  <HeadingPairs>
    <vt:vector size="4" baseType="variant">
      <vt:variant>
        <vt:lpstr>Theme</vt:lpstr>
      </vt:variant>
      <vt:variant>
        <vt:i4>4</vt:i4>
      </vt:variant>
      <vt:variant>
        <vt:lpstr>Slide Titles</vt:lpstr>
      </vt:variant>
      <vt:variant>
        <vt:i4>38</vt:i4>
      </vt:variant>
    </vt:vector>
  </HeadingPairs>
  <TitlesOfParts>
    <vt:vector size="42" baseType="lpstr">
      <vt:lpstr>Office Theme</vt:lpstr>
      <vt:lpstr>1_Office Theme</vt:lpstr>
      <vt:lpstr>bel-hard-training</vt:lpstr>
      <vt:lpstr>2_Office Theme</vt:lpstr>
      <vt:lpstr>PowerPoint Presentation</vt:lpstr>
      <vt:lpstr>PowerPoint Presentation</vt:lpstr>
      <vt:lpstr>Материалы для обучения</vt:lpstr>
      <vt:lpstr>ООП: Объектно-ориентированное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Автоматические свойства (auto-properties)</vt:lpstr>
      <vt:lpstr>PowerPoint Presentation</vt:lpstr>
      <vt:lpstr>Наследование</vt:lpstr>
      <vt:lpstr>Наследование и конструкторы</vt:lpstr>
      <vt:lpstr>PowerPoint Presentation</vt:lpstr>
      <vt:lpstr>Наследование. Модификатор доступа protected.</vt:lpstr>
      <vt:lpstr>PowerPoint Presentation</vt:lpstr>
      <vt:lpstr>PowerPoint Presentation</vt:lpstr>
      <vt:lpstr>PowerPoint Presentation</vt:lpstr>
      <vt:lpstr>PowerPoint Presentation</vt:lpstr>
      <vt:lpstr>PowerPoint Presentation</vt:lpstr>
      <vt:lpstr>PowerPoint Presentation</vt:lpstr>
      <vt:lpstr>Полезные интерфейсы в .NET</vt:lpstr>
      <vt:lpstr>Интерфейсы vs Абстрактные классы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2014-05-21T14:45:54Z</dcterms:modified>
</cp:coreProperties>
</file>