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1"/>
  </p:notesMasterIdLst>
  <p:sldIdLst>
    <p:sldId id="258" r:id="rId2"/>
    <p:sldId id="265" r:id="rId3"/>
    <p:sldId id="269" r:id="rId4"/>
    <p:sldId id="290" r:id="rId5"/>
    <p:sldId id="286" r:id="rId6"/>
    <p:sldId id="270" r:id="rId7"/>
    <p:sldId id="282" r:id="rId8"/>
    <p:sldId id="277" r:id="rId9"/>
    <p:sldId id="271" r:id="rId10"/>
    <p:sldId id="285" r:id="rId11"/>
    <p:sldId id="279" r:id="rId12"/>
    <p:sldId id="268" r:id="rId13"/>
    <p:sldId id="278" r:id="rId14"/>
    <p:sldId id="272" r:id="rId15"/>
    <p:sldId id="259" r:id="rId16"/>
    <p:sldId id="262" r:id="rId17"/>
    <p:sldId id="260" r:id="rId18"/>
    <p:sldId id="263" r:id="rId19"/>
    <p:sldId id="287" r:id="rId20"/>
    <p:sldId id="288" r:id="rId21"/>
    <p:sldId id="289" r:id="rId22"/>
    <p:sldId id="281" r:id="rId23"/>
    <p:sldId id="283" r:id="rId24"/>
    <p:sldId id="284" r:id="rId25"/>
    <p:sldId id="280" r:id="rId26"/>
    <p:sldId id="264" r:id="rId27"/>
    <p:sldId id="261" r:id="rId28"/>
    <p:sldId id="275" r:id="rId29"/>
    <p:sldId id="276" r:id="rId3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1770E32-8A89-46F3-9C2D-7B8559E4870A}">
          <p14:sldIdLst>
            <p14:sldId id="258"/>
            <p14:sldId id="265"/>
            <p14:sldId id="269"/>
            <p14:sldId id="290"/>
          </p14:sldIdLst>
        </p14:section>
        <p14:section name="Для продолжающих" id="{56F71D58-A94A-4EA9-B6F5-310B0B9E8EAA}">
          <p14:sldIdLst>
            <p14:sldId id="286"/>
            <p14:sldId id="270"/>
            <p14:sldId id="282"/>
            <p14:sldId id="277"/>
            <p14:sldId id="271"/>
          </p14:sldIdLst>
        </p14:section>
        <p14:section name="ООП и паттерны" id="{1BCF32D7-334E-40B1-8CB8-4433AA8A54A3}">
          <p14:sldIdLst>
            <p14:sldId id="285"/>
            <p14:sldId id="279"/>
            <p14:sldId id="268"/>
            <p14:sldId id="278"/>
            <p14:sldId id="272"/>
          </p14:sldIdLst>
        </p14:section>
        <p14:section name="Стиль кодирования" id="{D6926DC9-8D7D-42A4-BF62-C525878265E2}">
          <p14:sldIdLst>
            <p14:sldId id="259"/>
            <p14:sldId id="262"/>
            <p14:sldId id="260"/>
          </p14:sldIdLst>
        </p14:section>
        <p14:section name="Entity Framework" id="{D2261E48-3561-47B1-9323-791AAAC82049}">
          <p14:sldIdLst>
            <p14:sldId id="263"/>
            <p14:sldId id="287"/>
            <p14:sldId id="288"/>
            <p14:sldId id="289"/>
            <p14:sldId id="281"/>
          </p14:sldIdLst>
        </p14:section>
        <p14:section name="TDD" id="{318A25E3-9622-4EFA-87BE-5752E5FB980F}">
          <p14:sldIdLst>
            <p14:sldId id="283"/>
            <p14:sldId id="284"/>
          </p14:sldIdLst>
        </p14:section>
        <p14:section name="Проектирование" id="{7D1BAFED-0A81-422B-84BD-57FA0CFE6C33}">
          <p14:sldIdLst>
            <p14:sldId id="280"/>
            <p14:sldId id="264"/>
          </p14:sldIdLst>
        </p14:section>
        <p14:section name="Другое" id="{C880A9E3-47AD-4E03-B875-4B7CF60B6B52}">
          <p14:sldIdLst>
            <p14:sldId id="261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1" autoAdjust="0"/>
    <p:restoredTop sz="94665" autoAdjust="0"/>
  </p:normalViewPr>
  <p:slideViewPr>
    <p:cSldViewPr>
      <p:cViewPr varScale="1">
        <p:scale>
          <a:sx n="107" d="100"/>
          <a:sy n="107" d="100"/>
        </p:scale>
        <p:origin x="178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01.07.2018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№</a:t>
            </a:r>
            <a:r>
              <a:rPr lang="en-US" sz="2400" dirty="0">
                <a:solidFill>
                  <a:schemeClr val="bg1"/>
                </a:solidFill>
              </a:rPr>
              <a:t>1</a:t>
            </a:r>
            <a:r>
              <a:rPr lang="ru-RU" sz="2400" dirty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01.07.2018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715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№</a:t>
            </a:r>
            <a:r>
              <a:rPr lang="en-US" sz="2400" dirty="0">
                <a:solidFill>
                  <a:schemeClr val="bg1"/>
                </a:solidFill>
              </a:rPr>
              <a:t>2</a:t>
            </a:r>
            <a:r>
              <a:rPr lang="ru-RU" sz="2400" dirty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/>
              <a:t>Название.</a:t>
            </a:r>
            <a:r>
              <a:rPr lang="ru-RU" sz="3200" baseline="0" dirty="0"/>
              <a:t> Демонстрация.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01.07.2018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hyperlink" Target="http://oz.by/books/more10182766.html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learning/en-us/book.aspx?ID=6822" TargetMode="External"/><Relationship Id="rId2" Type="http://schemas.openxmlformats.org/officeDocument/2006/relationships/hyperlink" Target="http://oz.by/books/more1015206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oz.by/books/more10382361.html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crosoftvirtualacademy.com/ebooks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i="1" dirty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2800" i="1" dirty="0">
                <a:solidFill>
                  <a:schemeClr val="bg1"/>
                </a:solidFill>
              </a:rPr>
              <a:t>C#</a:t>
            </a:r>
            <a:endParaRPr lang="ru-RU" sz="2800" i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3508" y="2528900"/>
            <a:ext cx="8856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solidFill>
                  <a:schemeClr val="bg1"/>
                </a:solidFill>
                <a:latin typeface="Footlight MT Light" panose="0204060206030A020304" pitchFamily="18" charset="77"/>
              </a:rPr>
              <a:t>§ Рекомендуемая литература</a:t>
            </a:r>
            <a:endParaRPr lang="en-US" sz="3600" b="1" dirty="0">
              <a:solidFill>
                <a:schemeClr val="bg1"/>
              </a:solidFill>
              <a:latin typeface="Footlight MT Light" panose="0204060206030A020304" pitchFamily="18" charset="77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08" y="4869160"/>
            <a:ext cx="800100" cy="1905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7CA907-8500-564A-B362-23B50F4583A0}"/>
              </a:ext>
            </a:extLst>
          </p:cNvPr>
          <p:cNvSpPr txBox="1"/>
          <p:nvPr/>
        </p:nvSpPr>
        <p:spPr>
          <a:xfrm>
            <a:off x="2339752" y="4984720"/>
            <a:ext cx="446449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Центр Обучающих Технологий</a:t>
            </a:r>
          </a:p>
          <a:p>
            <a:pPr algn="ctr"/>
            <a:r>
              <a:rPr lang="ru-RU" sz="1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основан в 2002 году</a:t>
            </a:r>
          </a:p>
          <a:p>
            <a:pPr algn="ctr"/>
            <a:endParaRPr lang="ru-RU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trainingcenter.by</a:t>
            </a:r>
            <a:endParaRPr lang="en-US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342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59174"/>
            <a:ext cx="8229600" cy="1939652"/>
          </a:xfrm>
        </p:spPr>
        <p:txBody>
          <a:bodyPr>
            <a:normAutofit fontScale="90000"/>
          </a:bodyPr>
          <a:lstStyle/>
          <a:p>
            <a:r>
              <a:rPr lang="ru-RU" dirty="0"/>
              <a:t>Объектно-ориентированное программирование и шаблоны проектирования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834023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ru-RU" sz="2400" i="1" dirty="0">
                <a:solidFill>
                  <a:srgbClr val="FFFF00"/>
                </a:solidFill>
              </a:rPr>
              <a:t>Объектно-ориентированный анализ и проектирование с примерами приложений</a:t>
            </a:r>
            <a:br>
              <a:rPr lang="en-US" sz="2400" i="1" dirty="0"/>
            </a:br>
            <a:r>
              <a:rPr lang="ru-RU" sz="2400" dirty="0"/>
              <a:t>Гради Буч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840" y="1600200"/>
            <a:ext cx="5554960" cy="4525963"/>
          </a:xfrm>
        </p:spPr>
        <p:txBody>
          <a:bodyPr anchor="t" anchorCtr="0"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В книге описываются объектные методы решения сложных проблем, связанные с разработкой систем и программного обеспечения. Используя многочисленные примеры, иллюстрируются основные концепции объектно-ориентированного подхода на примере разработки систем управления, сбора данных и искусственного интеллекта.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600200"/>
            <a:ext cx="2520000" cy="35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659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ru-RU" sz="2400" i="1">
                <a:solidFill>
                  <a:srgbClr val="FFFF00"/>
                </a:solidFill>
              </a:rPr>
              <a:t>Объектно-ориентированное конструирование программных систем</a:t>
            </a:r>
            <a:br>
              <a:rPr lang="en-US" sz="2400" i="1">
                <a:solidFill>
                  <a:srgbClr val="FFFF00"/>
                </a:solidFill>
              </a:rPr>
            </a:br>
            <a:r>
              <a:rPr lang="ru-RU" sz="2400"/>
              <a:t>Бертран Мейер</a:t>
            </a:r>
            <a:endParaRPr lang="ru-RU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840" y="1600200"/>
            <a:ext cx="5554960" cy="4525963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ru-RU" sz="2000" dirty="0"/>
              <a:t>Книга посвящена обоснованию и технологии применения объектного подхода при разработке программных систем. Основное внимание уделяется вопросам качества, повторного использования и расширяемости проектируемых систем. </a:t>
            </a:r>
            <a:br>
              <a:rPr lang="ru-RU" sz="2000" dirty="0"/>
            </a:br>
            <a:br>
              <a:rPr lang="ru-RU" sz="2000" dirty="0"/>
            </a:br>
            <a:r>
              <a:rPr lang="ru-RU" sz="2000" dirty="0"/>
              <a:t>Рассматриваемый объектный подход охватывает весь жизненный цикл разработки - анализ, проектирование, программирование и сопровождение.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http://www.ozon.ru/context/detail/id/2336754/</a:t>
            </a:r>
            <a:endParaRPr lang="ru-RU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574800"/>
            <a:ext cx="2540000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244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ru-RU" sz="2400" i="1" dirty="0">
                <a:solidFill>
                  <a:srgbClr val="FFFF00"/>
                </a:solidFill>
              </a:rPr>
              <a:t>Паттерны проектирования</a:t>
            </a:r>
            <a:br>
              <a:rPr lang="en-US" sz="2400" i="1" dirty="0"/>
            </a:br>
            <a:r>
              <a:rPr lang="ru-RU" sz="2400" dirty="0"/>
              <a:t>Эрик Фримен</a:t>
            </a:r>
            <a:r>
              <a:rPr lang="en-US" sz="2400" dirty="0"/>
              <a:t>, </a:t>
            </a:r>
            <a:r>
              <a:rPr lang="ru-RU" sz="2400" dirty="0"/>
              <a:t>Элизабет Фримен</a:t>
            </a:r>
            <a:r>
              <a:rPr lang="en-US" sz="2400" dirty="0"/>
              <a:t>, </a:t>
            </a:r>
            <a:r>
              <a:rPr lang="ru-RU" sz="2400" dirty="0"/>
              <a:t>Кэтти Сьерра</a:t>
            </a:r>
            <a:r>
              <a:rPr lang="en-US" sz="2400" dirty="0"/>
              <a:t>, </a:t>
            </a:r>
            <a:r>
              <a:rPr lang="ru-RU" sz="2400" dirty="0"/>
              <a:t>Берт Бейтс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840" y="1600200"/>
            <a:ext cx="5554960" cy="4525963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en-US" dirty="0"/>
              <a:t>....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http://oz.by/books/more10182766.html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600200"/>
            <a:ext cx="2520000" cy="291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243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ru-RU" sz="2400" dirty="0">
                <a:solidFill>
                  <a:srgbClr val="FFFF00"/>
                </a:solidFill>
              </a:rPr>
              <a:t>Приемы объектно-ориентированного проектирования. Паттерны проектирования</a:t>
            </a:r>
            <a:br>
              <a:rPr lang="ru-RU" sz="2400" dirty="0">
                <a:solidFill>
                  <a:srgbClr val="FFFF00"/>
                </a:solidFill>
              </a:rPr>
            </a:br>
            <a:r>
              <a:rPr lang="ru-RU" sz="2400" dirty="0"/>
              <a:t>Гамма, Хелм, Джонсон, Влиссидес</a:t>
            </a:r>
            <a:endParaRPr lang="ru-RU" sz="24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840" y="1600200"/>
            <a:ext cx="5554960" cy="4525963"/>
          </a:xfrm>
        </p:spPr>
        <p:txBody>
          <a:bodyPr anchor="t" anchorCtr="0"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Это та самая, знаменитая книга «банды четырех», после выхода которой началось стремительное развитие идеи шаблонов проектирования в мире разработки ПО. После ее выхода идея шаблонов начала распространяться и развиваться, и сегодня идеи шаблонов применяется не только в контексте проектирования, а и практически в каждой области разработки программного обеспечения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00200"/>
            <a:ext cx="2520000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5771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ru-RU" dirty="0"/>
              <a:t>Стиль кодирования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3176345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FFFF00"/>
                </a:solidFill>
              </a:rPr>
              <a:t>Совершенный код (</a:t>
            </a:r>
            <a:r>
              <a:rPr lang="en-US" dirty="0">
                <a:solidFill>
                  <a:srgbClr val="FFFF00"/>
                </a:solidFill>
              </a:rPr>
              <a:t>Code Complete</a:t>
            </a:r>
            <a:r>
              <a:rPr lang="ru-RU" dirty="0">
                <a:solidFill>
                  <a:srgbClr val="FFFF00"/>
                </a:solidFill>
              </a:rPr>
              <a:t>)</a:t>
            </a:r>
            <a:br>
              <a:rPr lang="ru-RU" dirty="0"/>
            </a:br>
            <a:r>
              <a:rPr lang="ru-RU" dirty="0"/>
              <a:t>Стив Макконнелл (</a:t>
            </a:r>
            <a:r>
              <a:rPr lang="en-US" dirty="0"/>
              <a:t>Steve McConnell</a:t>
            </a:r>
            <a:r>
              <a:rPr lang="ru-RU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7744" y="1600200"/>
            <a:ext cx="6419056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Большую часть жизненного цикла ПО составляет его поддержка и сопровождение. Следовательно за </a:t>
            </a:r>
            <a:r>
              <a:rPr lang="ru-RU" i="1" dirty="0"/>
              <a:t>чтением</a:t>
            </a:r>
            <a:r>
              <a:rPr lang="ru-RU" dirty="0"/>
              <a:t> программы проводится гораздо больше временем, чем за ее </a:t>
            </a:r>
            <a:r>
              <a:rPr lang="ru-RU" i="1" dirty="0"/>
              <a:t>написанием</a:t>
            </a:r>
            <a:r>
              <a:rPr lang="ru-RU" dirty="0"/>
              <a:t>, а это, в свою очередь значит, что качество кода играет очень важную роль. В этом вопросе книга Стива Макконнелла является лучшей в своей области. В книге рассматривается широкий спектр вопросов, так или иначе связанных с кодированием, начиная от правил именования переменных, заканчивая рефакторингом и рекомендациям по оптимизации.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http://oz.by/books/more1015206.html</a:t>
            </a:r>
            <a:endParaRPr lang="ru-RU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https://www.microsoft.com/learning/en-us/book.aspx?ID=6822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28" y="2033588"/>
            <a:ext cx="1905000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9588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ru-RU" sz="2800" dirty="0">
                <a:solidFill>
                  <a:srgbClr val="FFFF00"/>
                </a:solidFill>
              </a:rPr>
              <a:t>Рефакторинг. Улучшение существующего кода</a:t>
            </a:r>
            <a:br>
              <a:rPr lang="en-US" sz="2800" dirty="0">
                <a:solidFill>
                  <a:srgbClr val="FFFF00"/>
                </a:solidFill>
              </a:rPr>
            </a:br>
            <a:r>
              <a:rPr lang="ru-RU" sz="2800" dirty="0">
                <a:solidFill>
                  <a:srgbClr val="FFFF00"/>
                </a:solidFill>
              </a:rPr>
              <a:t>(</a:t>
            </a:r>
            <a:r>
              <a:rPr lang="en-US" sz="2800" dirty="0">
                <a:solidFill>
                  <a:srgbClr val="FFFF00"/>
                </a:solidFill>
              </a:rPr>
              <a:t>Refactoring: Improving the Design of Existing Code</a:t>
            </a:r>
            <a:r>
              <a:rPr lang="ru-RU" sz="2800" dirty="0">
                <a:solidFill>
                  <a:srgbClr val="FFFF00"/>
                </a:solidFill>
              </a:rPr>
              <a:t>)</a:t>
            </a:r>
            <a:br>
              <a:rPr lang="en-US" sz="2800" dirty="0"/>
            </a:br>
            <a:r>
              <a:rPr lang="ru-RU" sz="2800" dirty="0"/>
              <a:t>Мартин Фаулер (</a:t>
            </a:r>
            <a:r>
              <a:rPr lang="en-US" sz="2800" dirty="0"/>
              <a:t>Martin Fowler</a:t>
            </a:r>
            <a:r>
              <a:rPr lang="ru-RU" sz="2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7744" y="1600200"/>
            <a:ext cx="6419056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Книга стала родоначальником столь популярного ныне принципа постепенного улучшения кода без изменения функциональности, что сделало ее уже давно классической. Помимо перечня рефакторингов в книге много говорится о качестве кода, о его влиянии на производительность программы и стоимость ее сопровождения; содержится множество примеров некачественного кода, что помогает понять, когда стоит применять рефакторинг, а когда нет.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28" y="2052638"/>
            <a:ext cx="1905000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76684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dirty="0"/>
              <a:t>ADO.NET / </a:t>
            </a:r>
            <a:r>
              <a:rPr lang="en-US" dirty="0" err="1"/>
              <a:t>EntityFramework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3670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2400" i="1" dirty="0">
                <a:solidFill>
                  <a:srgbClr val="FFFF00"/>
                </a:solidFill>
              </a:rPr>
              <a:t>Programming Entity Framework: DbContext: Querying, Changing, and Validating Your Data with Entity Framework</a:t>
            </a:r>
            <a:br>
              <a:rPr lang="en-US" sz="2400" dirty="0"/>
            </a:br>
            <a:r>
              <a:rPr lang="en-US" sz="2400" dirty="0"/>
              <a:t>Julia Lerman, Rowan Miller</a:t>
            </a:r>
            <a:endParaRPr lang="ru-RU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840" y="1568450"/>
            <a:ext cx="5554960" cy="4525963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en-US" sz="2800" dirty="0"/>
              <a:t>DbContext</a:t>
            </a:r>
            <a:endParaRPr lang="ru-RU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18" y="1568452"/>
            <a:ext cx="2540000" cy="332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45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59174"/>
            <a:ext cx="8229600" cy="1939652"/>
          </a:xfrm>
        </p:spPr>
        <p:txBody>
          <a:bodyPr>
            <a:normAutofit/>
          </a:bodyPr>
          <a:lstStyle/>
          <a:p>
            <a:r>
              <a:rPr lang="ru-RU" dirty="0"/>
              <a:t>Для начинающих</a:t>
            </a:r>
          </a:p>
        </p:txBody>
      </p:sp>
    </p:spTree>
    <p:extLst>
      <p:ext uri="{BB962C8B-B14F-4D97-AF65-F5344CB8AC3E}">
        <p14:creationId xmlns:p14="http://schemas.microsoft.com/office/powerpoint/2010/main" val="16981153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2400" i="1" dirty="0">
                <a:solidFill>
                  <a:srgbClr val="FFFF00"/>
                </a:solidFill>
              </a:rPr>
              <a:t>Programming Entity Framework: Code First: Creating and Configuring Data Models from Your Classes</a:t>
            </a:r>
            <a:br>
              <a:rPr lang="en-US" sz="2400" dirty="0"/>
            </a:br>
            <a:r>
              <a:rPr lang="en-US" sz="2400" dirty="0"/>
              <a:t>Julia Lerman, Rowan Miller</a:t>
            </a:r>
            <a:endParaRPr lang="ru-RU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840" y="1568450"/>
            <a:ext cx="5554960" cy="4525963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en-US" sz="2800" dirty="0"/>
              <a:t>CodeFirst</a:t>
            </a:r>
            <a:endParaRPr lang="ru-RU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577085"/>
            <a:ext cx="2593333" cy="332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27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8" y="1564509"/>
            <a:ext cx="2540000" cy="33266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2400" i="1" dirty="0">
                <a:solidFill>
                  <a:srgbClr val="FFFF00"/>
                </a:solidFill>
              </a:rPr>
              <a:t>Programming Entity Framework: Building Data Centric Apps with the ADO.NET Entity Framework</a:t>
            </a:r>
            <a:br>
              <a:rPr lang="en-US" sz="2400" dirty="0"/>
            </a:br>
            <a:r>
              <a:rPr lang="en-US" sz="2400" dirty="0"/>
              <a:t>Julia Lerman</a:t>
            </a:r>
            <a:endParaRPr lang="ru-RU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840" y="1568450"/>
            <a:ext cx="5554960" cy="4525963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en-US" sz="2800" dirty="0"/>
              <a:t>EF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6974243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Entity Framework 6 Recipes</a:t>
            </a:r>
            <a:br>
              <a:rPr lang="en-US" dirty="0"/>
            </a:br>
            <a:r>
              <a:rPr lang="en-US" dirty="0"/>
              <a:t>Brian Driscoll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96738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/>
              <a:t>Разработка через тестирование</a:t>
            </a:r>
            <a:br>
              <a:rPr lang="ru-RU" dirty="0"/>
            </a:br>
            <a:r>
              <a:rPr lang="en-US" dirty="0"/>
              <a:t>TDD: Test Driven Development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02925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ru-RU" sz="2800" dirty="0">
                <a:solidFill>
                  <a:srgbClr val="FFFF00"/>
                </a:solidFill>
              </a:rPr>
              <a:t>Искусство автономного тестирования с примерами на С#</a:t>
            </a:r>
            <a:br>
              <a:rPr lang="en-US" sz="2800" dirty="0">
                <a:solidFill>
                  <a:srgbClr val="FFFF00"/>
                </a:solidFill>
              </a:rPr>
            </a:br>
            <a:r>
              <a:rPr lang="en-US" sz="2800" dirty="0">
                <a:solidFill>
                  <a:srgbClr val="FFFF00"/>
                </a:solidFill>
              </a:rPr>
              <a:t> The Art of Unit Testing, with examples in C#</a:t>
            </a:r>
            <a:br>
              <a:rPr lang="en-US" sz="2800" dirty="0"/>
            </a:br>
            <a:r>
              <a:rPr lang="ru-RU" sz="2800" dirty="0"/>
              <a:t>Рой Ошероув</a:t>
            </a:r>
            <a:r>
              <a:rPr lang="en-US" sz="2800" dirty="0"/>
              <a:t> (Roy </a:t>
            </a:r>
            <a:r>
              <a:rPr lang="en-US" sz="2800" dirty="0" err="1"/>
              <a:t>Osherove</a:t>
            </a:r>
            <a:r>
              <a:rPr lang="en-US" sz="2800" dirty="0"/>
              <a:t>)</a:t>
            </a:r>
            <a:endParaRPr lang="ru-RU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7744" y="1600200"/>
            <a:ext cx="6419056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A</a:t>
            </a:r>
            <a:r>
              <a:rPr lang="ru-RU" dirty="0"/>
              <a:t>втор шаг за шагом проведет вас по пути от первого простенького автономного теста до создания полного комплекта тестов - понятых, удобных для сопровождения и заслуживающих доверия. Вы и не заметите, как перейдете к более сложным вопросам - заглушкам и подставкам - и попутно научитесь работать с изолирующими каркасами типа </a:t>
            </a:r>
            <a:r>
              <a:rPr lang="ru-RU" dirty="0" err="1"/>
              <a:t>Moq</a:t>
            </a:r>
            <a:r>
              <a:rPr lang="ru-RU" dirty="0"/>
              <a:t>, </a:t>
            </a:r>
            <a:r>
              <a:rPr lang="ru-RU" dirty="0" err="1"/>
              <a:t>FakeltEasy</a:t>
            </a:r>
            <a:r>
              <a:rPr lang="ru-RU" dirty="0"/>
              <a:t> или </a:t>
            </a:r>
            <a:r>
              <a:rPr lang="ru-RU" dirty="0" err="1"/>
              <a:t>Typemock</a:t>
            </a:r>
            <a:r>
              <a:rPr lang="ru-RU" dirty="0"/>
              <a:t> </a:t>
            </a:r>
            <a:r>
              <a:rPr lang="ru-RU" dirty="0" err="1"/>
              <a:t>Isolator</a:t>
            </a:r>
            <a:r>
              <a:rPr lang="ru-RU" dirty="0"/>
              <a:t>. Вы узнаете о паттернах тестирования и организации тестов, о том, как проводить </a:t>
            </a:r>
            <a:r>
              <a:rPr lang="ru-RU" dirty="0" err="1"/>
              <a:t>рефакторинг</a:t>
            </a:r>
            <a:r>
              <a:rPr lang="ru-RU" dirty="0"/>
              <a:t> приложении и тестировать "</a:t>
            </a:r>
            <a:r>
              <a:rPr lang="ru-RU" dirty="0" err="1"/>
              <a:t>нетестопригодный</a:t>
            </a:r>
            <a:r>
              <a:rPr lang="ru-RU" dirty="0"/>
              <a:t>" код. Не забыл автор и об интеграционном тестировании и тестировании работы с базами данных.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http://oz.by/books/more10382361.html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32856"/>
            <a:ext cx="19050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29766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ru-RU" dirty="0"/>
              <a:t>Проектирование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12062482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800" dirty="0"/>
              <a:t>Krzysztof </a:t>
            </a:r>
            <a:r>
              <a:rPr lang="en-US" sz="2800" dirty="0" err="1"/>
              <a:t>Cwalina</a:t>
            </a:r>
            <a:r>
              <a:rPr lang="en-US" sz="2800" dirty="0"/>
              <a:t>, Brad Abrams</a:t>
            </a:r>
            <a:br>
              <a:rPr lang="en-US" sz="2800" dirty="0"/>
            </a:br>
            <a:r>
              <a:rPr lang="ru-RU" sz="2800" dirty="0"/>
              <a:t>«</a:t>
            </a:r>
            <a:r>
              <a:rPr lang="en-US" sz="2800" dirty="0"/>
              <a:t>Framework Design Guidelines</a:t>
            </a:r>
            <a:r>
              <a:rPr lang="ru-RU" sz="2800" dirty="0"/>
              <a:t>»</a:t>
            </a:r>
            <a:r>
              <a:rPr lang="en-US" sz="2800" dirty="0"/>
              <a:t>, 2nd Edition, 2008</a:t>
            </a:r>
            <a:endParaRPr lang="ru-RU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7744" y="1600200"/>
            <a:ext cx="6419056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Разработка качественных систем является весьма сложной задачей, а разработка качественных библиотек (особенно фреймворков) является поистине вершиной мастерства архитекторов и разработчиков. Сложность здесь кроется в специфике принимаемых решений, ведь акцент серьезно смещается в сторону простоты и удобства использования, расширяемости и надежности. И хотя именно тема разработка библиотек является центральной, книга будет также невероятно полезна и простым разработчикам, ведь знание ключевых идиом языка является совершенно необходимым, когда команда смотрит хотя бы немного дальше своего носа, и заботится не только о написании кода, но и о его последующем сопровождении.</a:t>
            </a:r>
          </a:p>
        </p:txBody>
      </p:sp>
      <p:pic>
        <p:nvPicPr>
          <p:cNvPr id="4098" name="Picture 2" descr="clip_image0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2286000"/>
            <a:ext cx="1685925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28882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59174"/>
            <a:ext cx="8229600" cy="1939652"/>
          </a:xfrm>
        </p:spPr>
        <p:txBody>
          <a:bodyPr>
            <a:normAutofit/>
          </a:bodyPr>
          <a:lstStyle/>
          <a:p>
            <a:r>
              <a:rPr lang="ru-RU" dirty="0"/>
              <a:t>Другое</a:t>
            </a:r>
          </a:p>
        </p:txBody>
      </p:sp>
    </p:spTree>
    <p:extLst>
      <p:ext uri="{BB962C8B-B14F-4D97-AF65-F5344CB8AC3E}">
        <p14:creationId xmlns:p14="http://schemas.microsoft.com/office/powerpoint/2010/main" val="9413666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2400" i="1" dirty="0">
                <a:solidFill>
                  <a:srgbClr val="FFFF00"/>
                </a:solidFill>
              </a:rPr>
              <a:t>Pragmatic Thinking and Learning: Refactor Your Wetware</a:t>
            </a:r>
            <a:br>
              <a:rPr lang="en-US" sz="2400" dirty="0"/>
            </a:br>
            <a:r>
              <a:rPr lang="en-US" sz="2400" dirty="0"/>
              <a:t>Andy Hunt</a:t>
            </a:r>
            <a:endParaRPr lang="ru-RU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840" y="1568450"/>
            <a:ext cx="5554960" cy="4525963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ru-RU" sz="2800" dirty="0"/>
              <a:t>Учит использовать свой мозг более эффективно.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568449"/>
            <a:ext cx="2520000" cy="301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1911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Бесплатные электронные книги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Виртуальная академия </a:t>
            </a:r>
            <a:r>
              <a:rPr lang="en-US" sz="2800" dirty="0"/>
              <a:t>Microsoft</a:t>
            </a:r>
            <a:br>
              <a:rPr lang="ru-RU" sz="2800" dirty="0"/>
            </a:br>
            <a:r>
              <a:rPr lang="en-US" sz="2800" dirty="0">
                <a:hlinkClick r:id="rId2"/>
              </a:rPr>
              <a:t>http://www.microsoftvirtualacademy.com/ebooks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763383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ru-RU" sz="2400" i="1" dirty="0">
                <a:solidFill>
                  <a:srgbClr val="FFFF00"/>
                </a:solidFill>
              </a:rPr>
              <a:t>Язык программирования C# 6.0 и платформа .NET 4.6</a:t>
            </a:r>
            <a:br>
              <a:rPr lang="en-US" sz="2400" dirty="0"/>
            </a:br>
            <a:r>
              <a:rPr lang="ru-RU" sz="2400" dirty="0"/>
              <a:t>Эндрю Троелсен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840" y="1568450"/>
            <a:ext cx="5554960" cy="4525963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ru-RU" sz="2800" dirty="0"/>
              <a:t>Хорошая книга для начинающих. Автор описывает базовые возможности языка; объясняет механизмы ООП; рассказывает о работе с БД</a:t>
            </a:r>
            <a:r>
              <a:rPr lang="en-US" sz="2800" dirty="0"/>
              <a:t> (</a:t>
            </a:r>
            <a:r>
              <a:rPr lang="ru-RU" sz="2800" dirty="0"/>
              <a:t>с помощью </a:t>
            </a:r>
            <a:r>
              <a:rPr lang="en-US" sz="2800" dirty="0"/>
              <a:t>ADO.NET</a:t>
            </a:r>
            <a:r>
              <a:rPr lang="ru-RU" sz="2800" dirty="0"/>
              <a:t> и </a:t>
            </a:r>
            <a:r>
              <a:rPr lang="en-US" sz="2800" dirty="0"/>
              <a:t>EF)</a:t>
            </a:r>
            <a:r>
              <a:rPr lang="ru-RU" sz="2800" dirty="0"/>
              <a:t>; дает введение в технологии </a:t>
            </a:r>
            <a:r>
              <a:rPr lang="en-US" sz="2800" dirty="0"/>
              <a:t>WPF</a:t>
            </a:r>
            <a:r>
              <a:rPr lang="ru-RU" sz="2800" dirty="0"/>
              <a:t>,</a:t>
            </a:r>
            <a:r>
              <a:rPr lang="en-US" sz="2800" dirty="0"/>
              <a:t> WCF </a:t>
            </a:r>
            <a:r>
              <a:rPr lang="ru-RU" sz="2800" dirty="0"/>
              <a:t>и </a:t>
            </a:r>
            <a:r>
              <a:rPr lang="en-US" sz="2800" dirty="0"/>
              <a:t>ASP.NET (</a:t>
            </a:r>
            <a:r>
              <a:rPr lang="en-US" sz="2800" dirty="0" err="1"/>
              <a:t>WebForms</a:t>
            </a:r>
            <a:r>
              <a:rPr lang="en-US" sz="2800" dirty="0"/>
              <a:t>, MVC, </a:t>
            </a:r>
            <a:r>
              <a:rPr lang="en-US" sz="2800" dirty="0" err="1"/>
              <a:t>WebAPI</a:t>
            </a:r>
            <a:r>
              <a:rPr lang="en-US" sz="2800" dirty="0"/>
              <a:t>).</a:t>
            </a:r>
            <a:endParaRPr lang="ru-RU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732" y="1700808"/>
            <a:ext cx="2584709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117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2400" i="1" dirty="0">
                <a:solidFill>
                  <a:srgbClr val="FFFF00"/>
                </a:solidFill>
              </a:rPr>
              <a:t>C# 4.0. </a:t>
            </a:r>
            <a:r>
              <a:rPr lang="ru-RU" sz="2400" i="1" dirty="0">
                <a:solidFill>
                  <a:srgbClr val="FFFF00"/>
                </a:solidFill>
              </a:rPr>
              <a:t>Полное руководство</a:t>
            </a:r>
            <a:br>
              <a:rPr lang="en-US" sz="2400" dirty="0"/>
            </a:br>
            <a:r>
              <a:rPr lang="ru-RU" sz="2400" dirty="0"/>
              <a:t>Герберт </a:t>
            </a:r>
            <a:r>
              <a:rPr lang="ru-RU" sz="2400" dirty="0" err="1"/>
              <a:t>Шилдт</a:t>
            </a:r>
            <a:endParaRPr lang="ru-RU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840" y="1568450"/>
            <a:ext cx="5554960" cy="4525963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ru-RU" sz="2800" dirty="0"/>
              <a:t>Автор дает подробное описание языка программирования </a:t>
            </a:r>
            <a:r>
              <a:rPr lang="en-US" sz="2800" dirty="0"/>
              <a:t>C# </a:t>
            </a:r>
            <a:r>
              <a:rPr lang="ru-RU" sz="2800" dirty="0"/>
              <a:t> не отвлекаясь на сопутствующие технологии как это делает </a:t>
            </a:r>
            <a:r>
              <a:rPr lang="ru-RU" sz="2800" dirty="0" err="1"/>
              <a:t>Троелсон</a:t>
            </a:r>
            <a:r>
              <a:rPr lang="ru-RU" sz="2800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00808"/>
            <a:ext cx="269557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702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59174"/>
            <a:ext cx="8229600" cy="1939652"/>
          </a:xfrm>
        </p:spPr>
        <p:txBody>
          <a:bodyPr>
            <a:normAutofit/>
          </a:bodyPr>
          <a:lstStyle/>
          <a:p>
            <a:r>
              <a:rPr lang="ru-RU" dirty="0"/>
              <a:t>Для продолжающих</a:t>
            </a:r>
          </a:p>
        </p:txBody>
      </p:sp>
    </p:spTree>
    <p:extLst>
      <p:ext uri="{BB962C8B-B14F-4D97-AF65-F5344CB8AC3E}">
        <p14:creationId xmlns:p14="http://schemas.microsoft.com/office/powerpoint/2010/main" val="1399673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ru-RU" sz="2400" i="1" dirty="0">
                <a:solidFill>
                  <a:srgbClr val="FFFF00"/>
                </a:solidFill>
              </a:rPr>
              <a:t>CLR via C#. Программирование на платформе Microsoft .NET Framework 4.5 на языке C#</a:t>
            </a:r>
            <a:br>
              <a:rPr lang="en-US" sz="2400" dirty="0"/>
            </a:br>
            <a:r>
              <a:rPr lang="ru-RU" sz="2400" dirty="0"/>
              <a:t>Джеффри Рихтер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840" y="1600200"/>
            <a:ext cx="5554960" cy="4525963"/>
          </a:xfrm>
        </p:spPr>
        <p:txBody>
          <a:bodyPr anchor="t" anchorCtr="0">
            <a:normAutofit lnSpcReduction="10000"/>
          </a:bodyPr>
          <a:lstStyle/>
          <a:p>
            <a:pPr marL="0" indent="0">
              <a:buNone/>
            </a:pPr>
            <a:r>
              <a:rPr lang="ru-RU" sz="2800" dirty="0"/>
              <a:t>«Библия» </a:t>
            </a:r>
            <a:r>
              <a:rPr lang="en-US" sz="2800" dirty="0"/>
              <a:t>.NET </a:t>
            </a:r>
            <a:r>
              <a:rPr lang="ru-RU" sz="2800" dirty="0"/>
              <a:t>программиста. В книге подробно описывается внутреннее устройство и функционирование общеязыковой исполняющей среды (CLR). Данные знания необходимы любому </a:t>
            </a:r>
            <a:r>
              <a:rPr lang="en-US" sz="2800" dirty="0"/>
              <a:t>.NET </a:t>
            </a:r>
            <a:r>
              <a:rPr lang="ru-RU" sz="2800" dirty="0"/>
              <a:t>программисту вне зависимости от применяемого языка программрования (</a:t>
            </a:r>
            <a:r>
              <a:rPr lang="en-US" sz="2800" dirty="0"/>
              <a:t>C#, VB.NET, F# </a:t>
            </a:r>
            <a:r>
              <a:rPr lang="ru-RU" sz="2800" dirty="0"/>
              <a:t>и</a:t>
            </a:r>
            <a:r>
              <a:rPr lang="en-US" sz="2800" dirty="0"/>
              <a:t> </a:t>
            </a:r>
            <a:r>
              <a:rPr lang="ru-RU" sz="2800" dirty="0"/>
              <a:t>т.д.) и области разработки (</a:t>
            </a:r>
            <a:r>
              <a:rPr lang="en-US" sz="2800" dirty="0"/>
              <a:t>desktop, web, mobile).</a:t>
            </a:r>
            <a:endParaRPr lang="ru-RU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600200"/>
            <a:ext cx="2520000" cy="351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859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2400" i="1" dirty="0">
                <a:solidFill>
                  <a:srgbClr val="FFFF00"/>
                </a:solidFill>
              </a:rPr>
              <a:t>C# </a:t>
            </a:r>
            <a:r>
              <a:rPr lang="ru-RU" sz="2400" i="1" dirty="0">
                <a:solidFill>
                  <a:srgbClr val="FFFF00"/>
                </a:solidFill>
              </a:rPr>
              <a:t>программирование для профессионалов</a:t>
            </a:r>
            <a:br>
              <a:rPr lang="en-US" sz="2400" dirty="0"/>
            </a:br>
            <a:r>
              <a:rPr lang="ru-RU" sz="2400" dirty="0"/>
              <a:t>Джон Скит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840" y="1600200"/>
            <a:ext cx="5554960" cy="4525963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ru-RU" sz="2800" dirty="0"/>
              <a:t>Джон Скит заслуженно известен как «Чак Норрис </a:t>
            </a:r>
            <a:r>
              <a:rPr lang="en-US" sz="2800" dirty="0"/>
              <a:t>.NET-a</a:t>
            </a:r>
            <a:r>
              <a:rPr lang="ru-RU" sz="2800" dirty="0"/>
              <a:t>». Он как и Джеффри Рихтер подробно объясняет тонкости реализации </a:t>
            </a:r>
            <a:r>
              <a:rPr lang="en-US" sz="2800" dirty="0"/>
              <a:t>.NET </a:t>
            </a:r>
            <a:r>
              <a:rPr lang="ru-RU" sz="2800" dirty="0"/>
              <a:t>и </a:t>
            </a:r>
            <a:r>
              <a:rPr lang="en-US" sz="2800" dirty="0"/>
              <a:t>C# </a:t>
            </a:r>
            <a:r>
              <a:rPr lang="ru-RU" sz="2800" dirty="0"/>
              <a:t>которые необходимо знать профессионалам.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82" y="1600200"/>
            <a:ext cx="2438400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6253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ru-RU" sz="2400" i="1" dirty="0">
                <a:solidFill>
                  <a:srgbClr val="FFFF00"/>
                </a:solidFill>
              </a:rPr>
              <a:t>WPF: Windows Presentation Foundation в .NET 4.5 с примерами на C# 5.0 для профессионалов</a:t>
            </a:r>
            <a:br>
              <a:rPr lang="en-US" sz="2400" dirty="0"/>
            </a:br>
            <a:r>
              <a:rPr lang="ru-RU" sz="2400" dirty="0"/>
              <a:t>Мэтью Мак-Дональд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840" y="1600200"/>
            <a:ext cx="5554960" cy="4525963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ru-RU" sz="2800" dirty="0"/>
              <a:t>Прекрасная книга по </a:t>
            </a:r>
            <a:r>
              <a:rPr lang="en-US" sz="2800" dirty="0"/>
              <a:t>WPF </a:t>
            </a:r>
            <a:r>
              <a:rPr lang="ru-RU" sz="2800" dirty="0"/>
              <a:t>с отличными примерами.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568450"/>
            <a:ext cx="2520000" cy="369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43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2400" i="1" dirty="0">
                <a:solidFill>
                  <a:srgbClr val="FFFF00"/>
                </a:solidFill>
              </a:rPr>
              <a:t>LINQ in Action</a:t>
            </a:r>
            <a:br>
              <a:rPr lang="en-US" sz="2400" dirty="0"/>
            </a:br>
            <a:r>
              <a:rPr lang="en-US" sz="2400" dirty="0" err="1"/>
              <a:t>Fabrice</a:t>
            </a:r>
            <a:r>
              <a:rPr lang="en-US" sz="2400" dirty="0"/>
              <a:t> </a:t>
            </a:r>
            <a:r>
              <a:rPr lang="en-US" sz="2400" dirty="0" err="1"/>
              <a:t>Marguerie</a:t>
            </a:r>
            <a:r>
              <a:rPr lang="en-US" sz="2400" dirty="0"/>
              <a:t>, Steve </a:t>
            </a:r>
            <a:r>
              <a:rPr lang="en-US" sz="2400" dirty="0" err="1"/>
              <a:t>Eichert</a:t>
            </a:r>
            <a:r>
              <a:rPr lang="en-US" sz="2400" dirty="0"/>
              <a:t> </a:t>
            </a:r>
            <a:r>
              <a:rPr lang="ru-RU" sz="2400" dirty="0"/>
              <a:t>и </a:t>
            </a:r>
            <a:r>
              <a:rPr lang="en-US" sz="2400" dirty="0"/>
              <a:t>Jim </a:t>
            </a:r>
            <a:r>
              <a:rPr lang="en-US" sz="2400" dirty="0" err="1"/>
              <a:t>Wooley</a:t>
            </a:r>
            <a:endParaRPr lang="ru-RU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840" y="1600200"/>
            <a:ext cx="5554960" cy="4525963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ru-RU" sz="2800" dirty="0"/>
              <a:t>Отличное руководство по </a:t>
            </a:r>
            <a:r>
              <a:rPr lang="en-US" sz="2800" dirty="0"/>
              <a:t>LINQ.</a:t>
            </a:r>
            <a:endParaRPr lang="ru-RU" sz="2800" dirty="0"/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r>
              <a:rPr lang="ru-RU" sz="2800" dirty="0"/>
              <a:t>Русского перевода, к сожалению, нет. В книге Эндрю Троелсена эта тема тоже рассматривается.</a:t>
            </a:r>
          </a:p>
        </p:txBody>
      </p:sp>
      <p:pic>
        <p:nvPicPr>
          <p:cNvPr id="5" name="Picture 4" descr="http://ecx.images-amazon.com/images/I/51CXFy2LELL._SX258_BO1,204,203,200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00200"/>
            <a:ext cx="2520000" cy="316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545490"/>
      </p:ext>
    </p:extLst>
  </p:cSld>
  <p:clrMapOvr>
    <a:masterClrMapping/>
  </p:clrMapOvr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909</Words>
  <Application>Microsoft Macintosh PowerPoint</Application>
  <PresentationFormat>On-screen Show (4:3)</PresentationFormat>
  <Paragraphs>65</Paragraphs>
  <Slides>29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Footlight MT Light</vt:lpstr>
      <vt:lpstr>Segoe Print</vt:lpstr>
      <vt:lpstr>bel-hard-training</vt:lpstr>
      <vt:lpstr>PowerPoint Presentation</vt:lpstr>
      <vt:lpstr>Для начинающих</vt:lpstr>
      <vt:lpstr>Язык программирования C# 6.0 и платформа .NET 4.6 Эндрю Троелсен</vt:lpstr>
      <vt:lpstr>C# 4.0. Полное руководство Герберт Шилдт</vt:lpstr>
      <vt:lpstr>Для продолжающих</vt:lpstr>
      <vt:lpstr>CLR via C#. Программирование на платформе Microsoft .NET Framework 4.5 на языке C# Джеффри Рихтер</vt:lpstr>
      <vt:lpstr>C# программирование для профессионалов Джон Скит</vt:lpstr>
      <vt:lpstr>WPF: Windows Presentation Foundation в .NET 4.5 с примерами на C# 5.0 для профессионалов Мэтью Мак-Дональд</vt:lpstr>
      <vt:lpstr>LINQ in Action Fabrice Marguerie, Steve Eichert и Jim Wooley</vt:lpstr>
      <vt:lpstr>Объектно-ориентированное программирование и шаблоны проектирования</vt:lpstr>
      <vt:lpstr>Объектно-ориентированный анализ и проектирование с примерами приложений Гради Буч</vt:lpstr>
      <vt:lpstr>Объектно-ориентированное конструирование программных систем Бертран Мейер</vt:lpstr>
      <vt:lpstr>Паттерны проектирования Эрик Фримен, Элизабет Фримен, Кэтти Сьерра, Берт Бейтс</vt:lpstr>
      <vt:lpstr>Приемы объектно-ориентированного проектирования. Паттерны проектирования Гамма, Хелм, Джонсон, Влиссидес</vt:lpstr>
      <vt:lpstr>Стиль кодирования</vt:lpstr>
      <vt:lpstr>Совершенный код (Code Complete) Стив Макконнелл (Steve McConnell)</vt:lpstr>
      <vt:lpstr>Рефакторинг. Улучшение существующего кода (Refactoring: Improving the Design of Existing Code) Мартин Фаулер (Martin Fowler)</vt:lpstr>
      <vt:lpstr>ADO.NET / EntityFramework</vt:lpstr>
      <vt:lpstr>Programming Entity Framework: DbContext: Querying, Changing, and Validating Your Data with Entity Framework Julia Lerman, Rowan Miller</vt:lpstr>
      <vt:lpstr>Programming Entity Framework: Code First: Creating and Configuring Data Models from Your Classes Julia Lerman, Rowan Miller</vt:lpstr>
      <vt:lpstr>Programming Entity Framework: Building Data Centric Apps with the ADO.NET Entity Framework Julia Lerman</vt:lpstr>
      <vt:lpstr>Review</vt:lpstr>
      <vt:lpstr>Разработка через тестирование TDD: Test Driven Development</vt:lpstr>
      <vt:lpstr>Искусство автономного тестирования с примерами на С#  The Art of Unit Testing, with examples in C# Рой Ошероув (Roy Osherove)</vt:lpstr>
      <vt:lpstr>Проектирование</vt:lpstr>
      <vt:lpstr>Krzysztof Cwalina, Brad Abrams «Framework Design Guidelines», 2nd Edition, 2008</vt:lpstr>
      <vt:lpstr>Другое</vt:lpstr>
      <vt:lpstr>Pragmatic Thinking and Learning: Refactor Your Wetware Andy Hunt</vt:lpstr>
      <vt:lpstr>Бесплатные электронные книги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2014-04-29T13:01:46Z</dcterms:created>
  <dcterms:modified xsi:type="dcterms:W3CDTF">2018-07-01T12:43:24Z</dcterms:modified>
</cp:coreProperties>
</file>