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82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35" r:id="rId18"/>
    <p:sldId id="309" r:id="rId19"/>
    <p:sldId id="314" r:id="rId20"/>
    <p:sldId id="321" r:id="rId21"/>
    <p:sldId id="310" r:id="rId22"/>
    <p:sldId id="267" r:id="rId23"/>
    <p:sldId id="334" r:id="rId24"/>
    <p:sldId id="347" r:id="rId25"/>
    <p:sldId id="348" r:id="rId26"/>
    <p:sldId id="296" r:id="rId27"/>
    <p:sldId id="329" r:id="rId28"/>
    <p:sldId id="274" r:id="rId29"/>
    <p:sldId id="287" r:id="rId30"/>
    <p:sldId id="332" r:id="rId31"/>
    <p:sldId id="299" r:id="rId32"/>
    <p:sldId id="295" r:id="rId33"/>
    <p:sldId id="311" r:id="rId34"/>
    <p:sldId id="278" r:id="rId35"/>
    <p:sldId id="331" r:id="rId36"/>
    <p:sldId id="351" r:id="rId37"/>
    <p:sldId id="268" r:id="rId38"/>
    <p:sldId id="317" r:id="rId39"/>
    <p:sldId id="330" r:id="rId40"/>
    <p:sldId id="350" r:id="rId41"/>
    <p:sldId id="302" r:id="rId42"/>
    <p:sldId id="343" r:id="rId43"/>
    <p:sldId id="340" r:id="rId44"/>
    <p:sldId id="341" r:id="rId45"/>
    <p:sldId id="342" r:id="rId46"/>
    <p:sldId id="344" r:id="rId47"/>
    <p:sldId id="349" r:id="rId48"/>
    <p:sldId id="303" r:id="rId49"/>
    <p:sldId id="324" r:id="rId50"/>
    <p:sldId id="313" r:id="rId51"/>
    <p:sldId id="304" r:id="rId52"/>
    <p:sldId id="305" r:id="rId53"/>
    <p:sldId id="352" r:id="rId54"/>
    <p:sldId id="353" r:id="rId55"/>
    <p:sldId id="316" r:id="rId56"/>
    <p:sldId id="312" r:id="rId57"/>
    <p:sldId id="306" r:id="rId58"/>
    <p:sldId id="346" r:id="rId59"/>
    <p:sldId id="326" r:id="rId60"/>
    <p:sldId id="307" r:id="rId61"/>
    <p:sldId id="333" r:id="rId62"/>
    <p:sldId id="308" r:id="rId63"/>
    <p:sldId id="322" r:id="rId64"/>
    <p:sldId id="345" r:id="rId65"/>
    <p:sldId id="269" r:id="rId66"/>
    <p:sldId id="270" r:id="rId67"/>
    <p:sldId id="320" r:id="rId68"/>
    <p:sldId id="271" r:id="rId69"/>
    <p:sldId id="272" r:id="rId70"/>
    <p:sldId id="336" r:id="rId71"/>
    <p:sldId id="337" r:id="rId72"/>
    <p:sldId id="338" r:id="rId73"/>
    <p:sldId id="339" r:id="rId74"/>
    <p:sldId id="300" r:id="rId75"/>
    <p:sldId id="273" r:id="rId76"/>
    <p:sldId id="276" r:id="rId77"/>
    <p:sldId id="325" r:id="rId78"/>
    <p:sldId id="292" r:id="rId79"/>
    <p:sldId id="281" r:id="rId80"/>
    <p:sldId id="301" r:id="rId8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579" autoAdjust="0"/>
  </p:normalViewPr>
  <p:slideViewPr>
    <p:cSldViewPr>
      <p:cViewPr varScale="1">
        <p:scale>
          <a:sx n="108" d="100"/>
          <a:sy n="108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?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?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01.07.2018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С# и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8A3E0-240C-4D47-8E9C-28E284AE195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 Framework </a:t>
            </a:r>
            <a:r>
              <a:rPr lang="ru-RU" sz="2800" dirty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вместе с </a:t>
            </a: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4.6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</a:t>
            </a:r>
            <a:r>
              <a:rPr lang="ru-RU" sz="2800" dirty="0">
                <a:solidFill>
                  <a:schemeClr val="bg1"/>
                </a:solidFill>
              </a:rPr>
              <a:t>- планы на 201</a:t>
            </a:r>
            <a:r>
              <a:rPr lang="en-US" sz="2800" dirty="0">
                <a:solidFill>
                  <a:schemeClr val="bg1"/>
                </a:solidFill>
              </a:rPr>
              <a:t>8</a:t>
            </a:r>
            <a:r>
              <a:rPr lang="ru-RU" sz="2800" dirty="0">
                <a:solidFill>
                  <a:schemeClr val="bg1"/>
                </a:solidFill>
              </a:rPr>
              <a:t> год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???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.NET Framework. Side-by-side </a:t>
            </a:r>
            <a:r>
              <a:rPr lang="ru-RU" sz="3200" dirty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Visual Studio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Ключевые слова языка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abstract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Ключевые слова зарезервированы для использования языком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ru-RU" dirty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Директива </a:t>
            </a:r>
            <a:r>
              <a:rPr lang="en-US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>
                <a:solidFill>
                  <a:schemeClr val="bg1"/>
                </a:solidFill>
              </a:rPr>
              <a:t>Visual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ru-RU" dirty="0">
                <a:solidFill>
                  <a:schemeClr val="bg1"/>
                </a:solidFill>
              </a:rPr>
              <a:t>есть подменю </a:t>
            </a:r>
            <a:r>
              <a:rPr lang="en-US" dirty="0">
                <a:solidFill>
                  <a:schemeClr val="bg1"/>
                </a:solidFill>
              </a:rPr>
              <a:t>“Organize Usings” </a:t>
            </a:r>
            <a:r>
              <a:rPr lang="ru-RU" dirty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>
                <a:solidFill>
                  <a:schemeClr val="bg1"/>
                </a:solidFill>
              </a:rPr>
              <a:t>Remove Unused Usings</a:t>
            </a:r>
            <a:r>
              <a:rPr lang="ru-RU" dirty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r>
              <a:rPr lang="en-US" dirty="0">
                <a:solidFill>
                  <a:schemeClr val="bg1"/>
                </a:solidFill>
              </a:rPr>
              <a:t>Sort Usings</a:t>
            </a:r>
            <a:r>
              <a:rPr lang="ru-RU" dirty="0">
                <a:solidFill>
                  <a:schemeClr val="bg1"/>
                </a:solidFill>
              </a:rPr>
              <a:t>: сортирует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ru-RU" dirty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Remove and Sort</a:t>
            </a:r>
            <a:r>
              <a:rPr lang="ru-RU" dirty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6. static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System.ConsoleColor</a:t>
            </a:r>
            <a:r>
              <a:rPr lang="en-US" dirty="0">
                <a:solidFill>
                  <a:schemeClr val="bg1"/>
                </a:solidFill>
              </a:rPr>
              <a:t>; // </a:t>
            </a:r>
            <a:r>
              <a:rPr lang="en-US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("Hello"); //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double r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(3); //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Работает с любыми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членами в </a:t>
            </a:r>
            <a:r>
              <a:rPr lang="en-US" dirty="0">
                <a:solidFill>
                  <a:schemeClr val="bg1"/>
                </a:solidFill>
              </a:rPr>
              <a:t>class,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она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используется следующий синтаксис: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>
                          <a:latin typeface="+mn-lt"/>
                        </a:rPr>
                        <a:t> </a:t>
                      </a:r>
                      <a:r>
                        <a:rPr lang="ru-RU" sz="1400" kern="1200" dirty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−45</a:t>
                      </a:r>
                      <a:r>
                        <a:rPr lang="ru-RU" sz="1400" kern="1200" dirty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38</a:t>
                      </a:r>
                      <a:r>
                        <a:rPr lang="ru-RU" sz="1400" kern="1200" dirty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−324</a:t>
                      </a:r>
                      <a:r>
                        <a:rPr lang="ru-RU" sz="1400" kern="1200" dirty="0">
                          <a:latin typeface="+mn-lt"/>
                        </a:rPr>
                        <a:t> до 1.7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308</a:t>
                      </a:r>
                      <a:r>
                        <a:rPr lang="ru-RU" sz="1400" kern="1200" dirty="0"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latin typeface="+mn-lt"/>
                        </a:rPr>
                        <a:t>14-</a:t>
                      </a:r>
                      <a:r>
                        <a:rPr lang="ru-RU" sz="1400" kern="1200" dirty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−28</a:t>
                      </a:r>
                      <a:r>
                        <a:rPr lang="ru-RU" sz="1400" kern="1200" dirty="0">
                          <a:latin typeface="+mn-lt"/>
                        </a:rPr>
                        <a:t> до 7.9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28</a:t>
                      </a:r>
                      <a:r>
                        <a:rPr lang="ru-RU" sz="1400" kern="1200" dirty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Типы данных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>
                <a:solidFill>
                  <a:schemeClr val="bg1"/>
                </a:solidFill>
              </a:rPr>
              <a:t>C# (</a:t>
            </a:r>
            <a:r>
              <a:rPr lang="ru-RU" sz="2800" dirty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https://oz.by/books/more10158206.html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http://www.apress.com/gp/book/9781484213339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>
                <a:solidFill>
                  <a:schemeClr val="bg1"/>
                </a:solidFill>
              </a:rPr>
              <a:t>Шилдт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https://oz.by/books/more1068422.html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https://www.amazon.com/4-0-Complete-Reference-Herbert-Schildt/dp/007174116X</a:t>
            </a: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>
                <a:solidFill>
                  <a:schemeClr val="bg1"/>
                </a:solidFill>
              </a:rPr>
              <a:t>books-to-read.pptx</a:t>
            </a: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definite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>
                <a:solidFill>
                  <a:schemeClr val="bg1"/>
                </a:solidFill>
              </a:rPr>
              <a:t>Use of unassigned local variable</a:t>
            </a:r>
            <a:r>
              <a:rPr lang="ru-RU" sz="2400" dirty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(Q())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= 123;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(R())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Строковые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ru-RU" sz="1600" dirty="0">
                <a:solidFill>
                  <a:schemeClr val="bg1"/>
                </a:solidFill>
              </a:rPr>
              <a:t>тип </a:t>
            </a:r>
            <a:r>
              <a:rPr lang="en-US" sz="1600" dirty="0">
                <a:solidFill>
                  <a:schemeClr val="bg1"/>
                </a:solidFill>
              </a:rPr>
              <a:t>string)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ru-RU" sz="1600" dirty="0">
                <a:solidFill>
                  <a:schemeClr val="bg1"/>
                </a:solidFill>
              </a:rPr>
              <a:t>текст\</a:t>
            </a:r>
            <a:r>
              <a:rPr lang="en-US" sz="1600" dirty="0">
                <a:solidFill>
                  <a:schemeClr val="bg1"/>
                </a:solidFill>
              </a:rPr>
              <a:t>n"</a:t>
            </a:r>
            <a:r>
              <a:rPr lang="ru-RU" sz="1600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>
                <a:solidFill>
                  <a:schemeClr val="bg1"/>
                </a:solidFill>
              </a:rPr>
              <a:t>escape </a:t>
            </a:r>
            <a:r>
              <a:rPr lang="ru-RU" sz="1600" dirty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>
                <a:solidFill>
                  <a:schemeClr val="bg1"/>
                </a:solidFill>
              </a:rPr>
              <a:t>\XXX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@"</a:t>
            </a:r>
            <a:r>
              <a:rPr lang="ru-RU" sz="1600" dirty="0">
                <a:solidFill>
                  <a:schemeClr val="bg1"/>
                </a:solidFill>
              </a:rPr>
              <a:t>текст</a:t>
            </a:r>
            <a:r>
              <a:rPr lang="en-US" sz="1600" dirty="0">
                <a:solidFill>
                  <a:schemeClr val="bg1"/>
                </a:solidFill>
              </a:rPr>
              <a:t>\n", verbatim </a:t>
            </a:r>
            <a:r>
              <a:rPr lang="ru-RU" sz="1600" dirty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$"x={x}", </a:t>
            </a:r>
            <a:r>
              <a:rPr lang="ru-RU" sz="1600" dirty="0">
                <a:solidFill>
                  <a:schemeClr val="bg1"/>
                </a:solidFill>
              </a:rPr>
              <a:t>интерполируемая строка </a:t>
            </a:r>
            <a:r>
              <a:rPr lang="ru-RU" sz="1600" dirty="0">
                <a:solidFill>
                  <a:srgbClr val="FFFF00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C# 6</a:t>
            </a:r>
            <a:r>
              <a:rPr lang="ru-RU" sz="1600" dirty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Символьный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ru-RU" sz="1600" dirty="0">
                <a:solidFill>
                  <a:schemeClr val="bg1"/>
                </a:solidFill>
              </a:rPr>
              <a:t>тип </a:t>
            </a:r>
            <a:r>
              <a:rPr lang="en-US" sz="1600" dirty="0">
                <a:solidFill>
                  <a:schemeClr val="bg1"/>
                </a:solidFill>
              </a:rPr>
              <a:t>char)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r>
              <a:rPr lang="ru-RU" sz="1600" dirty="0">
                <a:solidFill>
                  <a:schemeClr val="bg1"/>
                </a:solidFill>
              </a:rPr>
              <a:t>символ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1, </a:t>
            </a:r>
            <a:r>
              <a:rPr lang="ru-RU" sz="1600" dirty="0">
                <a:solidFill>
                  <a:schemeClr val="bg1"/>
                </a:solidFill>
              </a:rPr>
              <a:t>число типа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ru-RU" sz="1600" dirty="0">
                <a:solidFill>
                  <a:schemeClr val="bg1"/>
                </a:solidFill>
              </a:rPr>
              <a:t> в 10 системе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т.п., число в 16 системе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0b11110001, </a:t>
            </a:r>
            <a:r>
              <a:rPr lang="ru-RU" sz="1600" dirty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>
                <a:solidFill>
                  <a:srgbClr val="FFFF00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1L, </a:t>
            </a:r>
            <a:r>
              <a:rPr lang="ru-RU" sz="1600" dirty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>
                <a:solidFill>
                  <a:schemeClr val="bg1"/>
                </a:solidFill>
              </a:rPr>
              <a:t>(long)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U, </a:t>
            </a:r>
            <a:r>
              <a:rPr lang="ru-RU" sz="1600" dirty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>
                <a:solidFill>
                  <a:schemeClr val="bg1"/>
                </a:solidFill>
              </a:rPr>
              <a:t>uint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1UL,</a:t>
            </a:r>
            <a:r>
              <a:rPr lang="ru-RU" sz="1600" dirty="0">
                <a:solidFill>
                  <a:schemeClr val="bg1"/>
                </a:solidFill>
              </a:rPr>
              <a:t> беззнаковое длинное целое (</a:t>
            </a:r>
            <a:r>
              <a:rPr lang="en-US" sz="1600" dirty="0" err="1">
                <a:solidFill>
                  <a:schemeClr val="bg1"/>
                </a:solidFill>
              </a:rPr>
              <a:t>ulong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.1 </a:t>
            </a:r>
            <a:r>
              <a:rPr lang="ru-RU" sz="1600" dirty="0">
                <a:solidFill>
                  <a:schemeClr val="bg1"/>
                </a:solidFill>
              </a:rPr>
              <a:t>или 1</a:t>
            </a:r>
            <a:r>
              <a:rPr lang="en-US" sz="1600" dirty="0">
                <a:solidFill>
                  <a:schemeClr val="bg1"/>
                </a:solidFill>
              </a:rPr>
              <a:t>.1d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/>
              <a:t>1e15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/>
              <a:t>1e-15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число типа </a:t>
            </a:r>
            <a:r>
              <a:rPr lang="en-US" sz="1600" dirty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1.1f</a:t>
            </a:r>
            <a:r>
              <a:rPr lang="ru-RU" sz="1600" dirty="0">
                <a:solidFill>
                  <a:schemeClr val="bg1"/>
                </a:solidFill>
              </a:rPr>
              <a:t>, число типа </a:t>
            </a:r>
            <a:r>
              <a:rPr lang="en-US" sz="1600" dirty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1.1m, </a:t>
            </a:r>
            <a:r>
              <a:rPr lang="ru-RU" sz="1600" dirty="0">
                <a:solidFill>
                  <a:schemeClr val="bg1"/>
                </a:solidFill>
              </a:rPr>
              <a:t>число типа </a:t>
            </a:r>
            <a:r>
              <a:rPr lang="en-US" sz="1600" dirty="0">
                <a:solidFill>
                  <a:schemeClr val="bg1"/>
                </a:solidFill>
              </a:rPr>
              <a:t>decimal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Литералы для </a:t>
            </a:r>
            <a:r>
              <a:rPr lang="en-US" sz="1600" dirty="0">
                <a:solidFill>
                  <a:schemeClr val="bg1"/>
                </a:solidFill>
              </a:rPr>
              <a:t>bool </a:t>
            </a:r>
            <a:r>
              <a:rPr lang="ru-RU" sz="1600" dirty="0">
                <a:solidFill>
                  <a:schemeClr val="bg1"/>
                </a:solidFill>
              </a:rPr>
              <a:t>типа: </a:t>
            </a:r>
            <a:r>
              <a:rPr lang="en-US" sz="1600" dirty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null </a:t>
            </a:r>
            <a:r>
              <a:rPr lang="ru-RU" sz="1600" dirty="0">
                <a:solidFill>
                  <a:schemeClr val="bg1"/>
                </a:solidFill>
              </a:rPr>
              <a:t>литерал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ru-RU" sz="1600">
                <a:solidFill>
                  <a:schemeClr val="bg1"/>
                </a:solidFill>
              </a:rPr>
              <a:t>для ссылочных типов)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Разделитель цифр в </a:t>
            </a:r>
            <a:r>
              <a:rPr lang="en-US" dirty="0"/>
              <a:t>C#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7 </a:t>
            </a:r>
            <a:r>
              <a:rPr lang="ru-RU" sz="2400" dirty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В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ru-RU" dirty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>
                <a:solidFill>
                  <a:schemeClr val="bg1"/>
                </a:solidFill>
              </a:rPr>
              <a:t>null </a:t>
            </a:r>
            <a:r>
              <a:rPr lang="ru-RU" dirty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</a:t>
            </a:r>
            <a:r>
              <a:rPr lang="ru-RU" dirty="0"/>
              <a:t>типы </a:t>
            </a:r>
            <a:r>
              <a:rPr lang="en-US" dirty="0"/>
              <a:t>(C#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System.DateTime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/>
              <a:t>От 1 января 1 года, 00</a:t>
            </a:r>
            <a:r>
              <a:rPr lang="en-US" dirty="0"/>
              <a:t>:00:00</a:t>
            </a:r>
            <a:r>
              <a:rPr lang="ru-RU" dirty="0"/>
              <a:t> до 31 декабря 9999 года, 23</a:t>
            </a:r>
            <a:r>
              <a:rPr lang="en-US" dirty="0"/>
              <a:t>:59:59</a:t>
            </a:r>
            <a:r>
              <a:rPr lang="ru-RU" dirty="0"/>
              <a:t>. Хранится в виде кол-ва 100нс интервалов.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также </a:t>
            </a:r>
            <a:r>
              <a:rPr lang="en-US" dirty="0" err="1"/>
              <a:t>System.DateTimeOffset</a:t>
            </a:r>
            <a:r>
              <a:rPr lang="en-US" dirty="0"/>
              <a:t>, </a:t>
            </a:r>
            <a:r>
              <a:rPr lang="en-US" dirty="0" err="1"/>
              <a:t>System.TimeZone</a:t>
            </a:r>
            <a:r>
              <a:rPr lang="en-US" dirty="0"/>
              <a:t>, </a:t>
            </a:r>
            <a:r>
              <a:rPr lang="en-US" dirty="0" err="1"/>
              <a:t>System.TimeZoneInfo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System.TimeSpan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интервал времени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System.TimeZoneInfo</a:t>
            </a:r>
            <a:r>
              <a:rPr lang="en-US" dirty="0"/>
              <a:t> – </a:t>
            </a:r>
            <a:r>
              <a:rPr lang="ru-RU" dirty="0"/>
              <a:t>информация о часовом поясе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System.Guid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(сборка </a:t>
            </a:r>
            <a:r>
              <a:rPr lang="en-US" dirty="0" err="1"/>
              <a:t>System.Drawing</a:t>
            </a:r>
            <a:r>
              <a:rPr lang="ru-RU" dirty="0">
                <a:solidFill>
                  <a:schemeClr val="bg1"/>
                </a:solidFill>
              </a:rPr>
              <a:t>) – цвет в формате (</a:t>
            </a:r>
            <a:r>
              <a:rPr lang="en-US" dirty="0"/>
              <a:t>ARGB</a:t>
            </a:r>
            <a:r>
              <a:rPr lang="ru-RU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String </a:t>
            </a:r>
            <a:r>
              <a:rPr lang="ru-RU" sz="2800" dirty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Ссылочный тип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>
                <a:solidFill>
                  <a:schemeClr val="bg1"/>
                </a:solidFill>
              </a:rPr>
              <a:t>UTF-16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Escape </a:t>
            </a:r>
            <a:r>
              <a:rPr lang="ru-RU" dirty="0">
                <a:solidFill>
                  <a:schemeClr val="bg1"/>
                </a:solidFill>
              </a:rPr>
              <a:t>последовательности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\’ – </a:t>
            </a:r>
            <a:r>
              <a:rPr lang="ru-RU" sz="1200" dirty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ru-RU" sz="1200" dirty="0">
                <a:solidFill>
                  <a:schemeClr val="bg1"/>
                </a:solidFill>
              </a:rPr>
              <a:t>" – двойная кавычка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\\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\r, \n – </a:t>
            </a:r>
            <a:r>
              <a:rPr lang="ru-RU" sz="1200" dirty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вместо </a:t>
            </a:r>
            <a:r>
              <a:rPr lang="en-US" sz="1200" dirty="0">
                <a:solidFill>
                  <a:schemeClr val="bg1"/>
                </a:solidFill>
              </a:rPr>
              <a:t>\r</a:t>
            </a: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n</a:t>
            </a:r>
            <a:endParaRPr lang="ru-RU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t – </a:t>
            </a:r>
            <a:r>
              <a:rPr lang="ru-RU" sz="1200" dirty="0">
                <a:solidFill>
                  <a:schemeClr val="bg1"/>
                </a:solidFill>
              </a:rPr>
              <a:t>Табуляция (код 9)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>
                <a:solidFill>
                  <a:schemeClr val="bg1"/>
                </a:solidFill>
              </a:rPr>
              <a:t>Uxxxxxxxx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ru-RU" sz="1200" dirty="0">
                <a:solidFill>
                  <a:schemeClr val="bg1"/>
                </a:solidFill>
              </a:rPr>
              <a:t>Юникод </a:t>
            </a:r>
            <a:r>
              <a:rPr lang="en-US" sz="1200" dirty="0">
                <a:solidFill>
                  <a:schemeClr val="bg1"/>
                </a:solidFill>
              </a:rPr>
              <a:t>escape </a:t>
            </a:r>
            <a:r>
              <a:rPr lang="ru-RU" sz="1200" dirty="0">
                <a:solidFill>
                  <a:schemeClr val="bg1"/>
                </a:solidFill>
              </a:rPr>
              <a:t>последовательности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@-</a:t>
            </a:r>
            <a:r>
              <a:rPr lang="ru-RU" dirty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@"C:\</a:t>
            </a:r>
            <a:r>
              <a:rPr lang="en-US" dirty="0" err="1">
                <a:solidFill>
                  <a:schemeClr val="bg1"/>
                </a:solidFill>
              </a:rPr>
              <a:t>inetpub</a:t>
            </a:r>
            <a:r>
              <a:rPr lang="en-US" dirty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String.IsNullOrWhiteSpace</a:t>
            </a:r>
            <a:r>
              <a:rPr lang="en-US" dirty="0">
                <a:solidFill>
                  <a:schemeClr val="bg1"/>
                </a:solidFill>
              </a:rPr>
              <a:t>(string) .NET 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Developer Network,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Портал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для стартапов,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Неизменяемость </a:t>
            </a:r>
            <a:r>
              <a:rPr lang="en-US" sz="2800" dirty="0">
                <a:solidFill>
                  <a:schemeClr val="bg1"/>
                </a:solidFill>
              </a:rPr>
              <a:t>(immutability) </a:t>
            </a:r>
            <a:r>
              <a:rPr lang="ru-RU" sz="2800" dirty="0">
                <a:solidFill>
                  <a:schemeClr val="bg1"/>
                </a:solidFill>
              </a:rPr>
              <a:t>строк в </a:t>
            </a:r>
            <a:r>
              <a:rPr lang="en-US" sz="2800" dirty="0">
                <a:solidFill>
                  <a:schemeClr val="bg1"/>
                </a:solidFill>
              </a:rPr>
              <a:t>.NET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Строки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Составное форматирование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Composite Formatting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TextWriter.Write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TextWriter.WriteLine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r>
              <a:rPr lang="en-US" dirty="0">
                <a:solidFill>
                  <a:schemeClr val="bg1"/>
                </a:solidFill>
              </a:rPr>
              <a:t>[,</a:t>
            </a:r>
            <a:r>
              <a:rPr lang="ru-RU" dirty="0">
                <a:solidFill>
                  <a:schemeClr val="bg1"/>
                </a:solidFill>
              </a:rPr>
              <a:t>ширина</a:t>
            </a:r>
            <a:r>
              <a:rPr lang="en-US" dirty="0">
                <a:solidFill>
                  <a:schemeClr val="bg1"/>
                </a:solidFill>
              </a:rPr>
              <a:t>][:</a:t>
            </a:r>
            <a:r>
              <a:rPr lang="ru-RU" dirty="0">
                <a:solidFill>
                  <a:schemeClr val="bg1"/>
                </a:solidFill>
              </a:rPr>
              <a:t>формат</a:t>
            </a:r>
            <a:r>
              <a:rPr lang="en-US" dirty="0">
                <a:solidFill>
                  <a:schemeClr val="bg1"/>
                </a:solidFill>
              </a:rPr>
              <a:t>]}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16780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Fixed-point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Шестнадцатиричное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4838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Интерполируемые строки </a:t>
            </a:r>
            <a:r>
              <a:rPr lang="en-US" dirty="0"/>
              <a:t>(C#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($"x={x}");</a:t>
            </a: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Clear(), </a:t>
            </a:r>
            <a:r>
              <a:rPr lang="en-US" dirty="0" err="1">
                <a:solidFill>
                  <a:prstClr val="white"/>
                </a:solidFill>
              </a:rPr>
              <a:t>CopyTo</a:t>
            </a:r>
            <a:r>
              <a:rPr lang="en-US" dirty="0">
                <a:solidFill>
                  <a:prstClr val="white"/>
                </a:solidFill>
              </a:rPr>
              <a:t>(), </a:t>
            </a:r>
            <a:r>
              <a:rPr lang="en-US" dirty="0" err="1">
                <a:solidFill>
                  <a:prstClr val="white"/>
                </a:solidFill>
              </a:rPr>
              <a:t>GetLength</a:t>
            </a:r>
            <a:r>
              <a:rPr lang="en-US" dirty="0">
                <a:solidFill>
                  <a:prstClr val="white"/>
                </a:solidFill>
              </a:rPr>
              <a:t>(), Length, </a:t>
            </a:r>
            <a:r>
              <a:rPr lang="en-US" dirty="0" err="1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>
                <a:solidFill>
                  <a:prstClr val="white"/>
                </a:solidFill>
              </a:rPr>
              <a:t>См. также класс </a:t>
            </a:r>
            <a:r>
              <a:rPr lang="en-US" dirty="0" err="1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 фиксированный размер который задается при создании массива</a:t>
            </a:r>
            <a:r>
              <a:rPr lang="en-US" dirty="0"/>
              <a:t>. </a:t>
            </a:r>
            <a:r>
              <a:rPr lang="ru-RU" dirty="0"/>
              <a:t>Размер может быть равен нулю.</a:t>
            </a:r>
            <a:endParaRPr lang="en-US" dirty="0"/>
          </a:p>
          <a:p>
            <a:r>
              <a:rPr lang="ru-RU" dirty="0"/>
              <a:t>При создании массива элементы инициализируются значениями по умолчанию</a:t>
            </a:r>
          </a:p>
          <a:p>
            <a:r>
              <a:rPr lang="ru-RU" dirty="0"/>
              <a:t>Являются ссылочными типами</a:t>
            </a:r>
          </a:p>
          <a:p>
            <a:r>
              <a:rPr lang="ru-RU" dirty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</a:p>
          <a:p>
            <a:r>
              <a:rPr lang="ru-RU" dirty="0"/>
              <a:t>Доступ к отдельным элементам производится по целочисленному индексу в диапазоне </a:t>
            </a:r>
            <a:r>
              <a:rPr lang="en-US" dirty="0"/>
              <a:t>[0, Length-1]</a:t>
            </a:r>
            <a:endParaRPr lang="ru-RU" dirty="0"/>
          </a:p>
          <a:p>
            <a:r>
              <a:rPr lang="en-US" dirty="0"/>
              <a:t>CLR </a:t>
            </a:r>
            <a:r>
              <a:rPr lang="ru-RU" dirty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[2,3]; // 2 </a:t>
            </a:r>
            <a:r>
              <a:rPr lang="ru-RU" dirty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C# </a:t>
            </a:r>
            <a:r>
              <a:rPr lang="ru-RU" dirty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массивов (</a:t>
            </a:r>
            <a:r>
              <a:rPr lang="en-US" dirty="0"/>
              <a:t>jagged arrays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///</a:t>
            </a:r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71774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Clear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Clone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Exists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 в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Resize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Reverse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Sort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[] numbers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numbers[0] = 1; … numbers[4] = 5;</a:t>
            </a: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Среда выполнения </a:t>
            </a:r>
            <a:r>
              <a:rPr lang="en-US" dirty="0">
                <a:solidFill>
                  <a:prstClr val="white"/>
                </a:solidFill>
              </a:rPr>
              <a:t>(CLR) </a:t>
            </a:r>
            <a:r>
              <a:rPr lang="ru-RU" dirty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>
                <a:solidFill>
                  <a:prstClr val="white"/>
                </a:solidFill>
              </a:rPr>
              <a:t>IndexOutOfRangeException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>
                <a:solidFill>
                  <a:prstClr val="white"/>
                </a:solidFill>
              </a:rPr>
              <a:t>System.Collections.Generic.List</a:t>
            </a:r>
            <a:r>
              <a:rPr lang="en-US" dirty="0">
                <a:solidFill>
                  <a:prstClr val="white"/>
                </a:solidFill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массива следует использовать класс </a:t>
            </a:r>
            <a:r>
              <a:rPr lang="en-US" dirty="0">
                <a:solidFill>
                  <a:prstClr val="white"/>
                </a:solidFill>
              </a:rPr>
              <a:t>List&lt;T&gt;</a:t>
            </a:r>
            <a:r>
              <a:rPr lang="ru-RU" dirty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>
                <a:solidFill>
                  <a:prstClr val="white"/>
                </a:solidFill>
              </a:rPr>
              <a:t>System.Collections.Generic</a:t>
            </a:r>
            <a:r>
              <a:rPr lang="ru-RU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>
                <a:solidFill>
                  <a:prstClr val="white"/>
                </a:solidFill>
              </a:rPr>
              <a:t>N-</a:t>
            </a:r>
            <a:r>
              <a:rPr lang="ru-RU" dirty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</a:t>
            </a:r>
            <a:r>
              <a:rPr lang="ru-RU" dirty="0">
                <a:solidFill>
                  <a:prstClr val="white"/>
                </a:solidFill>
              </a:rPr>
              <a:t>Аникей</a:t>
            </a:r>
            <a:r>
              <a:rPr lang="en-US" dirty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firstLetter</a:t>
            </a:r>
            <a:r>
              <a:rPr lang="en-US" dirty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lasterLetter</a:t>
            </a:r>
            <a:r>
              <a:rPr lang="en-US" dirty="0">
                <a:solidFill>
                  <a:prstClr val="white"/>
                </a:solidFill>
              </a:rPr>
              <a:t> = 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name[0] = 'a'; // </a:t>
            </a:r>
            <a:r>
              <a:rPr lang="ru-RU" dirty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"a" + </a:t>
            </a:r>
            <a:r>
              <a:rPr lang="en-US" dirty="0" err="1">
                <a:solidFill>
                  <a:prstClr val="white"/>
                </a:solidFill>
              </a:rPr>
              <a:t>name.Substring</a:t>
            </a:r>
            <a:r>
              <a:rPr lang="en-US" dirty="0">
                <a:solidFill>
                  <a:prstClr val="white"/>
                </a:solidFill>
              </a:rPr>
              <a:t>(1); // name = </a:t>
            </a:r>
            <a:r>
              <a:rPr lang="ru-RU" dirty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/>
              <a:t>System.Math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 </a:t>
            </a:r>
            <a:r>
              <a:rPr lang="ru-RU" dirty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Desktop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разработки настольных и серверных приложений,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включая службы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XNA – </a:t>
            </a:r>
            <a:r>
              <a:rPr lang="ru-RU" dirty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Micro Framework – </a:t>
            </a:r>
            <a:r>
              <a:rPr lang="ru-RU" dirty="0">
                <a:solidFill>
                  <a:schemeClr val="bg1"/>
                </a:solidFill>
              </a:rPr>
              <a:t>для встроенных </a:t>
            </a:r>
            <a:r>
              <a:rPr lang="en-US" dirty="0">
                <a:solidFill>
                  <a:schemeClr val="bg1"/>
                </a:solidFill>
              </a:rPr>
              <a:t>(embedded) </a:t>
            </a:r>
            <a:r>
              <a:rPr lang="ru-RU" dirty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 256 Кб ОЗУ и от 64 Кб ПЗУ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Команд для </a:t>
            </a:r>
            <a:r>
              <a:rPr lang="en-US" dirty="0">
                <a:solidFill>
                  <a:schemeClr val="bg1"/>
                </a:solidFill>
              </a:rPr>
              <a:t>PowerShell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>
                <a:solidFill>
                  <a:schemeClr val="bg1"/>
                </a:solidFill>
              </a:rPr>
              <a:t>in-process shell </a:t>
            </a:r>
            <a:r>
              <a:rPr lang="ru-RU" dirty="0">
                <a:solidFill>
                  <a:schemeClr val="bg1"/>
                </a:solidFill>
              </a:rPr>
              <a:t>расширений</a:t>
            </a:r>
            <a:r>
              <a:rPr lang="en-US" dirty="0">
                <a:solidFill>
                  <a:schemeClr val="bg1"/>
                </a:solidFill>
              </a:rPr>
              <a:t> (via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158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+y;</a:t>
                      </a:r>
                      <a:r>
                        <a:rPr lang="en-US" sz="1200" kern="1200" baseline="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записи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one = one op two</a:t>
            </a:r>
            <a:r>
              <a:rPr lang="en-US" dirty="0"/>
              <a:t> </a:t>
            </a:r>
            <a:r>
              <a:rPr lang="ru-RU" dirty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op= two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целочисленных операндов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): </a:t>
            </a:r>
            <a:r>
              <a:rPr lang="es-ES" dirty="0"/>
              <a:t>x % y = x - (x / y) * 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</a:t>
            </a:r>
            <a:r>
              <a:rPr lang="en-US" dirty="0"/>
              <a:t>=</a:t>
            </a:r>
            <a:r>
              <a:rPr lang="ru-RU" dirty="0"/>
              <a:t> x - n * y, где n — наибольшее целое, меньшее или равное x / y.</a:t>
            </a:r>
            <a:endParaRPr lang="en-US" dirty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= 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Арифметические операторы</a:t>
            </a:r>
            <a:r>
              <a:rPr lang="en-US" sz="3600" dirty="0"/>
              <a:t>. </a:t>
            </a:r>
            <a:r>
              <a:rPr lang="ru-RU" sz="3600" dirty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Продолжительность 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дате 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Математические операции</a:t>
            </a:r>
            <a:r>
              <a:rPr lang="en-US" sz="2800" dirty="0"/>
              <a:t> (</a:t>
            </a:r>
            <a:r>
              <a:rPr lang="ru-RU" sz="2800" dirty="0"/>
              <a:t>класс </a:t>
            </a:r>
            <a:r>
              <a:rPr lang="en-US" sz="2800" dirty="0" err="1"/>
              <a:t>System.Math</a:t>
            </a:r>
            <a:r>
              <a:rPr lang="en-US" sz="28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Pow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Sqrt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(XOR)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(</a:t>
            </a:r>
            <a:r>
              <a:rPr lang="ru-RU" dirty="0"/>
              <a:t>сдвиг влево)</a:t>
            </a:r>
            <a:endParaRPr lang="en-US" dirty="0"/>
          </a:p>
          <a:p>
            <a:r>
              <a:rPr lang="en-US" dirty="0"/>
              <a:t>&gt;&gt;</a:t>
            </a:r>
            <a:r>
              <a:rPr lang="ru-RU" dirty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Разновидности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MONO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XAMARIN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?? </a:t>
            </a:r>
            <a:r>
              <a:rPr lang="ru-RU" dirty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null coalescing</a:t>
            </a:r>
            <a:r>
              <a:rPr lang="ru-RU" dirty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>
                <a:solidFill>
                  <a:prstClr val="white"/>
                </a:solidFill>
              </a:rPr>
              <a:t>null.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>
                <a:solidFill>
                  <a:prstClr val="white"/>
                </a:solidFill>
              </a:rPr>
              <a:t>if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?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«Элвис-оператор» </a:t>
            </a:r>
            <a:r>
              <a:rPr lang="en-US" dirty="0"/>
              <a:t>?.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|=</a:t>
                      </a:r>
                      <a:b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Сокращенное выполнение логических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C# </a:t>
            </a:r>
            <a:r>
              <a:rPr lang="ru-RU" sz="2000" dirty="0"/>
              <a:t>применяет сокращеннное выполнение (</a:t>
            </a:r>
            <a:r>
              <a:rPr lang="en-US" sz="2000" dirty="0"/>
              <a:t>short-circuiting) </a:t>
            </a:r>
            <a:r>
              <a:rPr lang="ru-RU" sz="2000" dirty="0"/>
              <a:t>логических выражений</a:t>
            </a:r>
            <a:r>
              <a:rPr lang="en-US" sz="2000" dirty="0"/>
              <a:t>. </a:t>
            </a:r>
            <a:r>
              <a:rPr lang="ru-RU" sz="2000" dirty="0"/>
              <a:t>Это означает что, если при вычислении выражения логического «И» первый операнд дает «ложь», то остальные операнды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логического «ИЛИ» действует аналогичное правило. Если при его вычислении первый операнд дает «истину», то остальные операнды пропускаются т.к. уже понятно, что результатом может быть только «истина».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do … 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после каждой итерации.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После </a:t>
            </a:r>
            <a:r>
              <a:rPr lang="en-US" sz="2800" dirty="0"/>
              <a:t>while </a:t>
            </a:r>
            <a:r>
              <a:rPr lang="ru-RU" sz="2800" dirty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for</a:t>
            </a:r>
            <a:r>
              <a:rPr lang="ru-RU" sz="2800" dirty="0"/>
              <a:t> выполняется пока истинно условие записанное в между точками с запятой в круглых скобках. Условие проверяется перед каждой итерацией.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005064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Visual Studio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>
                <a:solidFill>
                  <a:schemeClr val="bg1"/>
                </a:solidFill>
              </a:rPr>
              <a:t>ALM.</a:t>
            </a:r>
            <a:endParaRPr lang="ru-RU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http://www.microsoft.com/visualstudio/eng/downloads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Последняя версия </a:t>
            </a:r>
            <a:r>
              <a:rPr lang="en-US" dirty="0">
                <a:solidFill>
                  <a:schemeClr val="bg1"/>
                </a:solidFill>
              </a:rPr>
              <a:t>Visual Studio 201</a:t>
            </a:r>
            <a:r>
              <a:rPr lang="ru-RU" dirty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>
                <a:solidFill>
                  <a:schemeClr val="bg1"/>
                </a:solidFill>
              </a:rPr>
              <a:t>Visual Studio 2010.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Редакции</a:t>
            </a:r>
            <a:r>
              <a:rPr lang="en-US" dirty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–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>
                <a:solidFill>
                  <a:schemeClr val="bg1"/>
                </a:solidFill>
              </a:rPr>
              <a:t>Windows.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Mac OSX</a:t>
            </a:r>
            <a:r>
              <a:rPr lang="ru-RU" dirty="0">
                <a:solidFill>
                  <a:schemeClr val="bg1"/>
                </a:solidFill>
              </a:rPr>
              <a:t> доступна </a:t>
            </a:r>
            <a:r>
              <a:rPr lang="en-US" dirty="0">
                <a:solidFill>
                  <a:schemeClr val="bg1"/>
                </a:solidFill>
              </a:rPr>
              <a:t>Preview </a:t>
            </a:r>
            <a:r>
              <a:rPr lang="ru-RU" dirty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 – </a:t>
            </a:r>
            <a:r>
              <a:rPr lang="ru-RU" dirty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Team Services – </a:t>
            </a:r>
            <a:r>
              <a:rPr lang="ru-RU" dirty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ru-RU" sz="2800" dirty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Модификация элементов не поддерживается.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Ключевые слова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Ключевое слово </a:t>
            </a:r>
            <a:r>
              <a:rPr lang="en-US" dirty="0">
                <a:solidFill>
                  <a:schemeClr val="bg1"/>
                </a:solidFill>
              </a:rPr>
              <a:t>break </a:t>
            </a:r>
            <a:r>
              <a:rPr lang="ru-RU" dirty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>
                <a:solidFill>
                  <a:schemeClr val="bg1"/>
                </a:solidFill>
              </a:rPr>
              <a:t>break </a:t>
            </a:r>
            <a:r>
              <a:rPr lang="ru-RU" dirty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Ключевое слово </a:t>
            </a:r>
            <a:r>
              <a:rPr lang="en-US" dirty="0">
                <a:solidFill>
                  <a:schemeClr val="bg1"/>
                </a:solidFill>
              </a:rPr>
              <a:t>continue </a:t>
            </a:r>
            <a:r>
              <a:rPr lang="ru-RU" dirty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>
                <a:solidFill>
                  <a:schemeClr val="bg1"/>
                </a:solidFill>
              </a:rPr>
              <a:t>while </a:t>
            </a:r>
            <a:r>
              <a:rPr lang="ru-RU" dirty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ru-RU" dirty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car1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System.DayOfWeek</a:t>
            </a:r>
            <a:br>
              <a:rPr lang="ru-RU" dirty="0"/>
            </a:br>
            <a:r>
              <a:rPr lang="ru-RU" dirty="0"/>
              <a:t>	День недели</a:t>
            </a:r>
          </a:p>
          <a:p>
            <a:r>
              <a:rPr lang="en-US" dirty="0" err="1"/>
              <a:t>System.Drawing.KnownColor</a:t>
            </a:r>
            <a:br>
              <a:rPr lang="ru-RU" dirty="0"/>
            </a:br>
            <a:r>
              <a:rPr lang="ru-RU" dirty="0"/>
              <a:t>	Цвет</a:t>
            </a:r>
            <a:endParaRPr lang="en-US" dirty="0"/>
          </a:p>
          <a:p>
            <a:r>
              <a:rPr lang="en-US" dirty="0" err="1"/>
              <a:t>System.IO.DriveType</a:t>
            </a:r>
            <a:br>
              <a:rPr lang="ru-RU" dirty="0"/>
            </a:br>
            <a:r>
              <a:rPr lang="ru-RU" dirty="0"/>
              <a:t>	Тип диска</a:t>
            </a:r>
            <a:endParaRPr lang="en-US" dirty="0"/>
          </a:p>
          <a:p>
            <a:r>
              <a:rPr lang="en-US" dirty="0" err="1"/>
              <a:t>System.IO.FileAttributes</a:t>
            </a:r>
            <a:br>
              <a:rPr lang="ru-RU" dirty="0"/>
            </a:br>
            <a:r>
              <a:rPr lang="ru-RU" dirty="0"/>
              <a:t>	Атрибут файла</a:t>
            </a:r>
            <a:endParaRPr lang="en-US" dirty="0"/>
          </a:p>
          <a:p>
            <a:r>
              <a:rPr lang="en-US" dirty="0" err="1"/>
              <a:t>System.Net.HttpStatusCode</a:t>
            </a:r>
            <a:br>
              <a:rPr lang="ru-RU" dirty="0"/>
            </a:br>
            <a:r>
              <a:rPr lang="ru-RU" dirty="0"/>
              <a:t>	Код ответа протокола </a:t>
            </a:r>
            <a:r>
              <a:rPr lang="en-US" dirty="0"/>
              <a:t>HTTP</a:t>
            </a:r>
          </a:p>
          <a:p>
            <a:r>
              <a:rPr lang="ru-RU" dirty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Строчный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rgbClr val="FFFF00"/>
                </a:solidFill>
              </a:rPr>
              <a:t>//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Блочный </a:t>
            </a:r>
            <a:r>
              <a:rPr lang="en-US" sz="2400" dirty="0">
                <a:solidFill>
                  <a:srgbClr val="FFFF00"/>
                </a:solidFill>
              </a:rPr>
              <a:t>/*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*/</a:t>
            </a:r>
            <a:endParaRPr lang="ru-RU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XML </a:t>
            </a:r>
            <a:r>
              <a:rPr lang="ru-RU" sz="2400" dirty="0">
                <a:solidFill>
                  <a:schemeClr val="bg1"/>
                </a:solidFill>
              </a:rPr>
              <a:t>комментарии </a:t>
            </a:r>
            <a:r>
              <a:rPr lang="en-US" sz="2400" dirty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http://msdn.microsoft.com/en-us/library/b2s063f7.aspx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>
                <a:solidFill>
                  <a:schemeClr val="bg1"/>
                </a:solidFill>
              </a:rPr>
              <a:t>TODO</a:t>
            </a:r>
            <a:r>
              <a:rPr lang="ru-RU" sz="2400" dirty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>
                <a:solidFill>
                  <a:schemeClr val="bg1"/>
                </a:solidFill>
              </a:rPr>
              <a:t>Task List.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CLR – Common Language Runtime – </a:t>
            </a:r>
            <a:r>
              <a:rPr lang="ru-RU" dirty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Assembler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Управляет памятью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потоками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исполнением кода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>
                <a:solidFill>
                  <a:schemeClr val="bg1"/>
                </a:solidFill>
              </a:rPr>
              <a:t>, JIT-</a:t>
            </a:r>
            <a:r>
              <a:rPr lang="ru-RU" dirty="0">
                <a:solidFill>
                  <a:schemeClr val="bg1"/>
                </a:solidFill>
              </a:rPr>
              <a:t>компиляция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управлением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GC – Garbage collector – </a:t>
            </a:r>
            <a:r>
              <a:rPr lang="ru-RU" dirty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JIT (Just In Time) </a:t>
            </a:r>
            <a:r>
              <a:rPr lang="ru-RU" dirty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ru-RU" dirty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Расшифровка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6445</Words>
  <Application>Microsoft Macintosh PowerPoint</Application>
  <PresentationFormat>On-screen Show (4:3)</PresentationFormat>
  <Paragraphs>1303</Paragraphs>
  <Slides>77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«Элвис-оператор» ?.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Цикл while</vt:lpstr>
      <vt:lpstr>Цикл do … while</vt:lpstr>
      <vt:lpstr>Цикл for</vt:lpstr>
      <vt:lpstr>Цикл foreach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2018-07-01T12:10:49Z</dcterms:modified>
</cp:coreProperties>
</file>