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57" r:id="rId2"/>
    <p:sldId id="261" r:id="rId3"/>
    <p:sldId id="267" r:id="rId4"/>
    <p:sldId id="260" r:id="rId5"/>
    <p:sldId id="258" r:id="rId6"/>
    <p:sldId id="273" r:id="rId7"/>
    <p:sldId id="270" r:id="rId8"/>
    <p:sldId id="259" r:id="rId9"/>
    <p:sldId id="284" r:id="rId10"/>
    <p:sldId id="274" r:id="rId11"/>
    <p:sldId id="275" r:id="rId12"/>
    <p:sldId id="279" r:id="rId13"/>
    <p:sldId id="281" r:id="rId14"/>
    <p:sldId id="282" r:id="rId15"/>
    <p:sldId id="265" r:id="rId16"/>
    <p:sldId id="266" r:id="rId17"/>
    <p:sldId id="264" r:id="rId18"/>
    <p:sldId id="283" r:id="rId19"/>
    <p:sldId id="276" r:id="rId20"/>
    <p:sldId id="269" r:id="rId21"/>
    <p:sldId id="272" r:id="rId22"/>
    <p:sldId id="277" r:id="rId23"/>
    <p:sldId id="278" r:id="rId24"/>
    <p:sldId id="262" r:id="rId25"/>
    <p:sldId id="280" r:id="rId26"/>
    <p:sldId id="263" r:id="rId27"/>
    <p:sldId id="268" r:id="rId28"/>
    <p:sldId id="27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6966CE2-5FB8-455E-8954-190749612F0B}">
          <p14:sldIdLst>
            <p14:sldId id="257"/>
            <p14:sldId id="261"/>
            <p14:sldId id="267"/>
            <p14:sldId id="260"/>
          </p14:sldIdLst>
        </p14:section>
        <p14:section name="Обобщенные методы" id="{6B318DB4-5025-41D0-8C85-5861F7291FB7}">
          <p14:sldIdLst>
            <p14:sldId id="258"/>
            <p14:sldId id="273"/>
            <p14:sldId id="270"/>
          </p14:sldIdLst>
        </p14:section>
        <p14:section name="Ограничения (constraints)" id="{F07E59E2-9431-41E4-8065-CCDDE8BA37E7}">
          <p14:sldIdLst>
            <p14:sldId id="259"/>
            <p14:sldId id="284"/>
            <p14:sldId id="274"/>
            <p14:sldId id="275"/>
            <p14:sldId id="279"/>
            <p14:sldId id="281"/>
            <p14:sldId id="282"/>
            <p14:sldId id="265"/>
            <p14:sldId id="266"/>
          </p14:sldIdLst>
        </p14:section>
        <p14:section name="default" id="{6EFB7037-8928-4323-8273-2CE2B71841BC}">
          <p14:sldIdLst>
            <p14:sldId id="264"/>
            <p14:sldId id="283"/>
          </p14:sldIdLst>
        </p14:section>
        <p14:section name="Обобщенные классы" id="{C8ADBD1C-BCFC-4740-9F43-F1870249AB75}">
          <p14:sldIdLst>
            <p14:sldId id="276"/>
            <p14:sldId id="269"/>
            <p14:sldId id="272"/>
          </p14:sldIdLst>
        </p14:section>
        <p14:section name="Обобщенные интерфейсы" id="{354A8004-8AA5-4DE6-AF4B-F3EDBCE359CB}">
          <p14:sldIdLst>
            <p14:sldId id="277"/>
          </p14:sldIdLst>
        </p14:section>
        <p14:section name="Обобщенные делегаты" id="{74911DF3-3627-4054-908C-E08D74282FC6}">
          <p14:sldIdLst>
            <p14:sldId id="278"/>
          </p14:sldIdLst>
        </p14:section>
        <p14:section name="Стандартные обобщенные типы" id="{3FD98B6F-41C2-4585-8C56-683498758C44}">
          <p14:sldIdLst>
            <p14:sldId id="262"/>
            <p14:sldId id="280"/>
          </p14:sldIdLst>
        </p14:section>
        <p14:section name="Ковариантность и контрвариантность" id="{61B98245-B6D1-4A5B-AA7D-67AF9695AB2A}">
          <p14:sldIdLst>
            <p14:sldId id="263"/>
            <p14:sldId id="268"/>
          </p14:sldIdLst>
        </p14:section>
        <p14:section name="C# vs C++" id="{7A88AAC4-EA78-4F8B-BD4B-44FDF0422B1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114" d="100"/>
          <a:sy n="114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Обобщенные (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generic) </a:t>
            </a:r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методы и типы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базовому классу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Может быть только одно</a:t>
            </a:r>
          </a:p>
          <a:p>
            <a:r>
              <a:rPr lang="ru-RU" dirty="0"/>
              <a:t>Если используется совместно с ограничением по интерфейсу(</a:t>
            </a:r>
            <a:r>
              <a:rPr lang="ru-RU" dirty="0" err="1"/>
              <a:t>ам</a:t>
            </a:r>
            <a:r>
              <a:rPr lang="ru-RU" dirty="0"/>
              <a:t>),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25903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по интерфейсу(</a:t>
            </a:r>
            <a:r>
              <a:rPr lang="ru-RU" dirty="0" err="1"/>
              <a:t>ам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указать несколько интерфейсов. В этом случае в качестве тип-аргумента могут являться только типы реализующие все перечисленные интерфейсы</a:t>
            </a:r>
          </a:p>
          <a:p>
            <a:r>
              <a:rPr lang="ru-RU" dirty="0"/>
              <a:t>Если используется совместно с ограничением по базовому классу, 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172439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ссылочный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использования операторов ==, != т.к. они будут сравнивать только равенство ссылок, даже если в типе перегружены операторы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218539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Ограничение на значимый тип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использовать любой значимый тип, кроме </a:t>
            </a:r>
            <a:r>
              <a:rPr lang="en-US" dirty="0" err="1"/>
              <a:t>Nullable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4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Ограничение на конструктор по умолчанию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Должно указываться последним</a:t>
            </a:r>
          </a:p>
        </p:txBody>
      </p:sp>
    </p:spTree>
    <p:extLst>
      <p:ext uri="{BB962C8B-B14F-4D97-AF65-F5344CB8AC3E}">
        <p14:creationId xmlns:p14="http://schemas.microsoft.com/office/powerpoint/2010/main" val="1405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Test&lt;T,U&gt;</a:t>
            </a:r>
            <a:br>
              <a:rPr lang="en-US" dirty="0"/>
            </a:br>
            <a:r>
              <a:rPr lang="en-US" dirty="0"/>
              <a:t>     where T : Base</a:t>
            </a:r>
          </a:p>
          <a:p>
            <a:pPr marL="0" indent="0">
              <a:buNone/>
            </a:pPr>
            <a:r>
              <a:rPr lang="en-US" dirty="0"/>
              <a:t>     where U : new()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Тип-параметры без ограничений (</a:t>
            </a:r>
            <a:r>
              <a:rPr lang="en-US" dirty="0"/>
              <a:t>unbounded type parameters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приводить к типу </a:t>
            </a:r>
            <a:r>
              <a:rPr lang="en-US" dirty="0"/>
              <a:t>object</a:t>
            </a:r>
            <a:r>
              <a:rPr lang="ru-RU" dirty="0"/>
              <a:t> или выполнять явное приведение к интерфейсу</a:t>
            </a:r>
          </a:p>
          <a:p>
            <a:r>
              <a:rPr lang="ru-RU" dirty="0"/>
              <a:t>Можно сравнивать с </a:t>
            </a:r>
            <a:r>
              <a:rPr lang="en-US" dirty="0"/>
              <a:t>null. </a:t>
            </a:r>
            <a:r>
              <a:rPr lang="ru-RU" dirty="0"/>
              <a:t>Если тип аргумент является значимым, то условие всегда возвращает </a:t>
            </a:r>
            <a:r>
              <a:rPr lang="en-US" dirty="0"/>
              <a:t>false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Нельзя сравнивать с помощью ==, != т.к. нет гарантии что тип их поддерживает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помощью ключевого слова </a:t>
            </a:r>
            <a:r>
              <a:rPr lang="en-US" dirty="0"/>
              <a:t>default </a:t>
            </a:r>
            <a:r>
              <a:rPr lang="ru-RU" dirty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/>
              <a:t>null.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Упрощенная запись </a:t>
            </a:r>
            <a:r>
              <a:rPr lang="en-US" dirty="0"/>
              <a:t>default</a:t>
            </a:r>
            <a:r>
              <a:rPr lang="ru-RU" dirty="0"/>
              <a:t> в </a:t>
            </a:r>
            <a:r>
              <a:rPr lang="en-US" dirty="0"/>
              <a:t>C# 7.1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Начиная с </a:t>
            </a:r>
            <a:r>
              <a:rPr lang="en-US" dirty="0"/>
              <a:t>C# </a:t>
            </a:r>
            <a:r>
              <a:rPr lang="ru-RU" dirty="0"/>
              <a:t>7.1 в </a:t>
            </a:r>
            <a:r>
              <a:rPr lang="en-US" dirty="0"/>
              <a:t>default </a:t>
            </a:r>
            <a:r>
              <a:rPr lang="ru-RU" dirty="0"/>
              <a:t>не обязательно указывать имя типа.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969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Парадигма программирования, заключающаяся в таком описании данных и алгоритмов, которое можно применять к различным типам данных, не меняя само это описание.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/>
              <a:t>Другое название - </a:t>
            </a:r>
            <a:r>
              <a:rPr lang="ru-RU" sz="2800"/>
              <a:t>параметрический полиморфизм.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Поддерживается начиная с </a:t>
            </a:r>
            <a:r>
              <a:rPr lang="en-US" sz="2800" dirty="0"/>
              <a:t>.NET 2.0</a:t>
            </a:r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Абстрактные классы</a:t>
            </a:r>
            <a:br>
              <a:rPr lang="ru-RU" dirty="0"/>
            </a:br>
            <a:r>
              <a:rPr lang="ru-RU" dirty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ru-RU" dirty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каждой комбинации тип-аргументов создается свое </a:t>
            </a:r>
            <a:r>
              <a:rPr lang="en-US" dirty="0"/>
              <a:t>static </a:t>
            </a:r>
            <a:r>
              <a:rPr lang="ru-RU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645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делегаты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502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System.Collections.Generic.*</a:t>
            </a:r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и обобщения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Массив реализует интерфейс </a:t>
            </a:r>
            <a:r>
              <a:rPr lang="en-US" sz="2400" dirty="0" err="1"/>
              <a:t>IList</a:t>
            </a:r>
            <a:r>
              <a:rPr lang="en-US" sz="2400" dirty="0"/>
              <a:t>&lt;T&gt; </a:t>
            </a:r>
            <a:r>
              <a:rPr lang="ru-RU" sz="2400" dirty="0"/>
              <a:t>что дает возможность написать общий код для работы как с массивом так и для других коллекций.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80928"/>
            <a:ext cx="822960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ArrayHelper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Shuffle&lt;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list.Count - 1; i &gt; 0; i--)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 =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list[j];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list[j] = temp;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78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Ковариантность</a:t>
            </a:r>
            <a:r>
              <a:rPr lang="ru-RU" dirty="0"/>
              <a:t> и </a:t>
            </a:r>
            <a:r>
              <a:rPr lang="ru-RU" dirty="0" err="1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Типы поддерживающие </a:t>
            </a:r>
            <a:r>
              <a:rPr lang="ru-RU" sz="3600" dirty="0" err="1"/>
              <a:t>ковариантность</a:t>
            </a:r>
            <a:r>
              <a:rPr lang="ru-RU" sz="3600" dirty="0"/>
              <a:t> и </a:t>
            </a:r>
            <a:r>
              <a:rPr lang="ru-RU" sz="3600" dirty="0" err="1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/>
                        <a:t>Action&lt;T&gt; </a:t>
                      </a:r>
                      <a:r>
                        <a:rPr lang="ru-RU" sz="1200" dirty="0"/>
                        <a:t>…</a:t>
                      </a:r>
                      <a:r>
                        <a:rPr lang="fr-FR" sz="1200" dirty="0"/>
                        <a:t> 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Comparison&lt;T&gt;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Converter&lt;</a:t>
                      </a:r>
                      <a:r>
                        <a:rPr lang="en-US" sz="1200" dirty="0" err="1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/>
                        <a:t>…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тех кто переходит с </a:t>
            </a:r>
            <a:r>
              <a:rPr lang="en-US" dirty="0"/>
              <a:t>C++</a:t>
            </a:r>
            <a:br>
              <a:rPr lang="ru-RU" dirty="0"/>
            </a:br>
            <a:r>
              <a:rPr lang="en-US" dirty="0"/>
              <a:t>C# generics vs C++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реализация типа, алгоритма для разных типов</a:t>
            </a:r>
          </a:p>
          <a:p>
            <a:r>
              <a:rPr lang="ru-RU" dirty="0"/>
              <a:t>Более высокая скорость работы для значимых типов по сравнению с использованием </a:t>
            </a:r>
            <a:r>
              <a:rPr lang="en-US" dirty="0"/>
              <a:t>object</a:t>
            </a:r>
          </a:p>
          <a:p>
            <a:r>
              <a:rPr lang="ru-RU" dirty="0" err="1"/>
              <a:t>Типо</a:t>
            </a:r>
            <a:r>
              <a:rPr lang="ru-RU" dirty="0"/>
              <a:t>-безопасно</a:t>
            </a:r>
            <a:r>
              <a:rPr lang="en-US"/>
              <a:t>c</a:t>
            </a:r>
            <a:r>
              <a:rPr lang="ru-RU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Обобщения </a:t>
            </a:r>
            <a:r>
              <a:rPr lang="en-US" dirty="0"/>
              <a:t>(generics)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  <a:p>
            <a:r>
              <a:rPr lang="ru-RU" dirty="0"/>
              <a:t>Классы</a:t>
            </a:r>
          </a:p>
          <a:p>
            <a:r>
              <a:rPr lang="ru-RU" dirty="0"/>
              <a:t>Структуры</a:t>
            </a:r>
          </a:p>
          <a:p>
            <a:r>
              <a:rPr lang="ru-RU" dirty="0"/>
              <a:t>Делегаты</a:t>
            </a:r>
          </a:p>
          <a:p>
            <a:r>
              <a:rPr lang="ru-RU" dirty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методы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Обобщенные методы объявляются путем добавления тип-аргумента к имени.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68960"/>
            <a:ext cx="82296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Shuffle&lt;T&gt;(T[] array)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array.Length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можно использовать</a:t>
            </a:r>
            <a:br>
              <a:rPr lang="ru-RU" dirty="0"/>
            </a:br>
            <a:r>
              <a:rPr lang="ru-RU" dirty="0"/>
              <a:t>тип-параметр метода?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Возвращаемое значение 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Локальная переменная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объявить и создать массив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присваивать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использовать значение по умолчанию (ключевое слово </a:t>
            </a:r>
            <a:r>
              <a:rPr lang="en-US" dirty="0"/>
              <a:t>default)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Можно вызывать </a:t>
            </a:r>
            <a:r>
              <a:rPr lang="ru-RU" dirty="0" err="1"/>
              <a:t>экземплярные</a:t>
            </a:r>
            <a:r>
              <a:rPr lang="ru-RU" dirty="0"/>
              <a:t> методы класса </a:t>
            </a:r>
            <a:r>
              <a:rPr lang="en-US" dirty="0"/>
              <a:t>Object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Choose&lt;T&gt;(T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Базовый класс</a:t>
            </a:r>
          </a:p>
          <a:p>
            <a:pPr lvl="1"/>
            <a:r>
              <a:rPr lang="en-US" dirty="0"/>
              <a:t>where T : </a:t>
            </a:r>
            <a:r>
              <a:rPr lang="en-US" dirty="0" err="1"/>
              <a:t>BaseClass</a:t>
            </a:r>
            <a:endParaRPr lang="ru-RU" dirty="0"/>
          </a:p>
          <a:p>
            <a:r>
              <a:rPr lang="ru-RU" dirty="0"/>
              <a:t>Базовый тип на основе другого тип аргумента</a:t>
            </a:r>
          </a:p>
          <a:p>
            <a:pPr lvl="1"/>
            <a:r>
              <a:rPr lang="en-US" dirty="0"/>
              <a:t>where T : U</a:t>
            </a:r>
            <a:endParaRPr lang="ru-RU" dirty="0"/>
          </a:p>
          <a:p>
            <a:r>
              <a:rPr lang="ru-RU" dirty="0"/>
              <a:t>Интерфейс(ы)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ISmth</a:t>
            </a:r>
            <a:endParaRPr lang="en-US" dirty="0"/>
          </a:p>
          <a:p>
            <a:pPr lvl="1"/>
            <a:r>
              <a:rPr lang="en-US" dirty="0"/>
              <a:t>where T : ISmth1, ISmth2</a:t>
            </a:r>
            <a:endParaRPr lang="ru-RU" dirty="0"/>
          </a:p>
          <a:p>
            <a:r>
              <a:rPr lang="ru-RU" dirty="0"/>
              <a:t>Ссылочный тип</a:t>
            </a:r>
            <a:endParaRPr lang="en-US" dirty="0"/>
          </a:p>
          <a:p>
            <a:pPr lvl="1"/>
            <a:r>
              <a:rPr lang="en-US" dirty="0"/>
              <a:t>where T : class</a:t>
            </a:r>
            <a:endParaRPr lang="ru-RU" dirty="0"/>
          </a:p>
          <a:p>
            <a:r>
              <a:rPr lang="ru-RU" dirty="0"/>
              <a:t>Значимый тип</a:t>
            </a:r>
            <a:endParaRPr lang="en-US" dirty="0"/>
          </a:p>
          <a:p>
            <a:pPr lvl="1"/>
            <a:r>
              <a:rPr lang="en-US" dirty="0"/>
              <a:t>where T : </a:t>
            </a:r>
            <a:r>
              <a:rPr lang="en-US" dirty="0" err="1"/>
              <a:t>struct</a:t>
            </a:r>
            <a:endParaRPr lang="ru-RU" dirty="0"/>
          </a:p>
          <a:p>
            <a:r>
              <a:rPr lang="ru-RU" dirty="0"/>
              <a:t>Конструктор по умолчанию (конструктор без аргументов)</a:t>
            </a:r>
            <a:endParaRPr lang="en-US" dirty="0"/>
          </a:p>
          <a:p>
            <a:pPr lvl="1"/>
            <a:r>
              <a:rPr lang="en-US" dirty="0"/>
              <a:t>where T : new()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(</a:t>
            </a:r>
            <a:r>
              <a:rPr lang="en-US" dirty="0"/>
              <a:t>constraints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C#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delegate</a:t>
            </a:r>
            <a:endParaRPr lang="ru-RU" dirty="0"/>
          </a:p>
          <a:p>
            <a:pPr lvl="1"/>
            <a:r>
              <a:rPr lang="en-US" dirty="0"/>
              <a:t>?</a:t>
            </a:r>
            <a:endParaRPr lang="ru-RU" dirty="0"/>
          </a:p>
          <a:p>
            <a:r>
              <a:rPr lang="en-US" dirty="0"/>
              <a:t>unmanaged</a:t>
            </a:r>
          </a:p>
          <a:p>
            <a:pPr lvl="1"/>
            <a:r>
              <a:rPr lang="en-US" dirty="0"/>
              <a:t>?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440540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1307</Words>
  <Application>Microsoft Macintosh PowerPoint</Application>
  <PresentationFormat>On-screen Show (4:3)</PresentationFormat>
  <Paragraphs>219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Footlight MT Light</vt:lpstr>
      <vt:lpstr>Segoe Print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Как можно использовать тип-параметр метода?</vt:lpstr>
      <vt:lpstr>Выведение тип-аргументов (inference of type arguments)</vt:lpstr>
      <vt:lpstr>Ограничения (constraints)</vt:lpstr>
      <vt:lpstr>Ограничения (constraints) в C# 7.3</vt:lpstr>
      <vt:lpstr>Ограничение по базовому классу</vt:lpstr>
      <vt:lpstr>Ограничение по интерфейсу(ам)</vt:lpstr>
      <vt:lpstr>Ограничение на ссылочный тип</vt:lpstr>
      <vt:lpstr>Ограничение на значимый тип</vt:lpstr>
      <vt:lpstr>Ограничение на конструктор по умолчанию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Упрощенная запись default в C# 7.1</vt:lpstr>
      <vt:lpstr>Обобщенные классы</vt:lpstr>
      <vt:lpstr>Абстрактные классы и обобщенные методы</vt:lpstr>
      <vt:lpstr>static поля в обобщенных классах</vt:lpstr>
      <vt:lpstr>Обобщенные интерфейсы</vt:lpstr>
      <vt:lpstr>Обобщенные делегаты</vt:lpstr>
      <vt:lpstr>Стандартные обобщенные типы</vt:lpstr>
      <vt:lpstr>Массивы и обобщения</vt:lpstr>
      <vt:lpstr>Ковариантность и контрвариантность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2018-07-01T12:12:29Z</dcterms:modified>
</cp:coreProperties>
</file>