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327" r:id="rId22"/>
    <p:sldId id="328" r:id="rId23"/>
    <p:sldId id="263" r:id="rId24"/>
    <p:sldId id="299" r:id="rId25"/>
    <p:sldId id="300" r:id="rId26"/>
    <p:sldId id="301" r:id="rId27"/>
    <p:sldId id="312" r:id="rId28"/>
    <p:sldId id="295" r:id="rId29"/>
    <p:sldId id="296" r:id="rId30"/>
    <p:sldId id="314" r:id="rId31"/>
    <p:sldId id="315" r:id="rId32"/>
    <p:sldId id="275" r:id="rId33"/>
    <p:sldId id="264" r:id="rId34"/>
    <p:sldId id="321" r:id="rId35"/>
    <p:sldId id="316" r:id="rId36"/>
    <p:sldId id="288" r:id="rId37"/>
    <p:sldId id="289" r:id="rId38"/>
    <p:sldId id="265" r:id="rId39"/>
    <p:sldId id="326" r:id="rId40"/>
    <p:sldId id="291" r:id="rId41"/>
    <p:sldId id="302" r:id="rId42"/>
    <p:sldId id="266" r:id="rId43"/>
    <p:sldId id="267" r:id="rId44"/>
    <p:sldId id="268" r:id="rId45"/>
    <p:sldId id="287" r:id="rId46"/>
    <p:sldId id="317" r:id="rId47"/>
    <p:sldId id="278" r:id="rId48"/>
    <p:sldId id="320" r:id="rId49"/>
    <p:sldId id="298" r:id="rId50"/>
    <p:sldId id="297" r:id="rId51"/>
    <p:sldId id="303" r:id="rId52"/>
    <p:sldId id="325" r:id="rId53"/>
    <p:sldId id="271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216" autoAdjust="0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7/1/18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Средства ввода/вывода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4F1DD-109B-6A4E-9E82-F633A4F4C57A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поиска 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ru-RU" dirty="0">
                <a:solidFill>
                  <a:schemeClr val="bg1"/>
                </a:solidFill>
              </a:rPr>
              <a:t>ленному шаблону. В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>
                <a:solidFill>
                  <a:schemeClr val="bg1"/>
                </a:solidFill>
              </a:rPr>
              <a:t>Windows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Символ </a:t>
            </a:r>
            <a:r>
              <a:rPr lang="ru-RU" dirty="0">
                <a:solidFill>
                  <a:srgbClr val="FFFF00"/>
                </a:solidFill>
              </a:rPr>
              <a:t>*</a:t>
            </a:r>
            <a:r>
              <a:rPr lang="ru-RU" dirty="0">
                <a:solidFill>
                  <a:schemeClr val="bg1"/>
                </a:solidFill>
              </a:rPr>
              <a:t> – любое количество любых символов.</a:t>
            </a:r>
          </a:p>
          <a:p>
            <a:r>
              <a:rPr lang="ru-RU" dirty="0">
                <a:solidFill>
                  <a:schemeClr val="bg1"/>
                </a:solidFill>
              </a:rPr>
              <a:t>Символ </a:t>
            </a:r>
            <a:r>
              <a:rPr lang="ru-RU" dirty="0">
                <a:solidFill>
                  <a:srgbClr val="FFFF00"/>
                </a:solidFill>
              </a:rPr>
              <a:t>?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>
                <a:solidFill>
                  <a:schemeClr val="bg1"/>
                </a:solidFill>
              </a:rPr>
              <a:t>- любой файл с любым расширением </a:t>
            </a:r>
          </a:p>
          <a:p>
            <a:r>
              <a:rPr lang="en-US" dirty="0">
                <a:solidFill>
                  <a:schemeClr val="bg1"/>
                </a:solidFill>
              </a:rPr>
              <a:t>*.txt </a:t>
            </a:r>
            <a:r>
              <a:rPr lang="ru-RU" dirty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>
                <a:solidFill>
                  <a:schemeClr val="bg1"/>
                </a:solidFill>
              </a:rPr>
              <a:t>txt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???.jpg </a:t>
            </a:r>
            <a:r>
              <a:rPr lang="ru-RU" dirty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от одного до трех </a:t>
            </a:r>
            <a:r>
              <a:rPr lang="ru-RU" dirty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ряд функций классов </a:t>
            </a:r>
            <a:r>
              <a:rPr lang="en-US" dirty="0"/>
              <a:t>Directory </a:t>
            </a:r>
            <a:r>
              <a:rPr lang="ru-RU" dirty="0"/>
              <a:t>и </a:t>
            </a:r>
            <a:r>
              <a:rPr lang="en-US" dirty="0" err="1"/>
              <a:t>DirectoryInfo</a:t>
            </a:r>
            <a:r>
              <a:rPr lang="en-US" dirty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Список каталогов/файлов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ru-RU" sz="3200" dirty="0">
                <a:solidFill>
                  <a:schemeClr val="bg1"/>
                </a:solidFill>
              </a:rPr>
              <a:t>класс </a:t>
            </a:r>
            <a:r>
              <a:rPr lang="en-US" sz="3200" dirty="0">
                <a:solidFill>
                  <a:schemeClr val="bg1"/>
                </a:solidFill>
              </a:rPr>
              <a:t>Directory)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указанного 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каталога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файлы 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файлы 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400" dirty="0">
                <a:solidFill>
                  <a:prstClr val="black"/>
                </a:solidFill>
                <a:latin typeface="Consolas"/>
              </a:rPr>
            </a:br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(класс </a:t>
            </a:r>
            <a:r>
              <a:rPr lang="en-US" sz="3200" dirty="0" err="1">
                <a:solidFill>
                  <a:schemeClr val="bg1"/>
                </a:solidFill>
              </a:rPr>
              <a:t>DirectoryInfo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>
                <a:solidFill>
                  <a:prstClr val="black"/>
                </a:solidFill>
                <a:latin typeface="Consolas"/>
              </a:rPr>
            </a:br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каталогов/файлов.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Методы </a:t>
            </a:r>
            <a:r>
              <a:rPr lang="en-US" dirty="0" err="1">
                <a:solidFill>
                  <a:schemeClr val="bg1"/>
                </a:solidFill>
              </a:rPr>
              <a:t>EnumerateXYZ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Кроме методам </a:t>
            </a:r>
            <a:r>
              <a:rPr lang="en-US" dirty="0" err="1">
                <a:solidFill>
                  <a:schemeClr val="bg1"/>
                </a:solidFill>
              </a:rPr>
              <a:t>GetDirectories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GetFiles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классы </a:t>
            </a:r>
            <a:r>
              <a:rPr lang="en-US" dirty="0"/>
              <a:t>Directory </a:t>
            </a:r>
            <a:r>
              <a:rPr lang="ru-RU" dirty="0"/>
              <a:t>и </a:t>
            </a:r>
            <a:r>
              <a:rPr lang="en-US" dirty="0" err="1"/>
              <a:t>DirectoryInfo</a:t>
            </a:r>
            <a:r>
              <a:rPr lang="ru-RU" dirty="0"/>
              <a:t> содержат методы вида </a:t>
            </a:r>
            <a:r>
              <a:rPr lang="en-US" dirty="0" err="1"/>
              <a:t>EnumerateXYZ</a:t>
            </a:r>
            <a:r>
              <a:rPr lang="en-US" dirty="0"/>
              <a:t>() </a:t>
            </a:r>
            <a:r>
              <a:rPr lang="ru-RU" dirty="0"/>
              <a:t>возвращающие </a:t>
            </a:r>
            <a:r>
              <a:rPr lang="en-US" dirty="0" err="1"/>
              <a:t>IEnumerable</a:t>
            </a:r>
            <a:r>
              <a:rPr lang="en-US" dirty="0"/>
              <a:t>. </a:t>
            </a:r>
            <a:r>
              <a:rPr lang="ru-RU" dirty="0"/>
              <a:t>Достоинство этих методов что они не требуют выделения памяти под все имена файлов сразу и поэтому могут оказаться более эффективными для больших 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каталогов/файлов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Методы классов </a:t>
            </a:r>
            <a:r>
              <a:rPr lang="en-US" dirty="0">
                <a:solidFill>
                  <a:schemeClr val="bg1"/>
                </a:solidFill>
              </a:rPr>
              <a:t>Directory/</a:t>
            </a:r>
            <a:r>
              <a:rPr lang="en-US" dirty="0" err="1">
                <a:solidFill>
                  <a:schemeClr val="bg1"/>
                </a:solidFill>
              </a:rPr>
              <a:t>DirectoryInfo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>
                <a:solidFill>
                  <a:schemeClr val="bg1"/>
                </a:solidFill>
              </a:rPr>
              <a:t>FileSystem</a:t>
            </a:r>
            <a:r>
              <a:rPr lang="ru-RU" dirty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>
                <a:solidFill>
                  <a:schemeClr val="bg1"/>
                </a:solidFill>
              </a:rPr>
              <a:t>Microsoft.VisualBasic.FileIO</a:t>
            </a:r>
            <a:r>
              <a:rPr lang="ru-RU" dirty="0">
                <a:solidFill>
                  <a:schemeClr val="bg1"/>
                </a:solidFill>
              </a:rPr>
              <a:t> из сборки </a:t>
            </a:r>
            <a:r>
              <a:rPr lang="en-US" dirty="0" err="1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lphaLcParenR"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ru-RU" dirty="0">
                <a:solidFill>
                  <a:schemeClr val="bg1"/>
                </a:solidFill>
              </a:rPr>
              <a:t>их нужно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>
                <a:solidFill>
                  <a:schemeClr val="bg1"/>
                </a:solidFill>
              </a:rPr>
              <a:t>Windows API </a:t>
            </a:r>
            <a:r>
              <a:rPr lang="en-US" dirty="0" err="1"/>
              <a:t>StrCmpLogicalW</a:t>
            </a:r>
            <a:r>
              <a:rPr lang="en-US" dirty="0"/>
              <a:t> (</a:t>
            </a:r>
            <a:r>
              <a:rPr lang="ru-RU" dirty="0"/>
              <a:t>см. следующий слайд)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>
                <a:solidFill>
                  <a:schemeClr val="bg1"/>
                </a:solidFill>
              </a:rPr>
              <a:t>Windows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>
                <a:solidFill>
                  <a:schemeClr val="bg1"/>
                </a:solidFill>
              </a:rPr>
              <a:t>Windows Search.</a:t>
            </a:r>
            <a:endParaRPr lang="ru-RU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пример </a:t>
            </a:r>
            <a:r>
              <a:rPr lang="en-US" sz="2800" dirty="0"/>
              <a:t>L04-S03-IO</a:t>
            </a:r>
            <a:r>
              <a:rPr lang="ru-RU" sz="2800" dirty="0"/>
              <a:t>\</a:t>
            </a:r>
            <a:r>
              <a:rPr lang="en-US" sz="2800" dirty="0" err="1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Чтение атрибутов каталога, файла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определения атрибута каталога, файла используйте метод </a:t>
            </a:r>
            <a:r>
              <a:rPr lang="en-US" dirty="0" err="1"/>
              <a:t>File.GetAttributes</a:t>
            </a:r>
            <a:r>
              <a:rPr lang="en-US" dirty="0"/>
              <a:t>(path)</a:t>
            </a:r>
          </a:p>
        </p:txBody>
      </p:sp>
    </p:spTree>
    <p:extLst>
      <p:ext uri="{BB962C8B-B14F-4D97-AF65-F5344CB8AC3E}">
        <p14:creationId xmlns:p14="http://schemas.microsoft.com/office/powerpoint/2010/main" val="3502889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Изменение атрибутов каталога, файла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изменения атрибута каталога, файла используйте метод </a:t>
            </a:r>
            <a:r>
              <a:rPr lang="en-US" dirty="0" err="1"/>
              <a:t>File.SetAttributes</a:t>
            </a:r>
            <a:r>
              <a:rPr lang="en-US" dirty="0"/>
              <a:t>(path, </a:t>
            </a:r>
            <a:r>
              <a:rPr lang="en-US" dirty="0" err="1"/>
              <a:t>FileAttributes</a:t>
            </a:r>
            <a:r>
              <a:rPr lang="en-US" dirty="0"/>
              <a:t>)</a:t>
            </a:r>
          </a:p>
          <a:p>
            <a:r>
              <a:rPr lang="en-US" dirty="0"/>
              <a:t>Compressed</a:t>
            </a:r>
            <a:r>
              <a:rPr lang="en-US"/>
              <a:t>: Windows API</a:t>
            </a:r>
            <a:endParaRPr lang="en-US" dirty="0"/>
          </a:p>
          <a:p>
            <a:r>
              <a:rPr lang="en-US" dirty="0" err="1"/>
              <a:t>Encryped</a:t>
            </a:r>
            <a:r>
              <a:rPr lang="en-US" dirty="0"/>
              <a:t>: </a:t>
            </a:r>
            <a:r>
              <a:rPr lang="en-US" dirty="0" err="1"/>
              <a:t>File.Encrypt</a:t>
            </a:r>
            <a:r>
              <a:rPr lang="en-US" dirty="0"/>
              <a:t>, </a:t>
            </a:r>
            <a:r>
              <a:rPr lang="en-US" dirty="0" err="1"/>
              <a:t>File.Decrypt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7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Общеизвестные каталоги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Путь к специальным каталогам, такие 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Application Data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каталогов</a:t>
            </a:r>
            <a:r>
              <a:rPr lang="en-US" sz="2400" b="1" dirty="0"/>
              <a:t> (1 </a:t>
            </a:r>
            <a:r>
              <a:rPr lang="ru-RU" sz="2400" b="1" dirty="0"/>
              <a:t>из </a:t>
            </a:r>
            <a:r>
              <a:rPr lang="en-US" sz="2400" b="1" dirty="0"/>
              <a:t>3</a:t>
            </a:r>
            <a:r>
              <a:rPr lang="ru-RU" sz="2400" b="1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209"/>
              </p:ext>
            </p:extLst>
          </p:nvPr>
        </p:nvGraphicFramePr>
        <p:xfrm>
          <a:off x="467544" y="894928"/>
          <a:ext cx="8208912" cy="5364480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9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каталогов (2 из </a:t>
            </a:r>
            <a:r>
              <a:rPr lang="en-US" sz="2400" b="1" dirty="0"/>
              <a:t>3</a:t>
            </a:r>
            <a:r>
              <a:rPr lang="ru-RU" sz="2400" b="1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C:\Users\&lt;user&gt;\Desktop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C:\Users\&lt;user&gt;\Desktop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C:\Users\&lt;user&gt;\Favorites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каталогов (3 из </a:t>
            </a:r>
            <a:r>
              <a:rPr lang="en-US" sz="2400" b="1" dirty="0"/>
              <a:t>3</a:t>
            </a:r>
            <a:r>
              <a:rPr lang="ru-RU" sz="2400" b="1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8091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C:\Users\</a:t>
                      </a:r>
                      <a:r>
                        <a:rPr 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4941168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sym typeface="Wingdings"/>
              </a:rPr>
              <a:t> </a:t>
            </a:r>
            <a:r>
              <a:rPr lang="ru-RU" sz="2000" dirty="0"/>
              <a:t>См. также пример </a:t>
            </a:r>
            <a:r>
              <a:rPr lang="en-US" sz="2000" dirty="0"/>
              <a:t>L08-S01-Processes</a:t>
            </a:r>
            <a:r>
              <a:rPr lang="ru-RU" sz="2000" dirty="0"/>
              <a:t>\</a:t>
            </a:r>
            <a:r>
              <a:rPr lang="en-US" sz="2000" dirty="0" err="1"/>
              <a:t>EnvironmentInformation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5477162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rgbClr val="FFC000"/>
                </a:solidFill>
                <a:sym typeface="Wingdings"/>
              </a:rPr>
              <a:t>Ξ</a:t>
            </a:r>
            <a:r>
              <a:rPr lang="ru-RU" sz="2000" dirty="0">
                <a:solidFill>
                  <a:srgbClr val="FFC000"/>
                </a:solidFill>
                <a:sym typeface="Wingdings"/>
              </a:rPr>
              <a:t> </a:t>
            </a:r>
            <a:r>
              <a:rPr lang="ru-RU" sz="2000" dirty="0"/>
              <a:t>См. также </a:t>
            </a:r>
            <a:r>
              <a:rPr lang="en-US" sz="2000" dirty="0" err="1"/>
              <a:t>NuGet</a:t>
            </a:r>
            <a:r>
              <a:rPr lang="ru-RU" sz="2000" dirty="0"/>
              <a:t> пакет </a:t>
            </a:r>
            <a:r>
              <a:rPr lang="en-US" sz="2000" dirty="0" err="1"/>
              <a:t>Syroot.Windows.IO.KnownFolders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. </a:t>
            </a:r>
            <a:r>
              <a:rPr lang="ru-RU" sz="2400" b="1" dirty="0"/>
              <a:t>Конструирование пути и его разбор на части.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путями</a:t>
            </a:r>
            <a:r>
              <a:rPr lang="en-US" sz="1600" dirty="0"/>
              <a:t> </a:t>
            </a:r>
            <a:r>
              <a:rPr lang="ru-RU" sz="1600" dirty="0"/>
              <a:t>файлов и папок следует применять клас</a:t>
            </a:r>
            <a:r>
              <a:rPr lang="en-US" sz="1600" dirty="0"/>
              <a:t>c </a:t>
            </a:r>
            <a:r>
              <a:rPr lang="en-US" sz="1600" dirty="0" err="1"/>
              <a:t>System.IO.Path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Определение каталога где находится наш </a:t>
            </a:r>
            <a:r>
              <a:rPr lang="en-US" sz="2400" b="1" dirty="0"/>
              <a:t>exe </a:t>
            </a:r>
            <a:r>
              <a:rPr lang="ru-RU" sz="2400" b="1" dirty="0"/>
              <a:t>файл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приложении </a:t>
            </a:r>
            <a:r>
              <a:rPr lang="en-US" dirty="0"/>
              <a:t>Windows Forms </a:t>
            </a:r>
            <a:r>
              <a:rPr lang="ru-RU" dirty="0"/>
              <a:t>можно также использовать свойство </a:t>
            </a:r>
            <a:r>
              <a:rPr lang="en-US" dirty="0" err="1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Временные файлы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временного каталога текущего 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«Текущий» каталог.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свойство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их значение зависит от внешней среды откуда запущена программа.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с помощью команды "Run as administrator" (UAC) или утилиты runas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/>
              <a:t>Для удаления каталогов используется метод </a:t>
            </a:r>
            <a:r>
              <a:rPr lang="en-US" sz="1800" dirty="0"/>
              <a:t>Delete() </a:t>
            </a:r>
            <a:r>
              <a:rPr lang="ru-RU" sz="1800" dirty="0"/>
              <a:t>класса </a:t>
            </a:r>
            <a:r>
              <a:rPr lang="en-US" sz="1800" dirty="0"/>
              <a:t>Directory </a:t>
            </a:r>
            <a:r>
              <a:rPr lang="ru-RU" sz="1800" dirty="0"/>
              <a:t>или </a:t>
            </a:r>
            <a:r>
              <a:rPr lang="en-US" sz="1800" dirty="0" err="1"/>
              <a:t>DirectoryInfo</a:t>
            </a:r>
            <a:r>
              <a:rPr lang="en-US" sz="1800" dirty="0"/>
              <a:t>. </a:t>
            </a:r>
            <a:r>
              <a:rPr lang="ru-RU" sz="1800" dirty="0"/>
              <a:t>Оба метода могут удалить папку со всем содержимым. </a:t>
            </a:r>
            <a:r>
              <a:rPr lang="ru-RU" sz="1800" dirty="0">
                <a:solidFill>
                  <a:srgbClr val="FFFF00"/>
                </a:solidFill>
              </a:rPr>
              <a:t>Во всех случаях 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/>
                        <a:t>Удаление</a:t>
                      </a:r>
                      <a:r>
                        <a:rPr lang="ru-RU" sz="1600" b="1" baseline="0" dirty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/>
                        <a:t>Удаление</a:t>
                      </a:r>
                      <a:r>
                        <a:rPr lang="ru-RU" sz="1600" b="1" baseline="0" dirty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/>
                        <a:t>Удаление</a:t>
                      </a:r>
                      <a:r>
                        <a:rPr lang="ru-RU" sz="1600" b="1" baseline="0" dirty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ввода/вывода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Основные классы находятся в пространстве имен </a:t>
            </a:r>
            <a:r>
              <a:rPr lang="en-US" dirty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/>
              <a:t>Работа с файловой системой</a:t>
            </a:r>
          </a:p>
          <a:p>
            <a:r>
              <a:rPr lang="ru-RU" dirty="0"/>
              <a:t>Чтение/запись файлов (потоков)</a:t>
            </a:r>
          </a:p>
          <a:p>
            <a:r>
              <a:rPr lang="ru-RU" dirty="0"/>
              <a:t>Сериализация</a:t>
            </a:r>
          </a:p>
          <a:p>
            <a:r>
              <a:rPr lang="ru-RU" dirty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ru-RU" dirty="0"/>
              <a:t>Архивация данных (</a:t>
            </a:r>
            <a:r>
              <a:rPr lang="en-US" dirty="0" err="1"/>
              <a:t>System.IO.Compression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 err="1"/>
              <a:t>System.Security.Cryptography.</a:t>
            </a:r>
            <a:r>
              <a:rPr lang="en-US" dirty="0" err="1">
                <a:solidFill>
                  <a:srgbClr val="FFFF00"/>
                </a:solidFill>
              </a:rPr>
              <a:t>CryptoStream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System.Net.Sockets.</a:t>
            </a:r>
            <a:r>
              <a:rPr lang="en-US" dirty="0" err="1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…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файлов</a:t>
            </a:r>
            <a:br>
              <a:rPr lang="ru-RU" dirty="0"/>
            </a:br>
            <a:r>
              <a:rPr lang="ru-RU" dirty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 пространстве имен </a:t>
            </a:r>
            <a:r>
              <a:rPr lang="en-US" sz="1800" dirty="0"/>
              <a:t>System.IO </a:t>
            </a:r>
            <a:r>
              <a:rPr lang="ru-RU" sz="1800" dirty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/>
              <a:t>FileSystem</a:t>
            </a:r>
            <a:r>
              <a:rPr lang="en-US" sz="1800" dirty="0"/>
              <a:t> </a:t>
            </a:r>
            <a:r>
              <a:rPr lang="ru-RU" sz="1800" dirty="0"/>
              <a:t>из пространства имен </a:t>
            </a:r>
            <a:r>
              <a:rPr lang="en-US" sz="1800" dirty="0" err="1"/>
              <a:t>Microsoft.VisualBasic.FileIO</a:t>
            </a:r>
            <a:r>
              <a:rPr lang="ru-RU" sz="1800" dirty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>
                <a:solidFill>
                  <a:schemeClr val="bg1"/>
                </a:solidFill>
              </a:rPr>
              <a:t>Microsoft.VisualBasic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ru-RU" sz="1800" dirty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>
                <a:solidFill>
                  <a:schemeClr val="bg1"/>
                </a:solidFill>
              </a:rPr>
              <a:t>.NET Framework.</a:t>
            </a:r>
            <a:endParaRPr lang="ru-RU" sz="18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Добавьте </a:t>
            </a:r>
            <a:r>
              <a:rPr lang="en-US" sz="1800" dirty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/>
                        <a:t>Удаление</a:t>
                      </a:r>
                      <a:r>
                        <a:rPr lang="ru-RU" sz="1600" b="1" baseline="0" dirty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br>
                        <a:rPr lang="ru-RU" sz="1400" dirty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/>
                        <a:t>Удаление</a:t>
                      </a:r>
                      <a:r>
                        <a:rPr lang="ru-RU" sz="1600" b="1" baseline="0" dirty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br>
                        <a:rPr lang="ru-RU" sz="1400" dirty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– </a:t>
            </a:r>
            <a:r>
              <a:rPr lang="ru-RU" dirty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/>
              <a:t>Реестр </a:t>
            </a:r>
            <a:r>
              <a:rPr lang="en-US" dirty="0"/>
              <a:t>(registry) – HKLM, HKCU</a:t>
            </a:r>
          </a:p>
          <a:p>
            <a:endParaRPr lang="en-US" dirty="0"/>
          </a:p>
          <a:p>
            <a:r>
              <a:rPr lang="ru-RU" dirty="0"/>
              <a:t>Профили пользователя. Роуминг </a:t>
            </a:r>
            <a:r>
              <a:rPr lang="en-US" dirty="0"/>
              <a:t>(roaming) </a:t>
            </a:r>
            <a:r>
              <a:rPr lang="ru-RU" dirty="0"/>
              <a:t>профиля</a:t>
            </a:r>
          </a:p>
          <a:p>
            <a:endParaRPr lang="ru-RU" dirty="0"/>
          </a:p>
          <a:p>
            <a:r>
              <a:rPr lang="en-US" dirty="0"/>
              <a:t>%Program Files% </a:t>
            </a:r>
            <a:r>
              <a:rPr lang="ru-RU" dirty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статический.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en-US" dirty="0" err="1"/>
              <a:t>FileVersionInfo</a:t>
            </a:r>
            <a:r>
              <a:rPr lang="ru-RU" dirty="0"/>
              <a:t> позволяет прочитать информацию о свой</a:t>
            </a:r>
            <a:r>
              <a:rPr lang="en-US" dirty="0"/>
              <a:t>c</a:t>
            </a:r>
            <a:r>
              <a:rPr lang="ru-RU" dirty="0"/>
              <a:t>твах исполняемых файлов </a:t>
            </a:r>
            <a:r>
              <a:rPr lang="en-US" dirty="0"/>
              <a:t>(.exe, .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Чтение/запись бинарных данных/файлов</a:t>
            </a:r>
          </a:p>
          <a:p>
            <a:r>
              <a:rPr lang="ru-RU" dirty="0"/>
              <a:t>Чтение/запись текстовых данных/файлов</a:t>
            </a:r>
          </a:p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/>
              <a:t>Класс </a:t>
            </a:r>
            <a:r>
              <a:rPr lang="en-US" sz="2800" dirty="0"/>
              <a:t>File. </a:t>
            </a:r>
            <a:r>
              <a:rPr lang="ru-RU" sz="2800" dirty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Класс </a:t>
            </a:r>
            <a:r>
              <a:rPr lang="en-US" sz="1600" dirty="0"/>
              <a:t>File </a:t>
            </a:r>
            <a:r>
              <a:rPr lang="ru-RU" sz="1600" dirty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Класс </a:t>
            </a:r>
            <a:r>
              <a:rPr lang="en-US" sz="2800" dirty="0"/>
              <a:t>File. </a:t>
            </a:r>
            <a:r>
              <a:rPr lang="ru-RU" sz="2800" dirty="0"/>
              <a:t>Быстрое чтение/запись файлов.</a:t>
            </a:r>
            <a:br>
              <a:rPr lang="ru-RU" sz="2800" dirty="0"/>
            </a:br>
            <a:r>
              <a:rPr lang="ru-RU" sz="2800" dirty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Класс </a:t>
            </a:r>
            <a:r>
              <a:rPr lang="en-US" sz="1600" dirty="0"/>
              <a:t>File </a:t>
            </a:r>
            <a:r>
              <a:rPr lang="ru-RU" sz="1600" dirty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 или записи (в зависимости от значения </a:t>
            </a:r>
            <a:r>
              <a:rPr lang="en-US" sz="1600" dirty="0" err="1">
                <a:solidFill>
                  <a:schemeClr val="bg1"/>
                </a:solidFill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Методы возвращающие потоки и </a:t>
            </a:r>
            <a:r>
              <a:rPr lang="en-US" sz="2400" b="1" dirty="0" err="1"/>
              <a:t>FileXXX</a:t>
            </a:r>
            <a:r>
              <a:rPr lang="en-US" sz="2400" b="1" dirty="0"/>
              <a:t> </a:t>
            </a:r>
            <a:r>
              <a:rPr lang="en-US" sz="2400" b="1" dirty="0" err="1"/>
              <a:t>enum</a:t>
            </a:r>
            <a:r>
              <a:rPr lang="ru-RU" sz="2400" b="1" dirty="0"/>
              <a:t>-ы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88149"/>
              </p:ext>
            </p:extLst>
          </p:nvPr>
        </p:nvGraphicFramePr>
        <p:xfrm>
          <a:off x="467544" y="764704"/>
          <a:ext cx="8208911" cy="5760720"/>
        </p:xfrm>
        <a:graphic>
          <a:graphicData uri="http://schemas.openxmlformats.org/drawingml/2006/table">
            <a:tbl>
              <a:tblPr/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Метод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FileMode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File.AppendText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Append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FileInfo.AppendText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File.CreateText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FileInfo.CreateText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 == Append ? Write :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Filenfo.Open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File.OpenRead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FileInfo.OpenRead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File.OpenText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FileInfo.OpenText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File.OpenWrite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OpenOrCreate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FileInfo.OpenWrite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26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потока</a:t>
            </a:r>
            <a:r>
              <a:rPr lang="en-US" dirty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ввода/вывода</a:t>
            </a:r>
            <a:r>
              <a:rPr lang="en-US" dirty="0"/>
              <a:t>: </a:t>
            </a:r>
            <a:r>
              <a:rPr lang="ru-RU" dirty="0"/>
              <a:t>Термины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Буфер</a:t>
            </a:r>
            <a:r>
              <a:rPr lang="ru-RU" dirty="0"/>
              <a:t> – массив байтов</a:t>
            </a:r>
            <a:r>
              <a:rPr lang="en-US" dirty="0"/>
              <a:t>: byte[]</a:t>
            </a:r>
          </a:p>
          <a:p>
            <a:r>
              <a:rPr lang="ru-RU" dirty="0">
                <a:solidFill>
                  <a:srgbClr val="FFFF00"/>
                </a:solidFill>
              </a:rPr>
              <a:t>Абсолютный путь</a:t>
            </a:r>
            <a:r>
              <a:rPr lang="ru-RU" dirty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– путь указанный относительно «текущего каталога». Может включать символы «</a:t>
            </a:r>
            <a:r>
              <a:rPr lang="en-US" dirty="0"/>
              <a:t>..</a:t>
            </a:r>
            <a:r>
              <a:rPr lang="ru-RU" dirty="0"/>
              <a:t>» указывающие на родительский каталог.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EOL</a:t>
            </a:r>
            <a:r>
              <a:rPr lang="en-US" dirty="0"/>
              <a:t> – End Of Line – </a:t>
            </a:r>
            <a:r>
              <a:rPr lang="ru-RU" dirty="0"/>
              <a:t>символ(ы) конца строки в текстовом файле. В </a:t>
            </a:r>
            <a:r>
              <a:rPr lang="en-US" dirty="0"/>
              <a:t>Windows </a:t>
            </a:r>
            <a:r>
              <a:rPr lang="ru-RU" dirty="0"/>
              <a:t>это </a:t>
            </a:r>
            <a:r>
              <a:rPr lang="en-US" dirty="0"/>
              <a:t>\r\n, </a:t>
            </a:r>
            <a:r>
              <a:rPr lang="ru-RU" dirty="0"/>
              <a:t>в </a:t>
            </a:r>
            <a:r>
              <a:rPr lang="en-US" dirty="0"/>
              <a:t>Unix - \n.</a:t>
            </a:r>
          </a:p>
          <a:p>
            <a:r>
              <a:rPr lang="en-US" dirty="0">
                <a:solidFill>
                  <a:srgbClr val="FFFF00"/>
                </a:solidFill>
              </a:rPr>
              <a:t>EOF</a:t>
            </a:r>
            <a:r>
              <a:rPr lang="en-US" dirty="0"/>
              <a:t> – End Of File – </a:t>
            </a:r>
            <a:r>
              <a:rPr lang="ru-RU" dirty="0"/>
              <a:t>конец файла</a:t>
            </a:r>
          </a:p>
          <a:p>
            <a:r>
              <a:rPr lang="en-US" dirty="0">
                <a:solidFill>
                  <a:srgbClr val="FFFF00"/>
                </a:solidFill>
              </a:rPr>
              <a:t>UNC </a:t>
            </a:r>
            <a:r>
              <a:rPr lang="ru-RU" dirty="0">
                <a:solidFill>
                  <a:srgbClr val="FFFF00"/>
                </a:solidFill>
              </a:rPr>
              <a:t>путь</a:t>
            </a:r>
            <a:r>
              <a:rPr lang="ru-RU" dirty="0"/>
              <a:t> – путь к сетевому ресурсу. Имеет вид </a:t>
            </a:r>
            <a:r>
              <a:rPr lang="en-US" dirty="0"/>
              <a:t>\\</a:t>
            </a:r>
            <a:r>
              <a:rPr lang="ru-RU" dirty="0"/>
              <a:t>ИмяКомпьютера\ИмяОбщейПапки</a:t>
            </a:r>
            <a:r>
              <a:rPr lang="en-US" dirty="0"/>
              <a:t>\</a:t>
            </a:r>
            <a:r>
              <a:rPr lang="ru-RU" dirty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Иерархия потоков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потоки в </a:t>
            </a:r>
            <a:r>
              <a:rPr lang="en-US" dirty="0"/>
              <a:t>.NET </a:t>
            </a:r>
            <a:r>
              <a:rPr lang="ru-RU" dirty="0"/>
              <a:t>являются наследниками абстрактного класса </a:t>
            </a:r>
            <a:r>
              <a:rPr lang="en-US" dirty="0" err="1"/>
              <a:t>System.IO.Stream</a:t>
            </a:r>
            <a:r>
              <a:rPr lang="en-US" dirty="0"/>
              <a:t>. </a:t>
            </a:r>
            <a:r>
              <a:rPr lang="ru-RU" dirty="0"/>
              <a:t> Перед вами иерархия некоторых потоков из базовой библиотеки.</a:t>
            </a:r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Члены класса </a:t>
            </a:r>
            <a:r>
              <a:rPr lang="en-US" sz="2400" b="1" dirty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потоков унаследованы от абстрактного класса </a:t>
            </a:r>
            <a:r>
              <a:rPr lang="en-US" sz="1600" dirty="0"/>
              <a:t>Stream </a:t>
            </a:r>
            <a:r>
              <a:rPr lang="ru-RU" sz="1600" dirty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865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Поддерживает</a:t>
                      </a:r>
                      <a:r>
                        <a:rPr lang="ru-RU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ли п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оток чтение, запись, перемещение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кодировкой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/>
              <a:t>К</a:t>
            </a:r>
            <a:r>
              <a:rPr lang="ru-RU" dirty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/>
              <a:t>позволяет обрабатывать текстовые файлы с равномерной структурой где значения отделены разделителями (запятая, символ табуляции и т.п.) или где они выровнены по 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/>
              <a:t>Данный класс объявлен в пространстве имен </a:t>
            </a:r>
            <a:r>
              <a:rPr lang="en-US" dirty="0" err="1"/>
              <a:t>Microsoft.VisualBasic.FileIO</a:t>
            </a:r>
            <a:r>
              <a:rPr lang="be-BY" dirty="0"/>
              <a:t> из сборки </a:t>
            </a:r>
            <a:r>
              <a:rPr lang="en-US" dirty="0" err="1"/>
              <a:t>Microsoft.VisualBasic</a:t>
            </a:r>
            <a:r>
              <a:rPr lang="be-BY" dirty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 err="1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Пространство имен </a:t>
            </a:r>
            <a:r>
              <a:rPr lang="en-US" dirty="0" err="1"/>
              <a:t>System.IO.Compression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2+ </a:t>
            </a:r>
            <a:r>
              <a:rPr lang="ru-RU" dirty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GZipStream</a:t>
            </a:r>
            <a:r>
              <a:rPr lang="ru-RU" dirty="0"/>
              <a:t> для сжатия массива байтов.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Compression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.</a:t>
            </a:r>
            <a:r>
              <a:rPr lang="en-US" dirty="0"/>
              <a:t>NET 4.5 </a:t>
            </a:r>
            <a:r>
              <a:rPr lang="ru-RU" dirty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ZipFile</a:t>
            </a:r>
            <a:r>
              <a:rPr lang="en-US" dirty="0"/>
              <a:t> </a:t>
            </a:r>
            <a:r>
              <a:rPr lang="ru-RU" dirty="0"/>
              <a:t>для работы с архивами в формате </a:t>
            </a:r>
            <a:r>
              <a:rPr lang="en-US" dirty="0"/>
              <a:t>zip.</a:t>
            </a:r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 (</a:t>
            </a:r>
            <a:r>
              <a:rPr lang="en-US" dirty="0"/>
              <a:t>Serialization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.NET</a:t>
            </a:r>
            <a:r>
              <a:rPr lang="ru-RU" dirty="0"/>
              <a:t> поддерживает бинарную и текстовую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XML/JSON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сериализацию. При необходимости можно реализовать собственный механизм.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Криптография и </a:t>
            </a:r>
            <a:r>
              <a:rPr lang="en-US" dirty="0" err="1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Классы находятся в пространстве имен </a:t>
            </a:r>
            <a:r>
              <a:rPr lang="en-US" dirty="0" err="1"/>
              <a:t>System.Security.Cryptography</a:t>
            </a:r>
            <a:r>
              <a:rPr lang="ru-RU" dirty="0"/>
              <a:t>. Класс </a:t>
            </a:r>
            <a:r>
              <a:rPr lang="en-US" dirty="0" err="1"/>
              <a:t>CryptoStream</a:t>
            </a:r>
            <a:r>
              <a:rPr lang="ru-RU" dirty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Поддерживаются следующие алгоритмы:</a:t>
            </a:r>
          </a:p>
          <a:p>
            <a:r>
              <a:rPr lang="ru-RU" dirty="0"/>
              <a:t>Симметричные: </a:t>
            </a:r>
            <a:r>
              <a:rPr lang="en-US" dirty="0"/>
              <a:t>AES, DES, RC2, </a:t>
            </a:r>
            <a:r>
              <a:rPr lang="en-US" dirty="0" err="1"/>
              <a:t>Rijndael</a:t>
            </a:r>
            <a:r>
              <a:rPr lang="en-US" dirty="0"/>
              <a:t>, </a:t>
            </a:r>
            <a:r>
              <a:rPr lang="en-US" dirty="0" err="1"/>
              <a:t>TripleDES</a:t>
            </a:r>
            <a:endParaRPr lang="en-US" dirty="0"/>
          </a:p>
          <a:p>
            <a:r>
              <a:rPr lang="ru-RU" dirty="0"/>
              <a:t>Асимметричные: </a:t>
            </a:r>
            <a:r>
              <a:rPr lang="en-US" dirty="0"/>
              <a:t>DSA, </a:t>
            </a:r>
            <a:r>
              <a:rPr lang="en-US" dirty="0" err="1"/>
              <a:t>ECDiffieHellman</a:t>
            </a:r>
            <a:r>
              <a:rPr lang="en-US" dirty="0"/>
              <a:t>, </a:t>
            </a:r>
            <a:r>
              <a:rPr lang="en-US" dirty="0" err="1"/>
              <a:t>ECDsa</a:t>
            </a:r>
            <a:r>
              <a:rPr lang="en-US" dirty="0"/>
              <a:t>, RSA</a:t>
            </a:r>
          </a:p>
          <a:p>
            <a:r>
              <a:rPr lang="ru-RU" dirty="0"/>
              <a:t>Хеширование: </a:t>
            </a:r>
            <a:r>
              <a:rPr lang="en-US" dirty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Windows </a:t>
            </a:r>
            <a:r>
              <a:rPr lang="ru-RU" dirty="0"/>
              <a:t>позволяет читать метаданные из различных файлов. Например</a:t>
            </a:r>
            <a:r>
              <a:rPr lang="en-US" dirty="0"/>
              <a:t>, ID </a:t>
            </a:r>
            <a:r>
              <a:rPr lang="ru-RU" dirty="0"/>
              <a:t>теги из </a:t>
            </a:r>
            <a:r>
              <a:rPr lang="en-US" dirty="0"/>
              <a:t>mp3 </a:t>
            </a:r>
            <a:r>
              <a:rPr lang="ru-RU" dirty="0"/>
              <a:t>файлов</a:t>
            </a:r>
            <a:r>
              <a:rPr lang="en-US" dirty="0"/>
              <a:t>, EXIF</a:t>
            </a:r>
            <a:r>
              <a:rPr lang="ru-RU" dirty="0"/>
              <a:t> из фотографий и т.д. В самом </a:t>
            </a:r>
            <a:r>
              <a:rPr lang="en-US" dirty="0"/>
              <a:t>.NET </a:t>
            </a:r>
            <a:r>
              <a:rPr lang="ru-RU" dirty="0"/>
              <a:t>нет встроенных классов для работы с метаданными файлов и понадобится установить </a:t>
            </a:r>
            <a:r>
              <a:rPr lang="en-US" dirty="0"/>
              <a:t>NuGet </a:t>
            </a:r>
            <a:r>
              <a:rPr lang="ru-RU" dirty="0"/>
              <a:t>пакет </a:t>
            </a:r>
            <a:r>
              <a:rPr lang="en-US" dirty="0" err="1"/>
              <a:t>Microsoft.WindowsAPICodePack.Shell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 err="1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на длину пути</a:t>
            </a:r>
            <a:br>
              <a:rPr lang="en-US" dirty="0"/>
            </a:br>
            <a:r>
              <a:rPr lang="ru-RU" dirty="0"/>
              <a:t>(для </a:t>
            </a:r>
            <a:r>
              <a:rPr lang="en-US" dirty="0"/>
              <a:t>.NET</a:t>
            </a:r>
            <a:r>
              <a:rPr lang="ru-RU" dirty="0"/>
              <a:t> младше 4.6.2)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ОС </a:t>
            </a:r>
            <a:r>
              <a:rPr lang="en-US" dirty="0"/>
              <a:t>Windows </a:t>
            </a:r>
            <a:r>
              <a:rPr lang="ru-RU" dirty="0"/>
              <a:t>поддерживает пути длиной до 32 Кб, однако в </a:t>
            </a:r>
            <a:r>
              <a:rPr lang="en-US" dirty="0"/>
              <a:t>.NET </a:t>
            </a:r>
            <a:r>
              <a:rPr lang="ru-RU" dirty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/>
              <a:t>– 247 символов</a:t>
            </a:r>
          </a:p>
          <a:p>
            <a:r>
              <a:rPr lang="ru-RU" dirty="0"/>
              <a:t>Максимальная длина полного имени файла</a:t>
            </a:r>
            <a:r>
              <a:rPr lang="en-US" dirty="0"/>
              <a:t>  </a:t>
            </a:r>
            <a:r>
              <a:rPr lang="ru-RU" dirty="0"/>
              <a:t>– 259 символов.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не так страшно как может показаться т.к. Проводник </a:t>
            </a:r>
            <a:r>
              <a:rPr lang="en-US" dirty="0"/>
              <a:t>Windows </a:t>
            </a:r>
            <a:r>
              <a:rPr lang="ru-RU" dirty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Рекомендую избегать создания слишком длинных путей.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Начиная с </a:t>
            </a:r>
            <a:r>
              <a:rPr lang="en-US" dirty="0">
                <a:solidFill>
                  <a:srgbClr val="FFFF00"/>
                </a:solidFill>
              </a:rPr>
              <a:t>.NET 4.6.2 </a:t>
            </a:r>
            <a:r>
              <a:rPr lang="ru-RU" dirty="0">
                <a:solidFill>
                  <a:srgbClr val="FFFF00"/>
                </a:solidFill>
              </a:rPr>
              <a:t>это ограничение более не действует.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 err="1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файловой системой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Информационные функции:</a:t>
            </a:r>
          </a:p>
          <a:p>
            <a:pPr lvl="1"/>
            <a:r>
              <a:rPr lang="ru-RU" dirty="0"/>
              <a:t>Информация о логических или физических дисках</a:t>
            </a:r>
          </a:p>
          <a:p>
            <a:pPr lvl="1"/>
            <a:r>
              <a:rPr lang="ru-RU" dirty="0"/>
              <a:t>Список каталогов/файлов</a:t>
            </a:r>
            <a:endParaRPr lang="en-US" dirty="0"/>
          </a:p>
          <a:p>
            <a:pPr lvl="2"/>
            <a:r>
              <a:rPr lang="ru-RU" dirty="0"/>
              <a:t>«Сразу все» - </a:t>
            </a:r>
            <a:r>
              <a:rPr lang="en-US" dirty="0" err="1"/>
              <a:t>GetXYZ</a:t>
            </a:r>
            <a:r>
              <a:rPr lang="en-US" dirty="0"/>
              <a:t>() </a:t>
            </a:r>
            <a:r>
              <a:rPr lang="ru-RU" dirty="0"/>
              <a:t>методы</a:t>
            </a:r>
          </a:p>
          <a:p>
            <a:pPr lvl="2"/>
            <a:r>
              <a:rPr lang="ru-RU" dirty="0"/>
              <a:t>«По одному» - </a:t>
            </a:r>
            <a:r>
              <a:rPr lang="en-US" dirty="0" err="1"/>
              <a:t>EnumerateXYZ</a:t>
            </a:r>
            <a:r>
              <a:rPr lang="en-US" dirty="0"/>
              <a:t>() </a:t>
            </a:r>
            <a:r>
              <a:rPr lang="ru-RU" dirty="0"/>
              <a:t>методы</a:t>
            </a:r>
          </a:p>
          <a:p>
            <a:pPr lvl="1"/>
            <a:r>
              <a:rPr lang="ru-RU" dirty="0"/>
              <a:t>Общеизвестные каталоги</a:t>
            </a:r>
            <a:endParaRPr lang="en-US" dirty="0"/>
          </a:p>
          <a:p>
            <a:pPr lvl="1"/>
            <a:r>
              <a:rPr lang="ru-RU" dirty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части с помощью класса </a:t>
            </a:r>
            <a:r>
              <a:rPr lang="en-US" dirty="0"/>
              <a:t>Path.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/>
              <a:t>Тестируйте свою программу с пустыми файлами и ОЧЕНЬ большими файлами.</a:t>
            </a:r>
          </a:p>
          <a:p>
            <a:r>
              <a:rPr lang="ru-RU" dirty="0"/>
              <a:t>Для манипуляциями путями используйте методы класса </a:t>
            </a:r>
            <a:r>
              <a:rPr lang="en-US" dirty="0" err="1"/>
              <a:t>System.IO.Path</a:t>
            </a:r>
            <a:endParaRPr lang="en-US" dirty="0"/>
          </a:p>
          <a:p>
            <a:r>
              <a:rPr lang="ru-RU" dirty="0"/>
              <a:t>Не используйте корень системного диска для хранения файлов т.к. о</a:t>
            </a:r>
            <a:r>
              <a:rPr lang="ru-RU"/>
              <a:t>перации </a:t>
            </a:r>
            <a:r>
              <a:rPr lang="ru-RU" dirty="0"/>
              <a:t>записи в корень системного диска требуют полных прав администратора.</a:t>
            </a:r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Мониторинг работы с файлами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/>
              <a:t>Process Monitor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>
                <a:ea typeface="Calibri" pitchFamily="34" charset="0"/>
                <a:cs typeface="Arial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Класс </a:t>
            </a:r>
            <a:r>
              <a:rPr lang="en-US" sz="2400" b="1" dirty="0" err="1"/>
              <a:t>DriveInfo</a:t>
            </a:r>
            <a:r>
              <a:rPr lang="en-US" sz="2400" b="1" dirty="0"/>
              <a:t> – </a:t>
            </a:r>
            <a:r>
              <a:rPr lang="ru-RU" sz="2400" b="1" dirty="0"/>
              <a:t>информация о логическом диске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.TotalFreeSpace);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/>
              <a:t>Получение информации о физических дисках</a:t>
            </a:r>
            <a:br>
              <a:rPr lang="ru-RU" sz="2800" b="1" dirty="0"/>
            </a:br>
            <a:r>
              <a:rPr lang="ru-RU" sz="2800" b="1" dirty="0"/>
              <a:t>с помощью </a:t>
            </a:r>
            <a:r>
              <a:rPr lang="en-US" sz="2800" b="1" dirty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>
                <a:solidFill>
                  <a:schemeClr val="bg1"/>
                </a:solidFill>
              </a:rPr>
              <a:t>System.Management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статическим.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4818</Words>
  <Application>Microsoft Macintosh PowerPoint</Application>
  <PresentationFormat>On-screen Show (4:3)</PresentationFormat>
  <Paragraphs>735</Paragraphs>
  <Slides>53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Footlight MT Light</vt:lpstr>
      <vt:lpstr>Segoe Print</vt:lpstr>
      <vt:lpstr>Segoe UI</vt:lpstr>
      <vt:lpstr>Times New Roman</vt:lpstr>
      <vt:lpstr>Verdana</vt:lpstr>
      <vt:lpstr>Wingdings</vt:lpstr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Чтение атрибутов каталога, файла</vt:lpstr>
      <vt:lpstr>Изменение атрибутов каталога, файла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 (для .NET младше 4.6.2)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</cp:lastModifiedBy>
  <cp:revision>228</cp:revision>
  <dcterms:created xsi:type="dcterms:W3CDTF">2012-08-15T13:44:54Z</dcterms:created>
  <dcterms:modified xsi:type="dcterms:W3CDTF">2018-07-01T12:26:45Z</dcterms:modified>
</cp:coreProperties>
</file>