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300" r:id="rId10"/>
    <p:sldId id="270" r:id="rId11"/>
    <p:sldId id="271" r:id="rId12"/>
    <p:sldId id="265" r:id="rId13"/>
    <p:sldId id="292" r:id="rId14"/>
    <p:sldId id="293" r:id="rId15"/>
    <p:sldId id="272" r:id="rId16"/>
    <p:sldId id="267" r:id="rId17"/>
    <p:sldId id="296" r:id="rId18"/>
    <p:sldId id="291" r:id="rId19"/>
    <p:sldId id="287" r:id="rId20"/>
    <p:sldId id="288" r:id="rId21"/>
    <p:sldId id="289" r:id="rId22"/>
    <p:sldId id="290" r:id="rId23"/>
    <p:sldId id="261" r:id="rId24"/>
    <p:sldId id="298" r:id="rId25"/>
    <p:sldId id="274" r:id="rId26"/>
    <p:sldId id="281" r:id="rId27"/>
    <p:sldId id="301" r:id="rId28"/>
    <p:sldId id="275" r:id="rId29"/>
    <p:sldId id="276" r:id="rId30"/>
    <p:sldId id="268" r:id="rId31"/>
    <p:sldId id="286" r:id="rId32"/>
    <p:sldId id="279" r:id="rId33"/>
    <p:sldId id="303" r:id="rId34"/>
    <p:sldId id="302" r:id="rId35"/>
    <p:sldId id="283" r:id="rId36"/>
    <p:sldId id="278" r:id="rId37"/>
    <p:sldId id="280" r:id="rId38"/>
    <p:sldId id="294" r:id="rId39"/>
    <p:sldId id="273" r:id="rId40"/>
    <p:sldId id="260" r:id="rId41"/>
    <p:sldId id="282" r:id="rId42"/>
    <p:sldId id="264" r:id="rId43"/>
    <p:sldId id="297" r:id="rId44"/>
    <p:sldId id="263" r:id="rId45"/>
    <p:sldId id="299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AC79AC-A384-45C7-A523-22ADA455CFA9}">
          <p14:sldIdLst>
            <p14:sldId id="256"/>
            <p14:sldId id="257"/>
            <p14:sldId id="269"/>
            <p14:sldId id="266"/>
            <p14:sldId id="259"/>
            <p14:sldId id="284"/>
            <p14:sldId id="285"/>
            <p14:sldId id="277"/>
            <p14:sldId id="300"/>
            <p14:sldId id="270"/>
            <p14:sldId id="271"/>
            <p14:sldId id="265"/>
            <p14:sldId id="292"/>
            <p14:sldId id="293"/>
            <p14:sldId id="272"/>
            <p14:sldId id="267"/>
            <p14:sldId id="296"/>
            <p14:sldId id="291"/>
            <p14:sldId id="287"/>
            <p14:sldId id="288"/>
            <p14:sldId id="289"/>
            <p14:sldId id="290"/>
          </p14:sldIdLst>
        </p14:section>
        <p14:section name="Расширяющие методы" id="{4506275D-1ABE-43B2-B46D-E56F40C5CDC4}">
          <p14:sldIdLst>
            <p14:sldId id="261"/>
            <p14:sldId id="298"/>
            <p14:sldId id="274"/>
            <p14:sldId id="281"/>
            <p14:sldId id="301"/>
            <p14:sldId id="275"/>
            <p14:sldId id="276"/>
            <p14:sldId id="268"/>
            <p14:sldId id="286"/>
            <p14:sldId id="279"/>
            <p14:sldId id="303"/>
            <p14:sldId id="302"/>
            <p14:sldId id="283"/>
            <p14:sldId id="278"/>
            <p14:sldId id="280"/>
            <p14:sldId id="294"/>
            <p14:sldId id="273"/>
          </p14:sldIdLst>
        </p14:section>
        <p14:section name="LINQ запросы" id="{A85D3983-1D66-4A5A-8EF6-F6D43B0D8575}">
          <p14:sldIdLst>
            <p14:sldId id="260"/>
            <p14:sldId id="282"/>
          </p14:sldIdLst>
        </p14:section>
        <p14:section name="MoreLinq" id="{4D2FF09F-89E0-4466-A4C5-A2AD510D010D}">
          <p14:sldIdLst>
            <p14:sldId id="264"/>
            <p14:sldId id="297"/>
            <p14:sldId id="263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107" d="100"/>
          <a:sy n="107" d="100"/>
        </p:scale>
        <p:origin x="17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Language Integrated Query (LINQ)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47DC5-A497-3E42-88A1-79D1A1F23884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См. комментарий на следующем слайде о ключевом слове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step);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numbers;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).Take(10))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yield return </a:t>
            </a:r>
            <a:r>
              <a:rPr lang="ru-RU" sz="1600" dirty="0"/>
              <a:t>возращает текущее значение из итерации. При следующеем обращении выполнение продолжится </a:t>
            </a:r>
            <a:r>
              <a:rPr lang="ru-RU" sz="1600"/>
              <a:t>с последнего места.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yield break </a:t>
            </a:r>
            <a:r>
              <a:rPr lang="ru-RU" sz="1600" dirty="0"/>
              <a:t>служит сигналом конца последовательности.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</a:t>
            </a:r>
            <a:r>
              <a:rPr lang="ru-RU" dirty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Используем </a:t>
            </a:r>
            <a:r>
              <a:rPr lang="en-US" dirty="0" err="1"/>
              <a:t>foreach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</a:t>
            </a:r>
            <a:r>
              <a:rPr lang="ru-RU" dirty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</a:t>
            </a:r>
            <a:r>
              <a:rPr lang="ru-RU" dirty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>
                <a:cs typeface="Courier New" pitchFamily="49" charset="0"/>
              </a:rPr>
              <a:t>Чтобы объявить </a:t>
            </a:r>
            <a:r>
              <a:rPr lang="en-US" sz="2000" dirty="0">
                <a:cs typeface="Courier New" pitchFamily="49" charset="0"/>
              </a:rPr>
              <a:t>extension </a:t>
            </a:r>
            <a:r>
              <a:rPr lang="ru-RU" sz="2000" dirty="0">
                <a:cs typeface="Courier New" pitchFamily="49" charset="0"/>
              </a:rPr>
              <a:t>метод</a:t>
            </a:r>
            <a:r>
              <a:rPr lang="en-US" sz="2000" dirty="0">
                <a:cs typeface="Courier New" pitchFamily="49" charset="0"/>
              </a:rPr>
              <a:t>(</a:t>
            </a:r>
            <a:r>
              <a:rPr lang="ru-RU" sz="2000" dirty="0">
                <a:cs typeface="Courier New" pitchFamily="49" charset="0"/>
              </a:rPr>
              <a:t>ы</a:t>
            </a:r>
            <a:r>
              <a:rPr lang="en-US" sz="2000" dirty="0">
                <a:cs typeface="Courier New" pitchFamily="49" charset="0"/>
              </a:rPr>
              <a:t>)</a:t>
            </a:r>
            <a:r>
              <a:rPr lang="ru-RU" sz="2000" dirty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Courier New" pitchFamily="49" charset="0"/>
              </a:rPr>
              <a:t>Создать </a:t>
            </a:r>
            <a:r>
              <a:rPr lang="en-US" sz="2000" dirty="0">
                <a:cs typeface="Courier New" pitchFamily="49" charset="0"/>
              </a:rPr>
              <a:t>static class. </a:t>
            </a:r>
            <a:r>
              <a:rPr lang="ru-RU" sz="2000" dirty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>
                <a:cs typeface="Courier New" pitchFamily="49" charset="0"/>
              </a:rPr>
              <a:t>Extensions. </a:t>
            </a:r>
            <a:r>
              <a:rPr lang="ru-RU" sz="2000" dirty="0">
                <a:cs typeface="Courier New" pitchFamily="49" charset="0"/>
              </a:rPr>
              <a:t>Класс не может быть вложенным в другой.</a:t>
            </a:r>
            <a:endParaRPr lang="en-US" sz="2000" dirty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Courier New" pitchFamily="49" charset="0"/>
              </a:rPr>
              <a:t>Объявить внутри него </a:t>
            </a:r>
            <a:r>
              <a:rPr lang="en-US" sz="2000" dirty="0">
                <a:cs typeface="Courier New" pitchFamily="49" charset="0"/>
              </a:rPr>
              <a:t>public static </a:t>
            </a:r>
            <a:r>
              <a:rPr lang="ru-RU" sz="2000" dirty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>
                <a:cs typeface="Courier New" pitchFamily="49" charset="0"/>
              </a:rPr>
              <a:t>this.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344793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list[j] = temp;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Напишите </a:t>
            </a:r>
            <a:r>
              <a:rPr lang="en-US" dirty="0"/>
              <a:t>extension </a:t>
            </a:r>
            <a:r>
              <a:rPr lang="ru-RU" dirty="0"/>
              <a:t>метод для класса </a:t>
            </a:r>
            <a:r>
              <a:rPr lang="en-US" dirty="0" err="1"/>
              <a:t>StringBuilder</a:t>
            </a:r>
            <a:r>
              <a:rPr lang="en-US" dirty="0"/>
              <a:t>:</a:t>
            </a:r>
          </a:p>
          <a:p>
            <a:r>
              <a:rPr lang="en-US" dirty="0" err="1"/>
              <a:t>AppendFormatLine</a:t>
            </a:r>
            <a:r>
              <a:rPr lang="en-US" dirty="0"/>
              <a:t>(string format, object[] </a:t>
            </a:r>
            <a:r>
              <a:rPr lang="en-US" dirty="0" err="1"/>
              <a:t>args</a:t>
            </a:r>
            <a:r>
              <a:rPr lang="en-US" dirty="0"/>
              <a:t>)</a:t>
            </a:r>
            <a:r>
              <a:rPr lang="ru-RU" dirty="0"/>
              <a:t> – форматированный вывод строки заканчивающийся переводом строки.</a:t>
            </a:r>
            <a:r>
              <a:rPr lang="en-US" dirty="0"/>
              <a:t> </a:t>
            </a:r>
            <a:r>
              <a:rPr lang="ru-RU" dirty="0"/>
              <a:t>Он должен делать то же самое что и стандартный метод </a:t>
            </a:r>
            <a:r>
              <a:rPr lang="en-US" dirty="0" err="1"/>
              <a:t>AppendFormat</a:t>
            </a:r>
            <a:r>
              <a:rPr lang="ru-RU" dirty="0"/>
              <a:t>  с добавлением символов перевода строки </a:t>
            </a:r>
            <a:r>
              <a:rPr lang="en-US" dirty="0"/>
              <a:t>(\r\n) </a:t>
            </a:r>
            <a:r>
              <a:rPr lang="ru-RU" dirty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Лямбда</a:t>
            </a:r>
            <a:r>
              <a:rPr lang="en-US" dirty="0"/>
              <a:t>-</a:t>
            </a:r>
            <a:r>
              <a:rPr lang="ru-RU" dirty="0"/>
              <a:t>выражения</a:t>
            </a:r>
            <a:br>
              <a:rPr lang="en-US" dirty="0"/>
            </a:br>
            <a:r>
              <a:rPr lang="en-US" dirty="0"/>
              <a:t>(lambda expressions)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Лямбда-выражение это</a:t>
            </a:r>
            <a:r>
              <a:rPr lang="en-US" dirty="0"/>
              <a:t> </a:t>
            </a:r>
            <a:r>
              <a:rPr lang="ru-RU" dirty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/>
              <a:t>(параметры) =</a:t>
            </a:r>
            <a:r>
              <a:rPr lang="en-US" dirty="0"/>
              <a:t>&gt; { </a:t>
            </a:r>
            <a:r>
              <a:rPr lang="ru-RU" dirty="0"/>
              <a:t>тело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Оператор </a:t>
            </a:r>
            <a:r>
              <a:rPr lang="en-US" dirty="0"/>
              <a:t>=&gt;</a:t>
            </a:r>
            <a:r>
              <a:rPr lang="ru-RU" dirty="0"/>
              <a:t> называют лямда-оператором.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72062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};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Лямбда</a:t>
            </a:r>
            <a:r>
              <a:rPr lang="en-US" dirty="0"/>
              <a:t>-</a:t>
            </a:r>
            <a:r>
              <a:rPr lang="ru-RU" dirty="0"/>
              <a:t>выражения</a:t>
            </a:r>
            <a:r>
              <a:rPr lang="en-US" dirty="0"/>
              <a:t>: </a:t>
            </a:r>
            <a:r>
              <a:rPr lang="ru-RU" dirty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аргумента не нужны т.к. он 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фигурные скобки, // 	return и точку с запятой можно убрать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	и 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	лямбда 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Выведение тип-аргументов</a:t>
            </a:r>
            <a:br>
              <a:rPr lang="en-US" sz="3200" dirty="0"/>
            </a:br>
            <a:r>
              <a:rPr lang="ru-RU" sz="3200" dirty="0"/>
              <a:t>(</a:t>
            </a:r>
            <a:r>
              <a:rPr lang="en-US" sz="3200" dirty="0"/>
              <a:t>inference of type arguments</a:t>
            </a:r>
            <a:r>
              <a:rPr lang="ru-RU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обобщенных </a:t>
            </a:r>
            <a:r>
              <a:rPr lang="en-US" sz="2000" dirty="0"/>
              <a:t>(generic) </a:t>
            </a:r>
            <a:r>
              <a:rPr lang="ru-RU" sz="2000" dirty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/>
              <a:t>Choose </a:t>
            </a:r>
            <a:r>
              <a:rPr lang="ru-RU" sz="2000" dirty="0"/>
              <a:t>может быть вызван с явным указанием тип-аргумента, но это не обязательно:</a:t>
            </a:r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%2 == 0 ? first : second;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тип-аргумента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/>
              <a:t>Короткий вариант </a:t>
            </a:r>
            <a:r>
              <a:rPr lang="ru-RU" sz="2200" dirty="0"/>
              <a:t>вызова</a:t>
            </a:r>
            <a:r>
              <a:rPr lang="ru-RU" sz="2000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Objects: </a:t>
            </a:r>
            <a:r>
              <a:rPr lang="ru-RU" dirty="0"/>
              <a:t>Два синтаксиса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LINQ </a:t>
            </a:r>
            <a:r>
              <a:rPr lang="ru-RU" dirty="0"/>
              <a:t>выражения можно писать используя специальный </a:t>
            </a:r>
            <a:r>
              <a:rPr lang="ru-RU" dirty="0">
                <a:solidFill>
                  <a:srgbClr val="FFFF00"/>
                </a:solidFill>
              </a:rPr>
              <a:t>язык запросов</a:t>
            </a:r>
            <a:r>
              <a:rPr lang="ru-RU" dirty="0"/>
              <a:t> и/или </a:t>
            </a:r>
            <a:r>
              <a:rPr lang="ru-RU" dirty="0">
                <a:solidFill>
                  <a:srgbClr val="FFFF00"/>
                </a:solidFill>
              </a:rPr>
              <a:t>методы расширения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Книги</a:t>
            </a:r>
          </a:p>
          <a:p>
            <a:pPr lvl="1"/>
            <a:r>
              <a:rPr lang="en-US" dirty="0"/>
              <a:t>LINQ in C# 2010</a:t>
            </a:r>
            <a:endParaRPr lang="ru-RU" dirty="0"/>
          </a:p>
          <a:p>
            <a:pPr lvl="1"/>
            <a:r>
              <a:rPr lang="en-US" dirty="0"/>
              <a:t>LINQ in Action</a:t>
            </a:r>
          </a:p>
          <a:p>
            <a:endParaRPr lang="en-US" dirty="0"/>
          </a:p>
          <a:p>
            <a:r>
              <a:rPr lang="en-US" dirty="0"/>
              <a:t>C#/.NET Little Wonders: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LINQ </a:t>
            </a:r>
            <a:r>
              <a:rPr lang="ru-RU" sz="2400" dirty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расширения должы идти в алфавитном порядке. Хранить данные будем в следующем классе: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Решение без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[extension]++;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(extension, 1);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extensions,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(inf1, inf2)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!= 0 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? inf2.Count - inf1.Count : inf1.Extension.CompareTo(inf2.Extension)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);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extensions;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Решение используя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Проекция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Содержит множество полезных </a:t>
            </a:r>
            <a:r>
              <a:rPr lang="en-US" dirty="0"/>
              <a:t>extension </a:t>
            </a:r>
            <a:r>
              <a:rPr lang="ru-RU" dirty="0"/>
              <a:t>методов для </a:t>
            </a:r>
            <a:r>
              <a:rPr lang="en-US" dirty="0"/>
              <a:t>LINQ to Objects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/>
              <a:t>Методы класса </a:t>
            </a:r>
            <a:r>
              <a:rPr lang="en-US" sz="4000" dirty="0"/>
              <a:t>Enumerable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53676"/>
              </p:ext>
            </p:extLst>
          </p:nvPr>
        </p:nvGraphicFramePr>
        <p:xfrm>
          <a:off x="395536" y="886086"/>
          <a:ext cx="8352928" cy="5416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0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Empty,</a:t>
                      </a:r>
                      <a:r>
                        <a:rPr lang="en-US" sz="1600" b="0" i="0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i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Range, Repeat</a:t>
                      </a:r>
                      <a:endParaRPr lang="en-US" sz="16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Cast,</a:t>
                      </a:r>
                      <a:r>
                        <a:rPr lang="en-US" sz="1600" b="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OfType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Числовой_Тип</a:t>
                      </a:r>
                      <a:r>
                        <a:rPr lang="en-US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decimal?, decimal, double?, double, float?, float, </a:t>
                      </a:r>
                      <a:r>
                        <a:rPr lang="en-US" sz="14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?, </a:t>
                      </a:r>
                      <a:r>
                        <a:rPr lang="en-US" sz="14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long?, long</a:t>
                      </a: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Average, Max, Min, Sum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Aggregate, All, Any, Append,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AsEnumerable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Average,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Contains, Count,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DefaultIfEmpty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Distinct,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Except, First,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FirstOrDefault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GroupBy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GroupJoin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Intersect, Join, Last,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LastOrDefault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LongCount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Max, Min,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OrderByDescending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Prepend, Reverse, Select,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SelectMany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SequenceEqual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Single,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Skip,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SkipWhile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Sum, Take,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TakeWhile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ToArray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ToDictionary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ToList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ToLookup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Union, Where, Zip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IOrderedEnumerable</a:t>
                      </a:r>
                      <a:r>
                        <a:rPr lang="en-US" sz="2000" b="0" i="1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ThenByDescending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23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.Where()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/>
              <a:t>Where() </a:t>
            </a:r>
            <a:r>
              <a:rPr lang="ru-RU" dirty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.Select()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SelectMany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9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Any() </a:t>
            </a:r>
            <a:r>
              <a:rPr lang="ru-RU" dirty="0"/>
              <a:t>и </a:t>
            </a:r>
            <a:r>
              <a:rPr lang="en-US" dirty="0"/>
              <a:t>All()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Any()</a:t>
            </a:r>
          </a:p>
          <a:p>
            <a:pPr lvl="1"/>
            <a:r>
              <a:rPr lang="ru-RU" dirty="0"/>
              <a:t>Метод </a:t>
            </a:r>
            <a:r>
              <a:rPr lang="en-US" dirty="0"/>
              <a:t>Any() </a:t>
            </a:r>
            <a:r>
              <a:rPr lang="ru-RU" dirty="0"/>
              <a:t>вызванный без аргументов вернет </a:t>
            </a:r>
            <a:r>
              <a:rPr lang="en-US" dirty="0"/>
              <a:t>true </a:t>
            </a:r>
            <a:r>
              <a:rPr lang="ru-RU" dirty="0"/>
              <a:t>если последовательность содержит хотя бы один элемент (то есть является не пустой) и </a:t>
            </a:r>
            <a:r>
              <a:rPr lang="en-US" dirty="0"/>
              <a:t>false </a:t>
            </a:r>
            <a:r>
              <a:rPr lang="ru-RU" dirty="0"/>
              <a:t>в </a:t>
            </a:r>
            <a:r>
              <a:rPr lang="ru-RU"/>
              <a:t>противном случае;</a:t>
            </a:r>
            <a:endParaRPr lang="en-US" dirty="0"/>
          </a:p>
          <a:p>
            <a:pPr lvl="1"/>
            <a:r>
              <a:rPr lang="ru-RU" dirty="0"/>
              <a:t>Метод </a:t>
            </a:r>
            <a:r>
              <a:rPr lang="en-US" dirty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последовательность содержит хотя бы один элемент для которого предикат 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случае.</a:t>
            </a:r>
            <a:endParaRPr lang="en-US" dirty="0"/>
          </a:p>
          <a:p>
            <a:r>
              <a:rPr lang="en-US" dirty="0"/>
              <a:t>All()</a:t>
            </a:r>
          </a:p>
          <a:p>
            <a:pPr lvl="1"/>
            <a:r>
              <a:rPr lang="ru-RU" dirty="0"/>
              <a:t>Метод </a:t>
            </a:r>
            <a:r>
              <a:rPr lang="en-US" dirty="0"/>
              <a:t>All(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для всех элементов последовательности предикат 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.First() </a:t>
            </a:r>
            <a:r>
              <a:rPr lang="ru-RU" dirty="0"/>
              <a:t>и </a:t>
            </a:r>
            <a:r>
              <a:rPr lang="en-US" dirty="0"/>
              <a:t>.Last()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Возвращают первый или последний элемент.</a:t>
            </a:r>
            <a:r>
              <a:rPr lang="en-US" dirty="0"/>
              <a:t> </a:t>
            </a:r>
            <a:r>
              <a:rPr lang="ru-RU" dirty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/>
              <a:t>FirstOrDefault</a:t>
            </a:r>
            <a:r>
              <a:rPr lang="en-US" dirty="0"/>
              <a:t>()/</a:t>
            </a:r>
            <a:r>
              <a:rPr lang="en-US" dirty="0" err="1"/>
              <a:t>LastOrDefault</a:t>
            </a:r>
            <a:r>
              <a:rPr lang="en-US" dirty="0"/>
              <a:t>(). </a:t>
            </a:r>
            <a:r>
              <a:rPr lang="ru-RU" dirty="0"/>
              <a:t>Они вернут первый элемент или значение по умолчанию</a:t>
            </a:r>
            <a:r>
              <a:rPr lang="en-US" dirty="0"/>
              <a:t>: null </a:t>
            </a:r>
            <a:r>
              <a:rPr lang="ru-RU" dirty="0"/>
              <a:t>для ссылочных типов, 0 для </a:t>
            </a:r>
            <a:r>
              <a:rPr lang="en-US" dirty="0"/>
              <a:t>value </a:t>
            </a:r>
            <a:r>
              <a:rPr lang="ru-RU" dirty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.Single()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/>
              <a:t>Single</a:t>
            </a:r>
            <a:r>
              <a:rPr lang="en-US" dirty="0"/>
              <a:t>() </a:t>
            </a:r>
            <a:r>
              <a:rPr lang="ru-RU" dirty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метод</a:t>
            </a:r>
            <a:r>
              <a:rPr lang="en-US" dirty="0"/>
              <a:t> </a:t>
            </a:r>
            <a:r>
              <a:rPr lang="en-US" dirty="0" err="1"/>
              <a:t>SingleOrDefault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Enumerable.GroupBy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Группировка данных по одному или нескольким признакам.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(4),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Except():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/>
              <a:t>.Except(3,4,5) = (1,2)</a:t>
            </a:r>
          </a:p>
          <a:p>
            <a:r>
              <a:rPr lang="en-US" dirty="0"/>
              <a:t>Intersect(): </a:t>
            </a:r>
            <a:r>
              <a:rPr lang="ru-RU" dirty="0"/>
              <a:t>пересечение множеств с удалением дубликатов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/>
              <a:t>. Intersect(3,4,5) = (</a:t>
            </a:r>
            <a:r>
              <a:rPr lang="ru-RU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Union()</a:t>
            </a:r>
          </a:p>
          <a:p>
            <a:pPr lvl="1"/>
            <a:r>
              <a:rPr lang="en-US" dirty="0"/>
              <a:t>(1,2,3) + (3,4,5) = (1,2,3,4,5)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(1,2,3) + (3,4,5) = (1,2,3,3,4,5)</a:t>
            </a:r>
            <a:endParaRPr lang="ru-RU" dirty="0"/>
          </a:p>
          <a:p>
            <a:r>
              <a:rPr lang="en-US" dirty="0"/>
              <a:t>Contains()</a:t>
            </a:r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Union/Intersect/Except</a:t>
            </a:r>
          </a:p>
        </p:txBody>
      </p:sp>
    </p:spTree>
    <p:extLst>
      <p:ext uri="{BB962C8B-B14F-4D97-AF65-F5344CB8AC3E}">
        <p14:creationId xmlns:p14="http://schemas.microsoft.com/office/powerpoint/2010/main" val="3670733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Append/Prepend (.NET 4.7.1+)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Append: </a:t>
            </a:r>
            <a:r>
              <a:rPr lang="ru-RU" dirty="0"/>
              <a:t>Добавление элемента в конец коллекции</a:t>
            </a:r>
          </a:p>
          <a:p>
            <a:r>
              <a:rPr lang="en-US" dirty="0"/>
              <a:t>Prepend: </a:t>
            </a:r>
            <a:r>
              <a:rPr lang="ru-RU" dirty="0"/>
              <a:t>Добавление элемента в </a:t>
            </a:r>
            <a:r>
              <a:rPr lang="ru-RU"/>
              <a:t>начало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23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OrderBy</a:t>
            </a:r>
            <a:r>
              <a:rPr lang="en-US" dirty="0"/>
              <a:t>()</a:t>
            </a:r>
            <a:r>
              <a:rPr lang="ru-RU" dirty="0"/>
              <a:t> – сортировка по возрастанию.</a:t>
            </a:r>
          </a:p>
          <a:p>
            <a:r>
              <a:rPr lang="en-US" dirty="0" err="1"/>
              <a:t>OrderByDescending</a:t>
            </a:r>
            <a:r>
              <a:rPr lang="en-US" dirty="0"/>
              <a:t>()</a:t>
            </a:r>
            <a:r>
              <a:rPr lang="ru-RU" dirty="0"/>
              <a:t> – сортировка по 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Оба этих метода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/>
              <a:t>ThenBy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ThenByDescending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Данные методы используют устойчивый (</a:t>
            </a:r>
            <a:r>
              <a:rPr lang="en-US" dirty="0"/>
              <a:t>stable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алгоритм сортировки.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</a:t>
            </a:r>
            <a:r>
              <a:rPr lang="ru-RU" dirty="0"/>
              <a:t>()</a:t>
            </a:r>
            <a:r>
              <a:rPr lang="en-US" dirty="0"/>
              <a:t> – </a:t>
            </a:r>
            <a:r>
              <a:rPr lang="ru-RU" dirty="0"/>
              <a:t>минимальное значение</a:t>
            </a:r>
          </a:p>
          <a:p>
            <a:r>
              <a:rPr lang="en-US" dirty="0"/>
              <a:t>Max</a:t>
            </a:r>
            <a:r>
              <a:rPr lang="ru-RU" dirty="0"/>
              <a:t>() – максимальное значение</a:t>
            </a:r>
          </a:p>
          <a:p>
            <a:r>
              <a:rPr lang="en-US" dirty="0"/>
              <a:t>Average</a:t>
            </a:r>
            <a:r>
              <a:rPr lang="ru-RU" dirty="0"/>
              <a:t>() – среднее значение</a:t>
            </a:r>
          </a:p>
          <a:p>
            <a:r>
              <a:rPr lang="en-US" dirty="0"/>
              <a:t>Sum</a:t>
            </a:r>
            <a:r>
              <a:rPr lang="ru-RU" dirty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Cast&lt;T&gt;()</a:t>
            </a:r>
          </a:p>
          <a:p>
            <a:r>
              <a:rPr lang="en-US" dirty="0" err="1"/>
              <a:t>OfType</a:t>
            </a:r>
            <a:r>
              <a:rPr lang="en-US" dirty="0"/>
              <a:t>&lt;T&gt;()</a:t>
            </a:r>
            <a:endParaRPr lang="ru-RU" dirty="0"/>
          </a:p>
          <a:p>
            <a:r>
              <a:rPr lang="en-US" dirty="0"/>
              <a:t>Count()</a:t>
            </a:r>
            <a:r>
              <a:rPr lang="ru-RU" dirty="0"/>
              <a:t>/</a:t>
            </a:r>
            <a:r>
              <a:rPr lang="en-US" dirty="0" err="1"/>
              <a:t>LongCount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 err="1"/>
              <a:t>ElementAt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/>
              <a:t>Skip()/</a:t>
            </a:r>
            <a:r>
              <a:rPr lang="en-US" dirty="0" err="1"/>
              <a:t>SkipWhile</a:t>
            </a:r>
            <a:r>
              <a:rPr lang="ru-RU" dirty="0"/>
              <a:t>()</a:t>
            </a:r>
            <a:endParaRPr lang="en-US" dirty="0"/>
          </a:p>
          <a:p>
            <a:r>
              <a:rPr lang="en-US" dirty="0"/>
              <a:t>Take()/</a:t>
            </a:r>
            <a:r>
              <a:rPr lang="en-US" dirty="0" err="1"/>
              <a:t>TakeWhile</a:t>
            </a:r>
            <a:r>
              <a:rPr lang="en-US" dirty="0"/>
              <a:t>()</a:t>
            </a:r>
          </a:p>
          <a:p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Count()/</a:t>
            </a:r>
            <a:r>
              <a:rPr lang="en-US" dirty="0" err="1"/>
              <a:t>LongCount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/>
              <a:t>Если у коллекции есть свойство </a:t>
            </a:r>
            <a:r>
              <a:rPr lang="en-US" sz="2400" dirty="0"/>
              <a:t>Length/Count, </a:t>
            </a:r>
            <a:r>
              <a:rPr lang="ru-RU" sz="2400" dirty="0"/>
              <a:t>то лучше использовать его.</a:t>
            </a:r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en-US" dirty="0" err="1"/>
              <a:t>ToXXX</a:t>
            </a:r>
            <a:r>
              <a:rPr lang="en-US" dirty="0"/>
              <a:t>() </a:t>
            </a:r>
            <a:r>
              <a:rPr lang="ru-RU" dirty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ToArray</a:t>
            </a:r>
            <a:r>
              <a:rPr lang="en-US" sz="2800" dirty="0"/>
              <a:t>() </a:t>
            </a:r>
            <a:r>
              <a:rPr lang="ru-RU" sz="2800" dirty="0"/>
              <a:t>– преобразование </a:t>
            </a:r>
            <a:r>
              <a:rPr lang="en-US" sz="2800" dirty="0"/>
              <a:t>IEnumerable&lt;T&gt; </a:t>
            </a:r>
            <a:r>
              <a:rPr lang="ru-RU" sz="2800" dirty="0"/>
              <a:t>в </a:t>
            </a:r>
            <a:r>
              <a:rPr lang="en-US" sz="2800" dirty="0"/>
              <a:t>T[]</a:t>
            </a:r>
          </a:p>
          <a:p>
            <a:r>
              <a:rPr lang="en-US" sz="2800" dirty="0" err="1"/>
              <a:t>ToList</a:t>
            </a:r>
            <a:r>
              <a:rPr lang="en-US" sz="2800" dirty="0"/>
              <a:t>() </a:t>
            </a:r>
            <a:r>
              <a:rPr lang="ru-RU" sz="2800" dirty="0"/>
              <a:t>–</a:t>
            </a:r>
            <a:r>
              <a:rPr lang="en-US" sz="2800" dirty="0"/>
              <a:t> </a:t>
            </a:r>
            <a:r>
              <a:rPr lang="ru-RU" sz="2800" dirty="0"/>
              <a:t>преобразование </a:t>
            </a:r>
            <a:r>
              <a:rPr lang="en-US" sz="2800" dirty="0"/>
              <a:t>IEnumerable&lt;T&gt; </a:t>
            </a:r>
            <a:r>
              <a:rPr lang="ru-RU" sz="2800" dirty="0"/>
              <a:t>в </a:t>
            </a:r>
            <a:r>
              <a:rPr lang="en-US" sz="2800" dirty="0"/>
              <a:t>List&lt;T&gt;</a:t>
            </a:r>
          </a:p>
          <a:p>
            <a:r>
              <a:rPr lang="en-US" sz="2800" dirty="0" err="1"/>
              <a:t>ToDictionary</a:t>
            </a:r>
            <a:r>
              <a:rPr lang="en-US" sz="2800" dirty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/>
              <a:t>Dictionary&lt;</a:t>
            </a:r>
            <a:r>
              <a:rPr lang="en-US" sz="2800" dirty="0" err="1"/>
              <a:t>TKey</a:t>
            </a:r>
            <a:r>
              <a:rPr lang="en-US" sz="2800" dirty="0"/>
              <a:t>, </a:t>
            </a:r>
            <a:r>
              <a:rPr lang="en-US" sz="2800" dirty="0" err="1"/>
              <a:t>TValue</a:t>
            </a:r>
            <a:r>
              <a:rPr lang="en-US" sz="2800" dirty="0"/>
              <a:t>&gt;</a:t>
            </a:r>
          </a:p>
          <a:p>
            <a:r>
              <a:rPr lang="en-US" sz="2800" dirty="0" err="1"/>
              <a:t>ToLookup</a:t>
            </a:r>
            <a:r>
              <a:rPr lang="en-US" sz="2800" dirty="0"/>
              <a:t>()</a:t>
            </a:r>
            <a:r>
              <a:rPr lang="ru-RU" sz="2800" dirty="0"/>
              <a:t> </a:t>
            </a:r>
            <a:r>
              <a:rPr lang="en-US" sz="2800" dirty="0"/>
              <a:t>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/>
              <a:t>Lookup&lt;</a:t>
            </a:r>
            <a:r>
              <a:rPr lang="en-US" sz="2800" dirty="0" err="1"/>
              <a:t>TKey</a:t>
            </a:r>
            <a:r>
              <a:rPr lang="en-US" sz="2800" dirty="0"/>
              <a:t>, </a:t>
            </a:r>
            <a:r>
              <a:rPr lang="en-US" sz="2800" dirty="0" err="1"/>
              <a:t>TElement</a:t>
            </a:r>
            <a:r>
              <a:rPr lang="en-US" sz="2800" dirty="0"/>
              <a:t>&gt;</a:t>
            </a:r>
          </a:p>
          <a:p>
            <a:r>
              <a:rPr lang="en-US" sz="2800" dirty="0" err="1"/>
              <a:t>ToEnumerable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Удобная утилита для тестирования </a:t>
            </a:r>
            <a:r>
              <a:rPr lang="en-US" dirty="0"/>
              <a:t>LINQ </a:t>
            </a:r>
            <a:r>
              <a:rPr lang="ru-RU" dirty="0"/>
              <a:t>запросов и написания </a:t>
            </a:r>
            <a:r>
              <a:rPr lang="en-US" dirty="0"/>
              <a:t>C# </a:t>
            </a:r>
            <a:r>
              <a:rPr lang="ru-RU" dirty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См. также </a:t>
            </a:r>
            <a:r>
              <a:rPr lang="en-US" dirty="0">
                <a:solidFill>
                  <a:srgbClr val="FFFF00"/>
                </a:solidFill>
              </a:rPr>
              <a:t>tools-linqpad.docx</a:t>
            </a: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Ключевые слова </a:t>
            </a:r>
            <a:r>
              <a:rPr lang="en-US" dirty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Указывает</a:t>
                      </a:r>
                      <a:r>
                        <a:rPr lang="ru-RU" sz="1400" baseline="0" dirty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Фильтрация элементов с</a:t>
                      </a:r>
                      <a:r>
                        <a:rPr lang="ru-RU" sz="1400" baseline="0" dirty="0"/>
                        <a:t> помощью одного</a:t>
                      </a:r>
                      <a:r>
                        <a:rPr lang="ru-RU" sz="1400" dirty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/>
                        <a:t> операторами И и ИЛИ </a:t>
                      </a:r>
                      <a:r>
                        <a:rPr lang="en-US" sz="1400" dirty="0"/>
                        <a:t>( &amp;&amp; or || ).</a:t>
                      </a:r>
                      <a:r>
                        <a:rPr lang="ru-RU" sz="1400" dirty="0"/>
                        <a:t> Эквивалентен</a:t>
                      </a:r>
                      <a:r>
                        <a:rPr lang="ru-RU" sz="1400" baseline="0" dirty="0"/>
                        <a:t> методу </a:t>
                      </a:r>
                      <a:r>
                        <a:rPr lang="en-US" sz="1400" baseline="0" dirty="0" err="1"/>
                        <a:t>Enumerable.Where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Определяет</a:t>
                      </a:r>
                      <a:r>
                        <a:rPr lang="ru-RU" sz="1400" baseline="0" dirty="0"/>
                        <a:t> данные которые являются результатом запроса.</a:t>
                      </a:r>
                      <a:r>
                        <a:rPr lang="ru-RU" sz="1400" dirty="0"/>
                        <a:t> Эквивалентен</a:t>
                      </a:r>
                      <a:r>
                        <a:rPr lang="ru-RU" sz="1400" baseline="0" dirty="0"/>
                        <a:t> методу </a:t>
                      </a:r>
                      <a:r>
                        <a:rPr lang="en-US" sz="1400" baseline="0" dirty="0" err="1"/>
                        <a:t>Enumerable.Select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Группировка данных по указанному полю. Эквивалентен</a:t>
                      </a:r>
                      <a:r>
                        <a:rPr lang="ru-RU" sz="1400" baseline="0" dirty="0"/>
                        <a:t> методу </a:t>
                      </a:r>
                      <a:r>
                        <a:rPr lang="en-US" sz="1400" baseline="0" dirty="0" err="1"/>
                        <a:t>Enumerable.GroupBy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Указывает идентификатор</a:t>
                      </a:r>
                      <a:r>
                        <a:rPr lang="ru-RU" sz="1400" baseline="0" dirty="0"/>
                        <a:t> который может ссылаться на результаты операторов </a:t>
                      </a:r>
                      <a:r>
                        <a:rPr lang="en-US" sz="1400" baseline="0" dirty="0"/>
                        <a:t>join, group </a:t>
                      </a:r>
                      <a:r>
                        <a:rPr lang="ru-RU" sz="1400" baseline="0" dirty="0"/>
                        <a:t>или </a:t>
                      </a:r>
                      <a:r>
                        <a:rPr lang="en-US" sz="1400" baseline="0" dirty="0"/>
                        <a:t>select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Сортирует</a:t>
                      </a:r>
                      <a:r>
                        <a:rPr lang="ru-RU" sz="1400" baseline="0" dirty="0"/>
                        <a:t> результат запроса по убыванию или возрастанию. </a:t>
                      </a:r>
                      <a:r>
                        <a:rPr lang="ru-RU" sz="1400" dirty="0"/>
                        <a:t>Эквивалентен</a:t>
                      </a:r>
                      <a:r>
                        <a:rPr lang="ru-RU" sz="1400" baseline="0" dirty="0"/>
                        <a:t> методам </a:t>
                      </a:r>
                      <a:r>
                        <a:rPr lang="en-US" sz="1400" baseline="0" dirty="0" err="1"/>
                        <a:t>Enumerable.OrderBy</a:t>
                      </a:r>
                      <a:r>
                        <a:rPr lang="en-US" sz="1400" baseline="0" dirty="0"/>
                        <a:t>(), </a:t>
                      </a:r>
                      <a:r>
                        <a:rPr lang="en-US" sz="1400" baseline="0" dirty="0" err="1"/>
                        <a:t>Enumerable.OrderByDescending</a:t>
                      </a:r>
                      <a:r>
                        <a:rPr lang="en-US" sz="1400" baseline="0" dirty="0"/>
                        <a:t>(), </a:t>
                      </a:r>
                      <a:r>
                        <a:rPr lang="en-US" sz="1400" baseline="0" dirty="0" err="1"/>
                        <a:t>Enumerable.ThenBy</a:t>
                      </a:r>
                      <a:r>
                        <a:rPr lang="en-US" sz="1400" baseline="0" dirty="0"/>
                        <a:t>() </a:t>
                      </a:r>
                      <a:r>
                        <a:rPr lang="ru-RU" sz="1400" baseline="0" dirty="0"/>
                        <a:t>и </a:t>
                      </a:r>
                      <a:r>
                        <a:rPr lang="en-US" sz="1400" baseline="0" dirty="0" err="1"/>
                        <a:t>Enumerable.ThenByDescending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Объединяет</a:t>
                      </a:r>
                      <a:r>
                        <a:rPr lang="ru-RU" sz="1400" baseline="0" dirty="0"/>
                        <a:t> несколько источников данных. </a:t>
                      </a:r>
                      <a:r>
                        <a:rPr lang="ru-RU" sz="1400" dirty="0"/>
                        <a:t>Эквивалентен</a:t>
                      </a:r>
                      <a:r>
                        <a:rPr lang="ru-RU" sz="1400" baseline="0" dirty="0"/>
                        <a:t> методам </a:t>
                      </a:r>
                      <a:r>
                        <a:rPr lang="en-US" sz="1400" baseline="0" dirty="0" err="1"/>
                        <a:t>Enumerable.Join</a:t>
                      </a:r>
                      <a:r>
                        <a:rPr lang="en-US" sz="1400" baseline="0" dirty="0"/>
                        <a:t>() </a:t>
                      </a:r>
                      <a:r>
                        <a:rPr lang="ru-RU" sz="1400" baseline="0" dirty="0"/>
                        <a:t>и </a:t>
                      </a:r>
                      <a:r>
                        <a:rPr lang="en-US" sz="1400" baseline="0" dirty="0"/>
                        <a:t>Enumerable. </a:t>
                      </a:r>
                      <a:r>
                        <a:rPr lang="en-US" sz="1400" baseline="0" dirty="0" err="1"/>
                        <a:t>GroupJoin</a:t>
                      </a:r>
                      <a:r>
                        <a:rPr lang="en-US" sz="1400" baseline="0" dirty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Определяет переменную</a:t>
                      </a:r>
                      <a:r>
                        <a:rPr lang="ru-RU" sz="1400" baseline="0" dirty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/>
                        <a:t>Используется вместе с ключевым словом </a:t>
                      </a:r>
                      <a:r>
                        <a:rPr lang="en-US" sz="1400" dirty="0"/>
                        <a:t>join.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Используется вместе с ключевым словом </a:t>
                      </a:r>
                      <a:r>
                        <a:rPr lang="en-US" sz="1400" dirty="0"/>
                        <a:t>group.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Используется вместе с ключевым словом </a:t>
                      </a:r>
                      <a:r>
                        <a:rPr lang="en-US" sz="1400" dirty="0" err="1"/>
                        <a:t>orderby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morelinq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Добавляет полезные </a:t>
            </a:r>
            <a:r>
              <a:rPr lang="en-US" dirty="0"/>
              <a:t>extension </a:t>
            </a:r>
            <a:r>
              <a:rPr lang="ru-RU" dirty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ru-RU" dirty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из библиотеки </a:t>
            </a:r>
            <a:r>
              <a:rPr lang="en-US" dirty="0"/>
              <a:t>morelinq</a:t>
            </a:r>
            <a:r>
              <a:rPr lang="ru-RU" dirty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9621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Превращает 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Присоединяет 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«Поглощает»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Создает новую последовательность, где каждый элемент создается на основе соответствующих элементов исходных последовательностей.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>
                          <a:effectLst/>
                        </a:rPr>
                        <a:t>Action</a:t>
                      </a:r>
                      <a:r>
                        <a:rPr lang="ru-RU" sz="1400" b="0" dirty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63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из библиотеки </a:t>
            </a:r>
            <a:r>
              <a:rPr lang="en-US" dirty="0"/>
              <a:t>morelinq</a:t>
            </a:r>
            <a:r>
              <a:rPr lang="ru-RU" dirty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>
                          <a:effectLst/>
                        </a:rPr>
                        <a:t>HashSet</a:t>
                      </a:r>
                      <a:r>
                        <a:rPr lang="en-US" sz="1400" dirty="0">
                          <a:effectLst/>
                        </a:rPr>
                        <a:t>&lt;T&gt;</a:t>
                      </a:r>
                      <a:r>
                        <a:rPr lang="ru-RU" sz="1400" dirty="0">
                          <a:effectLst/>
                        </a:rPr>
                        <a:t> 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/>
              <a:t>Методы класса </a:t>
            </a:r>
            <a:r>
              <a:rPr lang="en-US" sz="4000" dirty="0" err="1"/>
              <a:t>MoreEnumerable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5198"/>
              </p:ext>
            </p:extLst>
          </p:nvPr>
        </p:nvGraphicFramePr>
        <p:xfrm>
          <a:off x="395536" y="886086"/>
          <a:ext cx="8352928" cy="3674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4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i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GenerateByIndex</a:t>
                      </a:r>
                      <a:r>
                        <a:rPr lang="en-US" sz="1800" b="0" i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Generate</a:t>
                      </a:r>
                      <a:endParaRPr lang="en-US" sz="18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любой</a:t>
                      </a:r>
                      <a:r>
                        <a:rPr lang="ru-RU" sz="24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тип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Concat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Acquire,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AssertCount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Batch,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Consume,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DistinctBy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EquiZip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ExceptBy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Fold,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GroupAdjacent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Index,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MaxBy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MinBy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OrderedMerge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Pad, Pairwise, Pipe, Prepend,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PreScan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Scan,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SingleOrFallback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SkipUntil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Split,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TakeEvery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TakeLast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TakeUntil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ToDataTable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ToDelimitedString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ToHashSet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Trace, Zip,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ZipLongest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Objects: </a:t>
            </a:r>
            <a:r>
              <a:rPr lang="ru-RU" dirty="0"/>
              <a:t>работа данными в памяти</a:t>
            </a:r>
            <a:endParaRPr lang="en-US" dirty="0"/>
          </a:p>
          <a:p>
            <a:r>
              <a:rPr lang="en-US" dirty="0"/>
              <a:t>LINQ to XML</a:t>
            </a:r>
            <a:r>
              <a:rPr lang="ru-RU" dirty="0"/>
              <a:t>: работа с </a:t>
            </a:r>
            <a:r>
              <a:rPr lang="en-US" dirty="0"/>
              <a:t>XML</a:t>
            </a:r>
          </a:p>
          <a:p>
            <a:r>
              <a:rPr lang="en-US" dirty="0"/>
              <a:t>Parallel LINQ: </a:t>
            </a:r>
            <a:r>
              <a:rPr lang="ru-RU" dirty="0"/>
              <a:t>многопоточные расширения</a:t>
            </a:r>
            <a:endParaRPr lang="en-US" dirty="0"/>
          </a:p>
          <a:p>
            <a:endParaRPr lang="ru-RU" dirty="0"/>
          </a:p>
          <a:p>
            <a:r>
              <a:rPr lang="ru-RU" dirty="0"/>
              <a:t>Работа с БД:</a:t>
            </a:r>
            <a:endParaRPr lang="en-US" dirty="0"/>
          </a:p>
          <a:p>
            <a:pPr lvl="1"/>
            <a:r>
              <a:rPr lang="en-US" dirty="0"/>
              <a:t>LINQ to </a:t>
            </a:r>
            <a:r>
              <a:rPr lang="en-US" dirty="0" err="1"/>
              <a:t>DataSet</a:t>
            </a:r>
            <a:endParaRPr lang="en-US" dirty="0"/>
          </a:p>
          <a:p>
            <a:pPr lvl="1"/>
            <a:r>
              <a:rPr lang="en-US" dirty="0"/>
              <a:t>LINQ to SQL (</a:t>
            </a:r>
            <a:r>
              <a:rPr lang="ru-RU" dirty="0"/>
              <a:t>устарел)</a:t>
            </a:r>
            <a:endParaRPr lang="en-US" dirty="0"/>
          </a:p>
          <a:p>
            <a:pPr lvl="1"/>
            <a:r>
              <a:rPr lang="en-US" dirty="0"/>
              <a:t>LINQ to 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 типизированные</a:t>
            </a:r>
            <a:br>
              <a:rPr lang="ru-RU" dirty="0"/>
            </a:br>
            <a:r>
              <a:rPr lang="ru-RU" dirty="0"/>
              <a:t>локальные 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Ключевое слово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ru-RU" sz="1800" dirty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типы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Компилятор автоматически создает объявление класса со свойствами указанными при инициализации. Тип  свойства совпадает с типом значения использованного при инициализации. Разные экземпляры анонимного типа будут иметь одинаковый тип, если названия, типы и порядок свойств совпадает.</a:t>
            </a:r>
          </a:p>
          <a:p>
            <a:endParaRPr lang="ru-RU" sz="2000" dirty="0"/>
          </a:p>
          <a:p>
            <a:r>
              <a:rPr lang="ru-RU" sz="2000" dirty="0"/>
              <a:t>Анонимный тип обладает следующей функциональностью: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Объявляется как </a:t>
            </a:r>
            <a:r>
              <a:rPr lang="en-US" sz="2000" dirty="0"/>
              <a:t>class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Свойства доступны только для чтения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классе переопределяются </a:t>
            </a:r>
            <a:r>
              <a:rPr lang="en-US" sz="2000" dirty="0" err="1"/>
              <a:t>ToString</a:t>
            </a:r>
            <a:r>
              <a:rPr lang="en-US" sz="2000" dirty="0"/>
              <a:t>(), Equals(object), </a:t>
            </a:r>
            <a:r>
              <a:rPr lang="en-US" sz="2000" dirty="0" err="1"/>
              <a:t>GetHashCode</a:t>
            </a:r>
            <a:r>
              <a:rPr lang="en-US" sz="2000" dirty="0"/>
              <a:t>()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</a:t>
            </a:r>
            <a:br>
              <a:rPr lang="en-US" dirty="0"/>
            </a:br>
            <a:r>
              <a:rPr lang="en-US" dirty="0" err="1"/>
              <a:t>IEnumerable</a:t>
            </a:r>
            <a:r>
              <a:rPr lang="ru-RU" dirty="0"/>
              <a:t> и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Последовательность элементов (коллекция):</a:t>
            </a:r>
            <a:endParaRPr lang="en-US" dirty="0"/>
          </a:p>
          <a:p>
            <a:r>
              <a:rPr lang="ru-RU" dirty="0"/>
              <a:t>Однонаправленная;</a:t>
            </a:r>
            <a:br>
              <a:rPr lang="ru-RU" dirty="0"/>
            </a:br>
            <a:r>
              <a:rPr lang="ru-RU" dirty="0"/>
              <a:t>	</a:t>
            </a:r>
            <a:r>
              <a:rPr lang="ru-RU" sz="2400" dirty="0"/>
              <a:t>(начало → конец)</a:t>
            </a:r>
          </a:p>
          <a:p>
            <a:r>
              <a:rPr lang="ru-RU" dirty="0"/>
              <a:t>Неизменяемая;</a:t>
            </a:r>
          </a:p>
          <a:p>
            <a:r>
              <a:rPr lang="ru-RU" dirty="0"/>
              <a:t>С неизвестным количеством элементов;</a:t>
            </a:r>
          </a:p>
          <a:p>
            <a:r>
              <a:rPr lang="ru-RU" dirty="0"/>
              <a:t>Без встроенной возможности обращения по индексу.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Все стандартные коллекции (кроме </a:t>
            </a:r>
            <a:r>
              <a:rPr lang="en-US" dirty="0"/>
              <a:t>BitVector32</a:t>
            </a:r>
            <a:r>
              <a:rPr lang="ru-RU" dirty="0"/>
              <a:t>) реализуют эти интерфейсы.</a:t>
            </a:r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</a:t>
            </a:r>
            <a:br>
              <a:rPr lang="ru-RU" dirty="0"/>
            </a:br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Интерфейсы </a:t>
            </a:r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&lt;T&gt;</a:t>
            </a:r>
            <a:r>
              <a:rPr lang="ru-RU" dirty="0"/>
              <a:t> из пространства имен </a:t>
            </a:r>
            <a:r>
              <a:rPr lang="en-US" dirty="0" err="1"/>
              <a:t>System.Linq</a:t>
            </a:r>
            <a:r>
              <a:rPr lang="ru-RU" dirty="0"/>
              <a:t> похожи по назначению на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интерфейсы с важным отличием что они ориентированы на работу с данными получаемыми из внешнего источника.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42853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3010</Words>
  <Application>Microsoft Macintosh PowerPoint</Application>
  <PresentationFormat>On-screen Show (4:3)</PresentationFormat>
  <Paragraphs>445</Paragraphs>
  <Slides>45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Consolas</vt:lpstr>
      <vt:lpstr>Courier New</vt:lpstr>
      <vt:lpstr>Footlight MT Light</vt:lpstr>
      <vt:lpstr>Segoe Print</vt:lpstr>
      <vt:lpstr>Times New Roman</vt:lpstr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Интерфейсы IEnumerable и IEnumerable&lt;T&gt;</vt:lpstr>
      <vt:lpstr>Интерфейсы IQueryable и IQueryable&lt;T&gt;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Методы класса Enumerable</vt:lpstr>
      <vt:lpstr>.Where()</vt:lpstr>
      <vt:lpstr>.Select()</vt:lpstr>
      <vt:lpstr>.SelectMany()</vt:lpstr>
      <vt:lpstr>Any() и All()</vt:lpstr>
      <vt:lpstr>.First() и .Last()</vt:lpstr>
      <vt:lpstr>.Single()</vt:lpstr>
      <vt:lpstr>Enumerable.GroupBy()</vt:lpstr>
      <vt:lpstr>Enumerable. Множества</vt:lpstr>
      <vt:lpstr>Union/Intersect/Except</vt:lpstr>
      <vt:lpstr>Append/Prepend (.NET 4.7.1+)</vt:lpstr>
      <vt:lpstr>Enumerable. Сортировка</vt:lpstr>
      <vt:lpstr>Enumerable. Математика</vt:lpstr>
      <vt:lpstr>Enumerable. Другие методы</vt:lpstr>
      <vt:lpstr>Методы Count()/LongCount()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  <vt:lpstr>Методы класса MoreEnumerable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2018-07-01T12:33:31Z</dcterms:modified>
</cp:coreProperties>
</file>