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79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81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4" r:id="rId20"/>
    <p:sldId id="273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/>
  </p:normalViewPr>
  <p:slideViewPr>
    <p:cSldViewPr>
      <p:cViewPr varScale="1">
        <p:scale>
          <a:sx n="107" d="100"/>
          <a:sy n="107" d="100"/>
        </p:scale>
        <p:origin x="17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08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QuickReturns/Exchang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Windows  Communication Foundation (WCF)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9D535-DF79-9547-A9AB-4DB6BB0032B0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3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Програмная модель </a:t>
            </a:r>
            <a:r>
              <a:rPr lang="en-US" dirty="0">
                <a:solidFill>
                  <a:srgbClr val="000000"/>
                </a:solidFill>
              </a:rPr>
              <a:t>WCF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583055"/>
            <a:ext cx="6229350" cy="369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53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Сетевая модель </a:t>
            </a:r>
            <a:r>
              <a:rPr lang="en-US" dirty="0">
                <a:solidFill>
                  <a:srgbClr val="000000"/>
                </a:solidFill>
              </a:rPr>
              <a:t>OSI</a:t>
            </a: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57184"/>
              </p:ext>
            </p:extLst>
          </p:nvPr>
        </p:nvGraphicFramePr>
        <p:xfrm>
          <a:off x="958467" y="1468948"/>
          <a:ext cx="7227066" cy="4750559"/>
        </p:xfrm>
        <a:graphic>
          <a:graphicData uri="http://schemas.openxmlformats.org/drawingml/2006/table">
            <a:tbl>
              <a:tblPr/>
              <a:tblGrid>
                <a:gridCol w="102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3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191">
                <a:tc gridSpan="2"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Уровень 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layer)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Функции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Примеры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517">
                <a:tc rowSpan="4"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Host layers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7. Прикладной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application)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Доступ к сетевым службам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FTP, HTTP, SMTP, SSH, Telnet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7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6. Представительский (представления)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presentation)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Представление и шифрование данных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CSS, GIF, HTML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5. Сеансовый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session)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</a:rPr>
                        <a:t>Управление сеансом связи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PAP, RPC, SQL, TLS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56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4. Транспортный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transport)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</a:rPr>
                        <a:t>Прямая связь между конечными пунктами и надежность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NETBEUI, TCP, UDP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585"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Media layers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3. Сетевой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network)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DC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</a:rPr>
                        <a:t>Определение маршрута и логическая адресация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DC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AppleTalk, ICMP, IPsec, IPv4, IPv6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5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2. Канальный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data link)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1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Физическая адресация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1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IEEE 802.2, L2TP, LLDP, MAC, PPP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57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1. Физический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physical)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98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</a:rPr>
                        <a:t>Работа со средой передачи, сигналами и двоичными данными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98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DSL, Ethernet physical layer, ISDN, USB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0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scheme://machinename[:port]/path1/path2</a:t>
            </a:r>
            <a:endParaRPr lang="ru-RU" sz="2800" dirty="0"/>
          </a:p>
          <a:p>
            <a:r>
              <a:rPr lang="ru-RU" sz="2800" dirty="0"/>
              <a:t>Схема транспорта </a:t>
            </a:r>
            <a:r>
              <a:rPr lang="en-US" sz="2800" dirty="0"/>
              <a:t>(scheme)</a:t>
            </a:r>
          </a:p>
          <a:p>
            <a:pPr lvl="1"/>
            <a:r>
              <a:rPr lang="ru-RU" sz="2400" dirty="0"/>
              <a:t>Тип протокола</a:t>
            </a:r>
            <a:endParaRPr lang="en-US" sz="2400" dirty="0"/>
          </a:p>
          <a:p>
            <a:pPr lvl="1"/>
            <a:r>
              <a:rPr lang="en-US" sz="2400" dirty="0"/>
              <a:t>http, </a:t>
            </a:r>
            <a:r>
              <a:rPr lang="en-US" sz="2400" dirty="0" err="1"/>
              <a:t>net.tcp</a:t>
            </a:r>
            <a:r>
              <a:rPr lang="en-US" sz="2400" dirty="0"/>
              <a:t>, </a:t>
            </a:r>
            <a:r>
              <a:rPr lang="en-US" sz="2400" dirty="0" err="1"/>
              <a:t>net.msmq</a:t>
            </a:r>
            <a:r>
              <a:rPr lang="en-US" sz="2400" dirty="0"/>
              <a:t>, </a:t>
            </a:r>
            <a:r>
              <a:rPr lang="en-US" sz="2400" dirty="0" err="1"/>
              <a:t>net.pipe</a:t>
            </a:r>
            <a:endParaRPr lang="ru-RU" sz="2400" dirty="0"/>
          </a:p>
          <a:p>
            <a:r>
              <a:rPr lang="ru-RU" dirty="0"/>
              <a:t>Имя машины </a:t>
            </a:r>
            <a:r>
              <a:rPr lang="en-US" dirty="0"/>
              <a:t>(</a:t>
            </a:r>
            <a:r>
              <a:rPr lang="en-US" dirty="0" err="1"/>
              <a:t>machinename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Полное доменное </a:t>
            </a:r>
            <a:r>
              <a:rPr lang="en-US" dirty="0"/>
              <a:t>(DNS) </a:t>
            </a:r>
            <a:r>
              <a:rPr lang="ru-RU" dirty="0"/>
              <a:t>имя адресата</a:t>
            </a:r>
          </a:p>
          <a:p>
            <a:r>
              <a:rPr lang="ru-RU" dirty="0"/>
              <a:t>Порт (необязательно)</a:t>
            </a:r>
          </a:p>
          <a:p>
            <a:pPr lvl="1"/>
            <a:r>
              <a:rPr lang="ru-RU" dirty="0"/>
              <a:t>80 стандартный порт для </a:t>
            </a:r>
            <a:r>
              <a:rPr lang="en-US" dirty="0"/>
              <a:t>HTTP</a:t>
            </a:r>
          </a:p>
          <a:p>
            <a:r>
              <a:rPr lang="ru-RU" dirty="0"/>
              <a:t>Путь (</a:t>
            </a:r>
            <a:r>
              <a:rPr lang="en-US" dirty="0"/>
              <a:t>path)</a:t>
            </a:r>
          </a:p>
          <a:p>
            <a:pPr lvl="1"/>
            <a:r>
              <a:rPr lang="ru-RU" dirty="0"/>
              <a:t>Путь к сервису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6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адреса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&lt;endpoint</a:t>
            </a:r>
            <a:br>
              <a:rPr lang="ru-RU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address=</a:t>
            </a:r>
            <a:r>
              <a:rPr lang="en-US" sz="1100" dirty="0">
                <a:latin typeface="Courier New" pitchFamily="49" charset="0"/>
                <a:cs typeface="Courier New" pitchFamily="49" charset="0"/>
                <a:hlinkClick r:id="rId2"/>
              </a:rPr>
              <a:t>http://localhost:8080/QuickReturns/Exchange</a:t>
            </a:r>
            <a:br>
              <a:rPr lang="ru-RU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«</a:t>
            </a:r>
            <a:br>
              <a:rPr lang="ru-RU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contract="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«</a:t>
            </a:r>
            <a:br>
              <a:rPr lang="ru-RU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&lt;host&gt;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&lt;add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="http://localhost:8080/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QuickReturns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&lt;add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net.tcp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QuickReturns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&lt;/host&gt;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&lt;endpoint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name="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address="Exchange"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contract="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&lt;endpoint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name="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NetNamedPipeBinding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address="Exchange"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NetNamedPipeBinding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contract="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24238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Привязка (</a:t>
            </a:r>
            <a:r>
              <a:rPr lang="en-US" dirty="0"/>
              <a:t>binding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Binding </a:t>
            </a:r>
            <a:r>
              <a:rPr lang="ru-RU" dirty="0"/>
              <a:t>определяет способ коммуникации с сервисом</a:t>
            </a:r>
            <a:endParaRPr lang="en-US" dirty="0"/>
          </a:p>
          <a:p>
            <a:pPr lvl="1"/>
            <a:r>
              <a:rPr lang="ru-RU" dirty="0"/>
              <a:t>Транспортный протокол </a:t>
            </a:r>
            <a:r>
              <a:rPr lang="en-US" dirty="0"/>
              <a:t>(HTTP, MSMQ, Named Pipes, TCP)</a:t>
            </a:r>
            <a:endParaRPr lang="ru-RU" dirty="0"/>
          </a:p>
          <a:p>
            <a:pPr lvl="1"/>
            <a:r>
              <a:rPr lang="ru-RU" dirty="0"/>
              <a:t>Способ связи</a:t>
            </a:r>
          </a:p>
          <a:p>
            <a:pPr lvl="2"/>
            <a:r>
              <a:rPr lang="ru-RU" dirty="0"/>
              <a:t>Однонаправленный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one-way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Двунаправленный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duplex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Запрос-ответ  </a:t>
            </a:r>
            <a:r>
              <a:rPr lang="en-US" dirty="0"/>
              <a:t>request-reply)</a:t>
            </a:r>
            <a:endParaRPr lang="ru-RU" dirty="0"/>
          </a:p>
          <a:p>
            <a:pPr lvl="1"/>
            <a:r>
              <a:rPr lang="ru-RU" dirty="0"/>
              <a:t>Способ представления данных и кодировка</a:t>
            </a:r>
            <a:r>
              <a:rPr lang="en-US" dirty="0"/>
              <a:t> (XML, binary, MTOM…)</a:t>
            </a:r>
          </a:p>
          <a:p>
            <a:r>
              <a:rPr lang="ru-RU" dirty="0"/>
              <a:t>Список поддерживаемых</a:t>
            </a:r>
            <a:r>
              <a:rPr lang="en-US" dirty="0"/>
              <a:t> </a:t>
            </a:r>
            <a:r>
              <a:rPr lang="ru-RU" dirty="0"/>
              <a:t>проколов </a:t>
            </a:r>
            <a:r>
              <a:rPr lang="en-US" dirty="0"/>
              <a:t>WS-* (WS-Security, WS-Federation, WS-Reliability, WS-Transactions)</a:t>
            </a:r>
          </a:p>
        </p:txBody>
      </p:sp>
    </p:spTree>
    <p:extLst>
      <p:ext uri="{BB962C8B-B14F-4D97-AF65-F5344CB8AC3E}">
        <p14:creationId xmlns:p14="http://schemas.microsoft.com/office/powerpoint/2010/main" val="55402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Способы связи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0"/>
            <a:ext cx="34385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69865"/>
            <a:ext cx="33813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19" y="4221088"/>
            <a:ext cx="3352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1538347"/>
            <a:ext cx="2449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Запрос-ответ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472" y="2987064"/>
            <a:ext cx="3698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Однонаправленный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669" y="4443050"/>
            <a:ext cx="3415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Двунаправленный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9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80" y="980728"/>
            <a:ext cx="52101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Стандартные биндинги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328498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Биндинги и протоколы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988271"/>
            <a:ext cx="52482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62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Контракт сервиса </a:t>
            </a:r>
            <a:r>
              <a:rPr lang="en-US" dirty="0"/>
              <a:t>(service contract)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Определяет «методы» доступные внешему миру</a:t>
            </a:r>
          </a:p>
          <a:p>
            <a:r>
              <a:rPr lang="ru-RU" dirty="0"/>
              <a:t>Другое название – интерфейс сервиса </a:t>
            </a:r>
            <a:r>
              <a:rPr lang="en-US" dirty="0"/>
              <a:t>(service interface)</a:t>
            </a:r>
          </a:p>
          <a:p>
            <a:r>
              <a:rPr lang="en-US" dirty="0"/>
              <a:t>[</a:t>
            </a:r>
            <a:r>
              <a:rPr lang="en-US" dirty="0" err="1"/>
              <a:t>ServiceContract</a:t>
            </a:r>
            <a:r>
              <a:rPr lang="en-US" dirty="0"/>
              <a:t>]</a:t>
            </a:r>
          </a:p>
          <a:p>
            <a:r>
              <a:rPr lang="en-US" dirty="0"/>
              <a:t>[</a:t>
            </a:r>
            <a:r>
              <a:rPr lang="en-US" dirty="0" err="1"/>
              <a:t>OperationContract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1379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Пример контракта сервиса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129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Не забудьте добавить ссылку на сборку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System.ServiceModel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System.ServiceModel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QuickReturns.StockTrading.ExchangeService.DataContracts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QuickReturns.StockTrading.ExchangeService.Contracts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ServiceContract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(Namespace="http://QuickReturns")]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ITradeService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Quote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GetQuote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ticker);</a:t>
            </a:r>
            <a:endParaRPr 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PublishQuote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(Quote quote);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5757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Контракт данных </a:t>
            </a:r>
            <a:r>
              <a:rPr lang="en-US" dirty="0"/>
              <a:t>(data contract)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Описывает </a:t>
            </a:r>
            <a:r>
              <a:rPr lang="ru-RU"/>
              <a:t>формат данных используемых </a:t>
            </a:r>
            <a:r>
              <a:rPr lang="ru-RU" dirty="0"/>
              <a:t>сервисом</a:t>
            </a:r>
          </a:p>
          <a:p>
            <a:r>
              <a:rPr lang="ru-RU" dirty="0"/>
              <a:t>В самом простом случае можно использовать</a:t>
            </a:r>
            <a:r>
              <a:rPr lang="en-US" dirty="0"/>
              <a:t>[</a:t>
            </a:r>
            <a:r>
              <a:rPr lang="en-US" dirty="0" err="1"/>
              <a:t>Serializable</a:t>
            </a:r>
            <a:r>
              <a:rPr lang="en-US" dirty="0"/>
              <a:t>] </a:t>
            </a:r>
            <a:r>
              <a:rPr lang="ru-RU" dirty="0"/>
              <a:t>класс</a:t>
            </a:r>
          </a:p>
          <a:p>
            <a:r>
              <a:rPr lang="ru-RU" dirty="0"/>
              <a:t>Для более сложных случаев </a:t>
            </a:r>
            <a:r>
              <a:rPr lang="en-US" dirty="0"/>
              <a:t>[</a:t>
            </a:r>
            <a:r>
              <a:rPr lang="en-US" dirty="0" err="1"/>
              <a:t>DataContract</a:t>
            </a:r>
            <a:r>
              <a:rPr lang="en-US" dirty="0"/>
              <a:t>] </a:t>
            </a:r>
            <a:r>
              <a:rPr lang="ru-RU" dirty="0"/>
              <a:t>и</a:t>
            </a:r>
            <a:r>
              <a:rPr lang="en-US" dirty="0"/>
              <a:t> [</a:t>
            </a:r>
            <a:r>
              <a:rPr lang="en-US" dirty="0" err="1"/>
              <a:t>DataMember</a:t>
            </a:r>
            <a:r>
              <a:rPr lang="en-US" dirty="0"/>
              <a:t>]</a:t>
            </a:r>
          </a:p>
          <a:p>
            <a:r>
              <a:rPr lang="ru-RU" dirty="0"/>
              <a:t>В еще более сложных случаях используем </a:t>
            </a:r>
            <a:r>
              <a:rPr lang="en-US" dirty="0"/>
              <a:t>Message Contract</a:t>
            </a:r>
          </a:p>
        </p:txBody>
      </p:sp>
    </p:spTree>
    <p:extLst>
      <p:ext uri="{BB962C8B-B14F-4D97-AF65-F5344CB8AC3E}">
        <p14:creationId xmlns:p14="http://schemas.microsoft.com/office/powerpoint/2010/main" val="63943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 WCF.</a:t>
            </a:r>
            <a:r>
              <a:rPr lang="ru-RU" dirty="0"/>
              <a:t> </a:t>
            </a:r>
            <a:r>
              <a:rPr lang="en-US" dirty="0"/>
              <a:t>Practical Microsoft SOA Implementation. </a:t>
            </a:r>
            <a:r>
              <a:rPr lang="ru-RU" dirty="0"/>
              <a:t>Издательство </a:t>
            </a:r>
            <a:r>
              <a:rPr lang="en-US" dirty="0" err="1"/>
              <a:t>Apress</a:t>
            </a:r>
            <a:r>
              <a:rPr lang="en-US" dirty="0"/>
              <a:t>, 2007.</a:t>
            </a:r>
            <a:br>
              <a:rPr lang="en-US" dirty="0"/>
            </a:br>
            <a:r>
              <a:rPr lang="en-US" dirty="0"/>
              <a:t>ISBN: 978-1-59059-702-6</a:t>
            </a:r>
          </a:p>
        </p:txBody>
      </p:sp>
    </p:spTree>
    <p:extLst>
      <p:ext uri="{BB962C8B-B14F-4D97-AF65-F5344CB8AC3E}">
        <p14:creationId xmlns:p14="http://schemas.microsoft.com/office/powerpoint/2010/main" val="228812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Пример контракта данных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Не забудьте добавить ссылку на сборку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System.Runtime.Serialization</a:t>
            </a:r>
            <a:endParaRPr lang="ru-RU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System.Runtime.Serialization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QuickReturns.StockTrading.ExchangeService.DataContracts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DataContract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(Namespace=" http://QuickReturns")]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Quote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(Name="Ticker")]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string Ticker;</a:t>
            </a:r>
            <a:endParaRPr lang="ru-RU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(Name="Bid")]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decimal Bid;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(Name="Ask")]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decimal Ask;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(Name="Publisher")]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string Publisher;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UpdateDateTime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UpdateDateTime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9037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Демонстрация</a:t>
            </a:r>
            <a:br>
              <a:rPr lang="ru-RU" dirty="0"/>
            </a:br>
            <a:r>
              <a:rPr lang="en-US" dirty="0"/>
              <a:t>Chapter 03</a:t>
            </a:r>
          </a:p>
        </p:txBody>
      </p:sp>
    </p:spTree>
    <p:extLst>
      <p:ext uri="{BB962C8B-B14F-4D97-AF65-F5344CB8AC3E}">
        <p14:creationId xmlns:p14="http://schemas.microsoft.com/office/powerpoint/2010/main" val="1263089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Атрибуты позволяющие менять поведение </a:t>
            </a:r>
            <a:r>
              <a:rPr lang="en-US" dirty="0"/>
              <a:t>WCF</a:t>
            </a:r>
            <a:endParaRPr lang="ru-RU" dirty="0"/>
          </a:p>
          <a:p>
            <a:r>
              <a:rPr lang="ru-RU" dirty="0"/>
              <a:t>Применяются на уровне сервиса, операций, контрактов и конечных точек </a:t>
            </a:r>
            <a:r>
              <a:rPr lang="en-US" dirty="0"/>
              <a:t>(endpoints)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interface I…Behavior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void Validate(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[2]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AddBindingParameters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BindingParameterCollection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bindingParameters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[3]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ApplyClientBehavior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ClientRuntime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behavior);</a:t>
            </a:r>
          </a:p>
          <a:p>
            <a:pPr marL="0" indent="0">
              <a:buNone/>
            </a:pP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[4]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ApplyDispatchBehavior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EndpointDispatcher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endpointDispatcher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...);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7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Утилиты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SvcConfigEditor.exe </a:t>
            </a:r>
            <a:r>
              <a:rPr lang="ru-RU" dirty="0"/>
              <a:t> - настройка </a:t>
            </a:r>
            <a:r>
              <a:rPr lang="en-US" dirty="0"/>
              <a:t>WCF</a:t>
            </a:r>
            <a:endParaRPr lang="ru-RU" dirty="0"/>
          </a:p>
          <a:p>
            <a:r>
              <a:rPr lang="en-US" dirty="0"/>
              <a:t>SvcTraceViewer.exe – </a:t>
            </a:r>
            <a:r>
              <a:rPr lang="ru-RU" dirty="0"/>
              <a:t>просмотр </a:t>
            </a:r>
            <a:r>
              <a:rPr lang="en-US" dirty="0"/>
              <a:t>WCF </a:t>
            </a:r>
            <a:r>
              <a:rPr lang="ru-RU" dirty="0"/>
              <a:t>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1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 </a:t>
            </a:r>
            <a:r>
              <a:rPr lang="en-US" dirty="0"/>
              <a:t>WCF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Хостинг </a:t>
            </a:r>
            <a:r>
              <a:rPr lang="ru-RU" dirty="0"/>
              <a:t>внутри собственного </a:t>
            </a:r>
            <a:r>
              <a:rPr lang="en-US" dirty="0"/>
              <a:t>.NET </a:t>
            </a:r>
            <a:r>
              <a:rPr lang="ru-RU" dirty="0"/>
              <a:t>приложения (</a:t>
            </a:r>
            <a:r>
              <a:rPr lang="en-US" dirty="0"/>
              <a:t>self-hosting)</a:t>
            </a:r>
          </a:p>
          <a:p>
            <a:pPr lvl="1"/>
            <a:r>
              <a:rPr lang="ru-RU" dirty="0"/>
              <a:t>Консольное приложение</a:t>
            </a:r>
          </a:p>
          <a:p>
            <a:pPr lvl="1"/>
            <a:r>
              <a:rPr lang="en-US" dirty="0" err="1"/>
              <a:t>WinForms</a:t>
            </a:r>
            <a:r>
              <a:rPr lang="en-US" dirty="0"/>
              <a:t>/WPF</a:t>
            </a:r>
          </a:p>
          <a:p>
            <a:r>
              <a:rPr lang="ru-RU" dirty="0"/>
              <a:t>Внутри </a:t>
            </a:r>
            <a:r>
              <a:rPr lang="en-US" dirty="0"/>
              <a:t>Windows service</a:t>
            </a:r>
          </a:p>
          <a:p>
            <a:r>
              <a:rPr lang="ru-RU" dirty="0"/>
              <a:t>С помощью </a:t>
            </a:r>
            <a:r>
              <a:rPr lang="en-US" dirty="0"/>
              <a:t>IIS (Microsoft Internet Information Services)</a:t>
            </a:r>
          </a:p>
        </p:txBody>
      </p:sp>
    </p:spTree>
    <p:extLst>
      <p:ext uri="{BB962C8B-B14F-4D97-AF65-F5344CB8AC3E}">
        <p14:creationId xmlns:p14="http://schemas.microsoft.com/office/powerpoint/2010/main" val="57956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4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Сервис-ориентированная архитектура</a:t>
            </a:r>
            <a:br>
              <a:rPr lang="en-US" sz="3600" dirty="0"/>
            </a:br>
            <a:r>
              <a:rPr lang="en-US" sz="3600" dirty="0"/>
              <a:t>(Service-oriented architecture – SOA)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Модульный подход к разработке программного обеспечения, основанный на использовании распределённых, слабо связанных (loose coupling) заменяемых компонентов, оснащённых стандартизированными интерфейсами для взаимодействия по стандартизированным протоколам.</a:t>
            </a:r>
          </a:p>
          <a:p>
            <a:r>
              <a:rPr lang="ru-RU" dirty="0"/>
              <a:t>Не привязана к какой-то определённой технологии, языку программирования, платформе или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SOA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Инкапсуляция деталей реализации от остальных компонентов</a:t>
            </a:r>
          </a:p>
          <a:p>
            <a:r>
              <a:rPr lang="ru-RU" dirty="0"/>
              <a:t>Комбинирование и многократное использование компонентов для построения сложных распределённых программных комплексов, обеспечиваает независимость от используемых платформ и инструментов разработки</a:t>
            </a:r>
          </a:p>
          <a:p>
            <a:r>
              <a:rPr lang="ru-RU" dirty="0"/>
              <a:t>Способствует масштабируемости и управляемости создаваемых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9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Основополагающие принципы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Явные границы компонентов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Сервисы являются автономными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Services Share the Schema and Contract, Not the Class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 Compatibility Is Based on Policy</a:t>
            </a:r>
          </a:p>
        </p:txBody>
      </p:sp>
    </p:spTree>
    <p:extLst>
      <p:ext uri="{BB962C8B-B14F-4D97-AF65-F5344CB8AC3E}">
        <p14:creationId xmlns:p14="http://schemas.microsoft.com/office/powerpoint/2010/main" val="360046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для реализации </a:t>
            </a:r>
            <a:r>
              <a:rPr lang="en-US" dirty="0"/>
              <a:t>SOA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Web services</a:t>
            </a:r>
            <a:endParaRPr lang="ru-RU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UDDI – </a:t>
            </a:r>
            <a:r>
              <a:rPr lang="ru-RU" dirty="0"/>
              <a:t>поиск сервисов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WSDL, XSD – </a:t>
            </a:r>
            <a:r>
              <a:rPr lang="ru-RU" dirty="0"/>
              <a:t>описание сервиса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SOAP, XML – </a:t>
            </a:r>
            <a:r>
              <a:rPr lang="ru-RU" dirty="0"/>
              <a:t>передача данных</a:t>
            </a:r>
            <a:endParaRPr lang="en-US" dirty="0"/>
          </a:p>
          <a:p>
            <a:r>
              <a:rPr lang="en-US" dirty="0"/>
              <a:t>RPC (Remote Procedure Call)</a:t>
            </a:r>
          </a:p>
          <a:p>
            <a:r>
              <a:rPr lang="en-US" dirty="0"/>
              <a:t>REST (Representational state transfer)</a:t>
            </a:r>
          </a:p>
          <a:p>
            <a:r>
              <a:rPr lang="en-US" dirty="0">
                <a:solidFill>
                  <a:srgbClr val="FFFF00"/>
                </a:solidFill>
              </a:rPr>
              <a:t>DCOM</a:t>
            </a:r>
            <a:r>
              <a:rPr lang="ru-RU" dirty="0">
                <a:solidFill>
                  <a:srgbClr val="FFFF00"/>
                </a:solidFill>
              </a:rPr>
              <a:t> (</a:t>
            </a:r>
            <a:r>
              <a:rPr lang="en-US" dirty="0">
                <a:solidFill>
                  <a:srgbClr val="FFFF00"/>
                </a:solidFill>
              </a:rPr>
              <a:t>Distributed COM)</a:t>
            </a:r>
          </a:p>
          <a:p>
            <a:r>
              <a:rPr lang="en-US" dirty="0"/>
              <a:t>CORBA (Common Object Request Broker Architecture)</a:t>
            </a:r>
          </a:p>
          <a:p>
            <a:r>
              <a:rPr lang="en-US" dirty="0"/>
              <a:t>DDS (Data distribution service)</a:t>
            </a:r>
          </a:p>
          <a:p>
            <a:r>
              <a:rPr lang="en-US" dirty="0"/>
              <a:t>Java RMI (remote method invocation)</a:t>
            </a:r>
          </a:p>
          <a:p>
            <a:r>
              <a:rPr lang="en-US" dirty="0">
                <a:solidFill>
                  <a:srgbClr val="FFFF00"/>
                </a:solidFill>
              </a:rPr>
              <a:t>WCF</a:t>
            </a:r>
          </a:p>
          <a:p>
            <a:r>
              <a:rPr lang="en-US" dirty="0">
                <a:solidFill>
                  <a:srgbClr val="FFFF00"/>
                </a:solidFill>
              </a:rPr>
              <a:t>.NET </a:t>
            </a:r>
            <a:r>
              <a:rPr lang="en-US" dirty="0" err="1">
                <a:solidFill>
                  <a:srgbClr val="FFFF00"/>
                </a:solidFill>
              </a:rPr>
              <a:t>Remoting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7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379562"/>
            <a:ext cx="53530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Взаимосвязь терминов </a:t>
            </a:r>
            <a:r>
              <a:rPr lang="en-US" dirty="0">
                <a:solidFill>
                  <a:srgbClr val="000000"/>
                </a:solidFill>
              </a:rPr>
              <a:t>SOA </a:t>
            </a:r>
            <a:r>
              <a:rPr lang="ru-RU" dirty="0">
                <a:solidFill>
                  <a:srgbClr val="000000"/>
                </a:solidFill>
              </a:rPr>
              <a:t>и </a:t>
            </a:r>
            <a:r>
              <a:rPr lang="en-US" dirty="0">
                <a:solidFill>
                  <a:srgbClr val="000000"/>
                </a:solidFill>
              </a:rPr>
              <a:t>WCF</a:t>
            </a:r>
          </a:p>
        </p:txBody>
      </p:sp>
    </p:spTree>
    <p:extLst>
      <p:ext uri="{BB962C8B-B14F-4D97-AF65-F5344CB8AC3E}">
        <p14:creationId xmlns:p14="http://schemas.microsoft.com/office/powerpoint/2010/main" val="24548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ABC of WCF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– </a:t>
            </a:r>
            <a:r>
              <a:rPr lang="ru-RU" dirty="0"/>
              <a:t>адрес указывает куда можно отправлять сообщения или где находится сервис-адресат.</a:t>
            </a:r>
            <a:endParaRPr lang="en-US" dirty="0"/>
          </a:p>
          <a:p>
            <a:r>
              <a:rPr lang="en-US" dirty="0"/>
              <a:t>Binding</a:t>
            </a:r>
            <a:r>
              <a:rPr lang="ru-RU" dirty="0"/>
              <a:t> – привязка указывает способ (протокол) отправки сообщения</a:t>
            </a:r>
            <a:endParaRPr lang="en-US" dirty="0"/>
          </a:p>
          <a:p>
            <a:r>
              <a:rPr lang="en-US" dirty="0"/>
              <a:t>Contract</a:t>
            </a:r>
            <a:r>
              <a:rPr lang="ru-RU" dirty="0"/>
              <a:t> – контракт описывает содержимое сообщения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852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867</Words>
  <Application>Microsoft Macintosh PowerPoint</Application>
  <PresentationFormat>On-screen Show (4:3)</PresentationFormat>
  <Paragraphs>191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Footlight MT Light</vt:lpstr>
      <vt:lpstr>Segoe Print</vt:lpstr>
      <vt:lpstr>Wingdings</vt:lpstr>
      <vt:lpstr>bel-hard-training</vt:lpstr>
      <vt:lpstr>PowerPoint Presentation</vt:lpstr>
      <vt:lpstr>Литература</vt:lpstr>
      <vt:lpstr>Материалы для обучения</vt:lpstr>
      <vt:lpstr>Сервис-ориентированная архитектура (Service-oriented architecture – SOA)</vt:lpstr>
      <vt:lpstr>Достоинства SOA</vt:lpstr>
      <vt:lpstr>Основополагающие принципы</vt:lpstr>
      <vt:lpstr>Технологии для реализации SOA</vt:lpstr>
      <vt:lpstr>Взаимосвязь терминов SOA и WCF</vt:lpstr>
      <vt:lpstr>ABC of WCF</vt:lpstr>
      <vt:lpstr>Програмная модель WCF</vt:lpstr>
      <vt:lpstr>Сетевая модель OSI</vt:lpstr>
      <vt:lpstr>Адрес</vt:lpstr>
      <vt:lpstr>Примеры адреса</vt:lpstr>
      <vt:lpstr>Привязка (binding)</vt:lpstr>
      <vt:lpstr>PowerPoint Presentation</vt:lpstr>
      <vt:lpstr>PowerPoint Presentation</vt:lpstr>
      <vt:lpstr>Контракт сервиса (service contract)</vt:lpstr>
      <vt:lpstr>PowerPoint Presentation</vt:lpstr>
      <vt:lpstr>Контракт данных (data contract)</vt:lpstr>
      <vt:lpstr>PowerPoint Presentation</vt:lpstr>
      <vt:lpstr>Демонстрация Chapter 03</vt:lpstr>
      <vt:lpstr>Behaviors</vt:lpstr>
      <vt:lpstr>Утилиты</vt:lpstr>
      <vt:lpstr>Хостинг WCF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Communication Foundation (WCF)</dc:title>
  <dc:creator/>
  <cp:lastModifiedBy/>
  <cp:revision>1</cp:revision>
  <dcterms:created xsi:type="dcterms:W3CDTF">2012-09-07T11:50:10Z</dcterms:created>
  <dcterms:modified xsi:type="dcterms:W3CDTF">2018-07-01T12:36:44Z</dcterms:modified>
</cp:coreProperties>
</file>