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8" r:id="rId2"/>
    <p:sldId id="269" r:id="rId3"/>
    <p:sldId id="277" r:id="rId4"/>
    <p:sldId id="260" r:id="rId5"/>
    <p:sldId id="261" r:id="rId6"/>
    <p:sldId id="262" r:id="rId7"/>
    <p:sldId id="278" r:id="rId8"/>
    <p:sldId id="279" r:id="rId9"/>
    <p:sldId id="263" r:id="rId10"/>
    <p:sldId id="264" r:id="rId11"/>
    <p:sldId id="265" r:id="rId12"/>
    <p:sldId id="266" r:id="rId13"/>
    <p:sldId id="267" r:id="rId14"/>
    <p:sldId id="268" r:id="rId15"/>
    <p:sldId id="271" r:id="rId16"/>
    <p:sldId id="272" r:id="rId17"/>
    <p:sldId id="270" r:id="rId18"/>
    <p:sldId id="273" r:id="rId19"/>
    <p:sldId id="274" r:id="rId20"/>
    <p:sldId id="275" r:id="rId21"/>
    <p:sldId id="276"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665"/>
  </p:normalViewPr>
  <p:slideViewPr>
    <p:cSldViewPr>
      <p:cViewPr varScale="1">
        <p:scale>
          <a:sx n="107" d="100"/>
          <a:sy n="107" d="100"/>
        </p:scale>
        <p:origin x="177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01.07.2018</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schemeClr val="bg1"/>
                </a:solidFill>
              </a:rPr>
              <a:t>Основы программирования на </a:t>
            </a:r>
            <a:r>
              <a:rPr lang="en-US" sz="3600" b="1" i="1" dirty="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en-US" sz="2400" dirty="0">
                <a:solidFill>
                  <a:schemeClr val="bg1"/>
                </a:solidFill>
              </a:rPr>
              <a:t>?</a:t>
            </a:r>
            <a:r>
              <a:rPr lang="ru-RU" sz="2400" dirty="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01.07.2018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t>Название.</a:t>
            </a:r>
            <a:r>
              <a:rPr lang="ru-RU" sz="3200" baseline="0" dirty="0"/>
              <a:t> Демонстрация.</a:t>
            </a:r>
            <a:endParaRPr lang="ru-RU" sz="3200" dirty="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01.07.2018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7" name="TextBox 6"/>
          <p:cNvSpPr txBox="1"/>
          <p:nvPr/>
        </p:nvSpPr>
        <p:spPr>
          <a:xfrm>
            <a:off x="143508" y="2528900"/>
            <a:ext cx="8856984"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Архитектура приложений</a:t>
            </a:r>
          </a:p>
        </p:txBody>
      </p:sp>
      <p:sp>
        <p:nvSpPr>
          <p:cNvPr id="8" name="TextBox 7">
            <a:extLst>
              <a:ext uri="{FF2B5EF4-FFF2-40B4-BE49-F238E27FC236}">
                <a16:creationId xmlns:a16="http://schemas.microsoft.com/office/drawing/2014/main" id="{004E68F4-DDDD-B648-AB75-570D6E258F92}"/>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273477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a:t>Принцип единственной обязанности</a:t>
            </a:r>
            <a:endParaRPr lang="en-US" dirty="0"/>
          </a:p>
        </p:txBody>
      </p:sp>
      <p:sp>
        <p:nvSpPr>
          <p:cNvPr id="3" name="Content Placeholder 2"/>
          <p:cNvSpPr>
            <a:spLocks noGrp="1"/>
          </p:cNvSpPr>
          <p:nvPr>
            <p:ph idx="1"/>
          </p:nvPr>
        </p:nvSpPr>
        <p:spPr/>
        <p:txBody>
          <a:bodyPr>
            <a:normAutofit/>
          </a:bodyPr>
          <a:lstStyle/>
          <a:p>
            <a:r>
              <a:rPr lang="ru-RU" b="1" dirty="0"/>
              <a:t>Принцип единственной обязанности</a:t>
            </a:r>
            <a:r>
              <a:rPr lang="en-US" b="1" dirty="0"/>
              <a:t> (Single 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a:t>Principle 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4"/>
            </a:pPr>
            <a:r>
              <a:rPr lang="ru-RU" dirty="0"/>
              <a:t>Не повторяйся</a:t>
            </a:r>
            <a:r>
              <a:rPr lang="en-US" dirty="0"/>
              <a:t>!</a:t>
            </a:r>
          </a:p>
        </p:txBody>
      </p:sp>
      <p:sp>
        <p:nvSpPr>
          <p:cNvPr id="3" name="Content Placeholder 2"/>
          <p:cNvSpPr>
            <a:spLocks noGrp="1"/>
          </p:cNvSpPr>
          <p:nvPr>
            <p:ph idx="1"/>
          </p:nvPr>
        </p:nvSpPr>
        <p:spPr/>
        <p:txBody>
          <a:bodyPr>
            <a:normAutofit/>
          </a:bodyPr>
          <a:lstStyle/>
          <a:p>
            <a:r>
              <a:rPr lang="ru-RU" b="1" dirty="0"/>
              <a:t>Не повторяйся</a:t>
            </a:r>
            <a:r>
              <a:rPr lang="en-US" b="1" dirty="0"/>
              <a:t> (Don’t repeat yourself -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Minimize 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a:t>Требования (</a:t>
            </a:r>
            <a:r>
              <a:rPr lang="en-US" dirty="0"/>
              <a:t>Requirements</a:t>
            </a:r>
            <a:r>
              <a:rPr lang="ru-RU" dirty="0"/>
              <a:t>)</a:t>
            </a:r>
            <a:endParaRPr lang="en-US" dirty="0"/>
          </a:p>
          <a:p>
            <a:r>
              <a:rPr lang="ru-RU" dirty="0"/>
              <a:t>Спецификация (</a:t>
            </a:r>
            <a:r>
              <a:rPr lang="en-US" dirty="0"/>
              <a:t>Specification</a:t>
            </a:r>
            <a:r>
              <a:rPr lang="ru-RU" dirty="0"/>
              <a:t>)</a:t>
            </a:r>
            <a:endParaRPr lang="en-US" dirty="0"/>
          </a:p>
          <a:p>
            <a:r>
              <a:rPr lang="ru-RU" dirty="0"/>
              <a:t>Архитектура (</a:t>
            </a:r>
            <a:r>
              <a:rPr lang="en-US" dirty="0"/>
              <a:t>Architecture</a:t>
            </a:r>
            <a:r>
              <a:rPr lang="ru-RU" dirty="0"/>
              <a:t>)</a:t>
            </a:r>
            <a:endParaRPr lang="en-US" dirty="0"/>
          </a:p>
          <a:p>
            <a:r>
              <a:rPr lang="ru-RU" dirty="0"/>
              <a:t>Дизайн (</a:t>
            </a:r>
            <a:r>
              <a:rPr lang="en-US" dirty="0"/>
              <a:t>Design</a:t>
            </a:r>
            <a:r>
              <a:rPr lang="ru-RU" dirty="0"/>
              <a:t>)</a:t>
            </a:r>
            <a:endParaRPr lang="en-US" dirty="0"/>
          </a:p>
          <a:p>
            <a:r>
              <a:rPr lang="ru-RU" dirty="0"/>
              <a:t>Программирование (</a:t>
            </a:r>
            <a:r>
              <a:rPr lang="en-US" dirty="0"/>
              <a:t>Implementation</a:t>
            </a:r>
            <a:r>
              <a:rPr lang="ru-RU" dirty="0"/>
              <a:t>)</a:t>
            </a:r>
            <a:endParaRPr lang="en-US" dirty="0"/>
          </a:p>
          <a:p>
            <a:r>
              <a:rPr lang="ru-RU" dirty="0"/>
              <a:t>Тестирование (</a:t>
            </a:r>
            <a:r>
              <a:rPr lang="en-US" dirty="0"/>
              <a:t>Testing</a:t>
            </a:r>
            <a:r>
              <a:rPr lang="ru-RU" dirty="0"/>
              <a:t>)</a:t>
            </a:r>
            <a:endParaRPr lang="en-US" dirty="0"/>
          </a:p>
          <a:p>
            <a:r>
              <a:rPr lang="ru-RU" dirty="0"/>
              <a:t>Отладка (</a:t>
            </a:r>
            <a:r>
              <a:rPr lang="en-US" dirty="0"/>
              <a:t>Debugging</a:t>
            </a:r>
            <a:r>
              <a:rPr lang="ru-RU" dirty="0"/>
              <a:t>)</a:t>
            </a:r>
            <a:endParaRPr lang="en-US" dirty="0"/>
          </a:p>
          <a:p>
            <a:r>
              <a:rPr lang="ru-RU" dirty="0"/>
              <a:t>Дистрибутив (</a:t>
            </a:r>
            <a:r>
              <a:rPr lang="en-US" dirty="0"/>
              <a:t>Deployment</a:t>
            </a:r>
            <a:r>
              <a:rPr lang="ru-RU" dirty="0"/>
              <a:t>)</a:t>
            </a:r>
            <a:endParaRPr lang="en-US" dirty="0"/>
          </a:p>
          <a:p>
            <a:r>
              <a:rPr lang="ru-RU" dirty="0"/>
              <a:t>Сопровождение (</a:t>
            </a:r>
            <a:r>
              <a:rPr lang="en-US" dirty="0"/>
              <a:t>Maintenance</a:t>
            </a:r>
            <a:r>
              <a:rPr lang="ru-RU" dirty="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a:t>Водопад</a:t>
            </a:r>
          </a:p>
          <a:p>
            <a:r>
              <a:rPr lang="ru-RU" dirty="0"/>
              <a:t>Спираль</a:t>
            </a:r>
          </a:p>
          <a:p>
            <a:r>
              <a:rPr lang="ru-RU" dirty="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«Водопад» (</a:t>
            </a:r>
            <a:r>
              <a:rPr lang="en-US" dirty="0"/>
              <a:t>Waterfall</a:t>
            </a:r>
            <a:r>
              <a:rPr lang="ru-RU" dirty="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000000"/>
                </a:solidFill>
              </a:rPr>
              <a:t>Гибкая модель </a:t>
            </a:r>
            <a:r>
              <a:rPr lang="en-US" dirty="0">
                <a:solidFill>
                  <a:srgbClr val="000000"/>
                </a:solidFill>
              </a:rPr>
              <a:t>(Agile)</a:t>
            </a: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Edition</a:t>
            </a:r>
            <a:endParaRPr lang="ru-RU" dirty="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a:t>Version (source) control (</a:t>
            </a:r>
            <a:r>
              <a:rPr lang="ru-RU" dirty="0"/>
              <a:t>Система управления версиями</a:t>
            </a:r>
            <a:r>
              <a:rPr lang="en-US" dirty="0"/>
              <a:t>)</a:t>
            </a:r>
          </a:p>
          <a:p>
            <a:pPr lvl="1"/>
            <a:r>
              <a:rPr lang="en-US" dirty="0"/>
              <a:t>VSS, TFS, Subversion, </a:t>
            </a:r>
            <a:r>
              <a:rPr lang="en-US" dirty="0" err="1"/>
              <a:t>Git</a:t>
            </a:r>
            <a:r>
              <a:rPr lang="en-US" dirty="0"/>
              <a:t>, Mercurial </a:t>
            </a:r>
            <a:r>
              <a:rPr lang="ru-RU" dirty="0"/>
              <a:t>и т.д.</a:t>
            </a:r>
            <a:endParaRPr lang="en-US" dirty="0"/>
          </a:p>
          <a:p>
            <a:r>
              <a:rPr lang="en-US" dirty="0"/>
              <a:t>Test Driven Development (</a:t>
            </a:r>
            <a:r>
              <a:rPr lang="ru-RU" dirty="0"/>
              <a:t>управляемое тестами)</a:t>
            </a:r>
          </a:p>
          <a:p>
            <a:pPr lvl="1"/>
            <a:r>
              <a:rPr lang="en-US" dirty="0" err="1"/>
              <a:t>NUnit</a:t>
            </a:r>
            <a:r>
              <a:rPr lang="en-US" dirty="0"/>
              <a:t>, </a:t>
            </a:r>
            <a:r>
              <a:rPr lang="en-US" dirty="0" err="1"/>
              <a:t>XUnit</a:t>
            </a:r>
            <a:r>
              <a:rPr lang="en-US" dirty="0"/>
              <a:t>, </a:t>
            </a:r>
            <a:r>
              <a:rPr lang="en-US" dirty="0" err="1"/>
              <a:t>MSTest</a:t>
            </a:r>
            <a:endParaRPr lang="en-US" dirty="0"/>
          </a:p>
          <a:p>
            <a:pPr lvl="1"/>
            <a:r>
              <a:rPr lang="ru-RU" dirty="0"/>
              <a:t>Книга: </a:t>
            </a:r>
            <a:r>
              <a:rPr lang="en-US" dirty="0">
                <a:hlinkClick r:id="rId2"/>
              </a:rPr>
              <a:t>The Art of Unit Testing: With Examples in </a:t>
            </a:r>
            <a:r>
              <a:rPr lang="en-US" dirty="0" err="1">
                <a:hlinkClick r:id="rId2"/>
              </a:rPr>
              <a:t>.Net</a:t>
            </a:r>
            <a:endParaRPr lang="ru-RU" dirty="0"/>
          </a:p>
          <a:p>
            <a:r>
              <a:rPr lang="en-US" dirty="0"/>
              <a:t>Continuous Integration (CI)</a:t>
            </a:r>
          </a:p>
          <a:p>
            <a:pPr lvl="1"/>
            <a:r>
              <a:rPr lang="en-US" dirty="0"/>
              <a:t>TFS, Team City, CC.NET</a:t>
            </a:r>
          </a:p>
          <a:p>
            <a:r>
              <a:rPr lang="en-US" dirty="0"/>
              <a:t>Continuous Deployment</a:t>
            </a:r>
          </a:p>
        </p:txBody>
      </p:sp>
    </p:spTree>
    <p:extLst>
      <p:ext uri="{BB962C8B-B14F-4D97-AF65-F5344CB8AC3E}">
        <p14:creationId xmlns:p14="http://schemas.microsoft.com/office/powerpoint/2010/main" val="380088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версий?</a:t>
            </a:r>
          </a:p>
          <a:p>
            <a:pPr marL="514350" indent="-514350">
              <a:buFont typeface="+mj-lt"/>
              <a:buAutoNum type="arabicPeriod"/>
            </a:pPr>
            <a:r>
              <a:rPr lang="ru-RU" dirty="0"/>
              <a:t>Можете ли вы собрать продукт за один шаг?</a:t>
            </a:r>
          </a:p>
          <a:p>
            <a:pPr marL="514350" indent="-514350">
              <a:buFont typeface="+mj-lt"/>
              <a:buAutoNum type="arabicPeriod"/>
            </a:pPr>
            <a:r>
              <a:rPr lang="ru-RU" dirty="0"/>
              <a:t>Выполняете ли вы ежедневные билды?</a:t>
            </a:r>
          </a:p>
          <a:p>
            <a:pPr marL="514350" indent="-514350">
              <a:buFont typeface="+mj-lt"/>
              <a:buAutoNum type="arabicPeriod"/>
            </a:pPr>
            <a:r>
              <a:rPr lang="ru-RU" dirty="0"/>
              <a:t>Используете ли вы базу данных ошибок?</a:t>
            </a:r>
          </a:p>
          <a:p>
            <a:pPr marL="514350" indent="-514350">
              <a:buFont typeface="+mj-lt"/>
              <a:buAutoNum type="arabicPeriod"/>
            </a:pPr>
            <a:r>
              <a:rPr lang="ru-RU" dirty="0"/>
              <a:t>Исправляете ли вы ошибки перед написанием нового кода?</a:t>
            </a:r>
          </a:p>
          <a:p>
            <a:pPr marL="514350" indent="-514350">
              <a:buFont typeface="+mj-lt"/>
              <a:buAutoNum type="arabicPeriod"/>
            </a:pPr>
            <a:r>
              <a:rPr lang="ru-RU" dirty="0"/>
              <a:t>Есть ли у вас актуальный план работ?</a:t>
            </a:r>
          </a:p>
          <a:p>
            <a:pPr marL="514350" indent="-514350">
              <a:buFont typeface="+mj-lt"/>
              <a:buAutoNum type="arabicPeriod"/>
            </a:pPr>
            <a:r>
              <a:rPr lang="ru-RU" dirty="0"/>
              <a:t>Есть ли у вас спецификация?</a:t>
            </a:r>
          </a:p>
          <a:p>
            <a:pPr marL="514350" indent="-514350">
              <a:buFont typeface="+mj-lt"/>
              <a:buAutoNum type="arabicPeriod"/>
            </a:pPr>
            <a:r>
              <a:rPr lang="ru-RU" dirty="0"/>
              <a:t>Предоставлены ли вашим программистам спокойные условия для работы?</a:t>
            </a:r>
          </a:p>
          <a:p>
            <a:pPr marL="514350" indent="-514350">
              <a:buFont typeface="+mj-lt"/>
              <a:buAutoNum type="arabicPeriod"/>
            </a:pPr>
            <a:r>
              <a:rPr lang="ru-RU" dirty="0"/>
              <a:t>Используете ли вы новейшее дорогое оборудование/ПО?</a:t>
            </a:r>
          </a:p>
          <a:p>
            <a:pPr marL="514350" indent="-514350">
              <a:buFont typeface="+mj-lt"/>
              <a:buAutoNum type="arabicPeriod"/>
            </a:pPr>
            <a:r>
              <a:rPr lang="ru-RU" dirty="0"/>
              <a:t>Есть ли у вас тестеры?</a:t>
            </a:r>
          </a:p>
          <a:p>
            <a:pPr marL="514350" indent="-514350">
              <a:buFont typeface="+mj-lt"/>
              <a:buAutoNum type="arabicPeriod"/>
            </a:pPr>
            <a:r>
              <a:rPr lang="ru-RU" dirty="0"/>
              <a:t>Пишут ли кандидаты на работу код во время собеседования?</a:t>
            </a:r>
          </a:p>
          <a:p>
            <a:pPr marL="514350" indent="-514350">
              <a:buFont typeface="+mj-lt"/>
              <a:buAutoNum type="arabicPeriod"/>
            </a:pPr>
            <a:r>
              <a:rPr lang="ru-RU" dirty="0"/>
              <a:t>Проводите ли вы коридорное тестирование удобства использования программ? </a:t>
            </a:r>
          </a:p>
          <a:p>
            <a:pPr marL="0" indent="0">
              <a:buNone/>
            </a:pPr>
            <a:endParaRPr lang="ru-RU" dirty="0"/>
          </a:p>
          <a:p>
            <a:pPr marL="0" indent="0">
              <a:buNone/>
            </a:pPr>
            <a:r>
              <a:rPr lang="en-US" dirty="0">
                <a:hlinkClick r:id="rId2"/>
              </a:rPr>
              <a:t>http://russian.joelonsoftware.com/Articles/TheJoelTest.html</a:t>
            </a:r>
            <a:endParaRPr lang="ru-RU" dirty="0"/>
          </a:p>
          <a:p>
            <a:pPr marL="0" indent="0">
              <a:buNone/>
            </a:pPr>
            <a:r>
              <a:rPr lang="en-US" dirty="0">
                <a:hlinkClick r:id="rId3"/>
              </a:rPr>
              <a:t>http://www.joelonsoftware.com/articles/fog0000000043.html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3"/>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Основополагающие принципы</a:t>
            </a:r>
          </a:p>
        </p:txBody>
      </p:sp>
      <p:sp>
        <p:nvSpPr>
          <p:cNvPr id="3" name="Content Placeholder 2"/>
          <p:cNvSpPr>
            <a:spLocks noGrp="1"/>
          </p:cNvSpPr>
          <p:nvPr>
            <p:ph idx="1"/>
          </p:nvPr>
        </p:nvSpPr>
        <p:spPr/>
        <p:txBody>
          <a:bodyPr/>
          <a:lstStyle/>
          <a:p>
            <a:r>
              <a:rPr lang="en-US" dirty="0"/>
              <a:t>SOLID</a:t>
            </a:r>
          </a:p>
          <a:p>
            <a:r>
              <a:rPr lang="ru-RU" dirty="0"/>
              <a:t>Разделение ответственности</a:t>
            </a:r>
          </a:p>
          <a:p>
            <a:r>
              <a:rPr lang="ru-RU" dirty="0"/>
              <a:t>Принцип единственной обязанности</a:t>
            </a:r>
          </a:p>
          <a:p>
            <a:r>
              <a:rPr lang="en-US" dirty="0"/>
              <a:t>Principle of Least Knowledge</a:t>
            </a:r>
            <a:endParaRPr lang="ru-RU" dirty="0"/>
          </a:p>
          <a:p>
            <a:r>
              <a:rPr lang="ru-RU" dirty="0"/>
              <a:t>Не повторяйся</a:t>
            </a:r>
          </a:p>
          <a:p>
            <a:r>
              <a:rPr lang="en-US" dirty="0"/>
              <a:t>Minimize upfront design</a:t>
            </a:r>
            <a:endParaRPr lang="ru-RU" dirty="0"/>
          </a:p>
          <a:p>
            <a:endParaRPr lang="ru-RU" dirty="0"/>
          </a:p>
          <a:p>
            <a:endParaRPr lang="ru-RU" dirty="0"/>
          </a:p>
          <a:p>
            <a:endParaRPr lang="ru-RU" dirty="0"/>
          </a:p>
          <a:p>
            <a:endParaRPr lang="ru-RU" dirty="0"/>
          </a:p>
        </p:txBody>
      </p:sp>
    </p:spTree>
    <p:extLst>
      <p:ext uri="{BB962C8B-B14F-4D97-AF65-F5344CB8AC3E}">
        <p14:creationId xmlns:p14="http://schemas.microsoft.com/office/powerpoint/2010/main" val="427807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562738248"/>
              </p:ext>
            </p:extLst>
          </p:nvPr>
        </p:nvGraphicFramePr>
        <p:xfrm>
          <a:off x="457200" y="1378457"/>
          <a:ext cx="8219256" cy="5146887"/>
        </p:xfrm>
        <a:graphic>
          <a:graphicData uri="http://schemas.openxmlformats.org/drawingml/2006/table">
            <a:tbl>
              <a:tblPr firstRow="1" bandRow="1">
                <a:tableStyleId>{5C22544A-7EE6-4342-B048-85BDC9FD1C3A}</a:tableStyleId>
              </a:tblPr>
              <a:tblGrid>
                <a:gridCol w="905704">
                  <a:extLst>
                    <a:ext uri="{9D8B030D-6E8A-4147-A177-3AD203B41FA5}">
                      <a16:colId xmlns:a16="http://schemas.microsoft.com/office/drawing/2014/main" val="20000"/>
                    </a:ext>
                  </a:extLst>
                </a:gridCol>
                <a:gridCol w="3209096">
                  <a:extLst>
                    <a:ext uri="{9D8B030D-6E8A-4147-A177-3AD203B41FA5}">
                      <a16:colId xmlns:a16="http://schemas.microsoft.com/office/drawing/2014/main" val="20001"/>
                    </a:ext>
                  </a:extLst>
                </a:gridCol>
                <a:gridCol w="4104456">
                  <a:extLst>
                    <a:ext uri="{9D8B030D-6E8A-4147-A177-3AD203B41FA5}">
                      <a16:colId xmlns:a16="http://schemas.microsoft.com/office/drawing/2014/main" val="20002"/>
                    </a:ext>
                  </a:extLst>
                </a:gridCol>
              </a:tblGrid>
              <a:tr h="760806">
                <a:tc>
                  <a:txBody>
                    <a:bodyPr/>
                    <a:lstStyle/>
                    <a:p>
                      <a:pPr algn="ctr"/>
                      <a:r>
                        <a:rPr lang="en-US" sz="2400" b="1" dirty="0">
                          <a:solidFill>
                            <a:srgbClr val="002060"/>
                          </a:solidFill>
                        </a:rPr>
                        <a:t>S</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Single responsibility principle</a:t>
                      </a:r>
                      <a:endParaRPr lang="en-US" sz="1600" b="0" i="1" dirty="0">
                        <a:solidFill>
                          <a:srgbClr val="002060"/>
                        </a:solidFill>
                      </a:endParaRPr>
                    </a:p>
                    <a:p>
                      <a:r>
                        <a:rPr lang="ru-RU" sz="1600" b="0" i="1" dirty="0">
                          <a:solidFill>
                            <a:srgbClr val="002060"/>
                          </a:solidFill>
                        </a:rPr>
                        <a:t>Принцип единственной обязанности</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На каждый класс должна быть возложена одна единственная обязанность.</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0806">
                <a:tc>
                  <a:txBody>
                    <a:bodyPr/>
                    <a:lstStyle/>
                    <a:p>
                      <a:pPr algn="ctr"/>
                      <a:r>
                        <a:rPr lang="en-US" sz="2400" b="1" dirty="0">
                          <a:solidFill>
                            <a:srgbClr val="002060"/>
                          </a:solidFill>
                        </a:rPr>
                        <a:t>O</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Open/closed principle</a:t>
                      </a:r>
                      <a:br>
                        <a:rPr lang="en-US" sz="1600" b="0" i="1" dirty="0">
                          <a:solidFill>
                            <a:srgbClr val="002060"/>
                          </a:solidFill>
                        </a:rPr>
                      </a:br>
                      <a:r>
                        <a:rPr lang="ru-RU" sz="1600" b="0" i="1" dirty="0">
                          <a:solidFill>
                            <a:srgbClr val="002060"/>
                          </a:solidFill>
                        </a:rPr>
                        <a:t>Принцип открытости/закрытости</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Программные сущности должны быть открыты для расширения, но закрыты для изменения.</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86230">
                <a:tc>
                  <a:txBody>
                    <a:bodyPr/>
                    <a:lstStyle/>
                    <a:p>
                      <a:pPr algn="ctr"/>
                      <a:r>
                        <a:rPr lang="ru-RU" sz="2400" b="1" dirty="0">
                          <a:solidFill>
                            <a:srgbClr val="002060"/>
                          </a:solidFill>
                        </a:rPr>
                        <a:t>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Liskov substitution principle</a:t>
                      </a:r>
                      <a:br>
                        <a:rPr lang="en-US" sz="1600" b="0" i="1" dirty="0">
                          <a:solidFill>
                            <a:srgbClr val="002060"/>
                          </a:solidFill>
                        </a:rPr>
                      </a:br>
                      <a:r>
                        <a:rPr lang="ru-RU" sz="1600" b="0" i="1" dirty="0">
                          <a:solidFill>
                            <a:srgbClr val="002060"/>
                          </a:solidFill>
                        </a:rPr>
                        <a:t>Принцип подстановки Барбары Лисков</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a:solidFill>
                            <a:srgbClr val="002060"/>
                          </a:solidFill>
                        </a:rPr>
                        <a:t>Объекты в программе могут быть заменены их наследниками без изменения свойств программы. См. также контрактное программирование.</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60806">
                <a:tc>
                  <a:txBody>
                    <a:bodyPr/>
                    <a:lstStyle/>
                    <a:p>
                      <a:pPr algn="ctr"/>
                      <a:r>
                        <a:rPr lang="ru-RU" sz="2400" b="1" dirty="0">
                          <a:solidFill>
                            <a:srgbClr val="002060"/>
                          </a:solidFill>
                        </a:rPr>
                        <a:t>I   	</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Interface segregation principle</a:t>
                      </a:r>
                      <a:br>
                        <a:rPr lang="en-US" sz="1600" b="0" i="1" dirty="0">
                          <a:solidFill>
                            <a:srgbClr val="002060"/>
                          </a:solidFill>
                        </a:rPr>
                      </a:br>
                      <a:r>
                        <a:rPr lang="ru-RU" sz="1600" b="0" i="1" dirty="0">
                          <a:solidFill>
                            <a:srgbClr val="002060"/>
                          </a:solidFill>
                        </a:rPr>
                        <a:t>Принцип разделения интерфейса</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a:solidFill>
                            <a:srgbClr val="002060"/>
                          </a:solidFill>
                        </a:rPr>
                        <a:t>Много специализированных интерфейсов лучше, чем один универсальный.</a:t>
                      </a:r>
                    </a:p>
                    <a:p>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1207">
                <a:tc>
                  <a:txBody>
                    <a:bodyPr/>
                    <a:lstStyle/>
                    <a:p>
                      <a:pPr algn="ctr"/>
                      <a:r>
                        <a:rPr lang="en-US" sz="2400" b="1" dirty="0">
                          <a:solidFill>
                            <a:srgbClr val="002060"/>
                          </a:solidFill>
                        </a:rPr>
                        <a:t>D</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a:solidFill>
                            <a:srgbClr val="002060"/>
                          </a:solidFill>
                        </a:rPr>
                        <a:t>Dependency inversion principle</a:t>
                      </a:r>
                      <a:br>
                        <a:rPr lang="en-US" sz="1600" b="0" i="1" dirty="0">
                          <a:solidFill>
                            <a:srgbClr val="002060"/>
                          </a:solidFill>
                        </a:rPr>
                      </a:br>
                      <a:r>
                        <a:rPr lang="ru-RU" sz="1600" b="0" i="1" dirty="0">
                          <a:solidFill>
                            <a:srgbClr val="002060"/>
                          </a:solidFill>
                        </a:rPr>
                        <a:t>Принцип инверсии зависимостей</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a:solidFill>
                            <a:srgbClr val="002060"/>
                          </a:solidFill>
                        </a:rPr>
                        <a:t>Зависимости внутри системы строятся на основе абстракций. Модули верхнего уровня не зависят от модулей нижнего уровня.</a:t>
                      </a:r>
                      <a:r>
                        <a:rPr lang="en-US" sz="1600" b="0" baseline="0" dirty="0">
                          <a:solidFill>
                            <a:srgbClr val="002060"/>
                          </a:solidFill>
                        </a:rPr>
                        <a:t> </a:t>
                      </a:r>
                      <a:r>
                        <a:rPr lang="ru-RU" sz="1600" b="0" dirty="0">
                          <a:solidFill>
                            <a:srgbClr val="002060"/>
                          </a:solidFill>
                        </a:rPr>
                        <a:t>Абстракции не должны зависеть от деталей. Детали должны зависеть от абстракций.</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39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ru-RU" dirty="0"/>
              <a:t>Разделение ответственности </a:t>
            </a:r>
            <a:endParaRPr lang="en-US" dirty="0"/>
          </a:p>
        </p:txBody>
      </p:sp>
      <p:sp>
        <p:nvSpPr>
          <p:cNvPr id="3" name="Content Placeholder 2"/>
          <p:cNvSpPr>
            <a:spLocks noGrp="1"/>
          </p:cNvSpPr>
          <p:nvPr>
            <p:ph idx="1"/>
          </p:nvPr>
        </p:nvSpPr>
        <p:spPr/>
        <p:txBody>
          <a:bodyPr>
            <a:normAutofit fontScale="92500" lnSpcReduction="10000"/>
          </a:bodyPr>
          <a:lstStyle/>
          <a:p>
            <a:r>
              <a:rPr lang="ru-RU" b="1" dirty="0"/>
              <a:t>Разделение ответственности</a:t>
            </a:r>
            <a:r>
              <a:rPr lang="en-US" b="1" dirty="0"/>
              <a:t> (Separation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p>
        </p:txBody>
      </p:sp>
    </p:spTree>
    <p:extLst>
      <p:ext uri="{BB962C8B-B14F-4D97-AF65-F5344CB8AC3E}">
        <p14:creationId xmlns:p14="http://schemas.microsoft.com/office/powerpoint/2010/main" val="2765666027"/>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733</Words>
  <Application>Microsoft Macintosh PowerPoint</Application>
  <PresentationFormat>On-screen Show (4:3)</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Footlight MT Light</vt:lpstr>
      <vt:lpstr>Segoe Print</vt: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vt:lpstr>
      <vt:lpstr>SOLID</vt:lpstr>
      <vt:lpstr>Разделение ответственности </vt:lpstr>
      <vt:lpstr>Типичная архитектура</vt:lpstr>
      <vt:lpstr>Принцип единственной обязанности</vt:lpstr>
      <vt:lpstr>Основополагающие принципы</vt:lpstr>
      <vt:lpstr>Не повторяйся!</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2018-07-01T12:37:36Z</dcterms:modified>
</cp:coreProperties>
</file>