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8" r:id="rId4"/>
    <p:sldId id="273" r:id="rId5"/>
    <p:sldId id="274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114" d="100"/>
          <a:sy n="114" d="100"/>
        </p:scale>
        <p:origin x="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4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25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6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66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54194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00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47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9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3/01/04/mitigate-the-billion-dollar-mistake-with-aspects.asp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Шаблоны проектирования</a:t>
            </a:r>
            <a:b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</a:b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design patterns)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30C00-F571-D94F-8BE3-71909C01B50D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(окончание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Одиночка (Singleton).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одиночек (Multiton).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пул (Object pool).</a:t>
            </a:r>
            <a:r>
              <a:rPr lang="ru-RU" dirty="0"/>
              <a:t> Класс, который представляет собой интерфейс для работы с набором инициализированных и готовых к использованию объектов.</a:t>
            </a:r>
          </a:p>
          <a:p>
            <a:r>
              <a:rPr lang="ru-RU" dirty="0">
                <a:solidFill>
                  <a:srgbClr val="FFFF00"/>
                </a:solidFill>
              </a:rPr>
              <a:t>Прототип (Prototype).</a:t>
            </a:r>
            <a:r>
              <a:rPr lang="ru-RU" dirty="0"/>
              <a:t> Определяет интерфейс создания объекта через клонирование другого объекта вместо создания через конструктор.</a:t>
            </a:r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инициализация (Resource acquisition is initialization (RAII)).</a:t>
            </a:r>
            <a:r>
              <a:rPr lang="ru-RU" dirty="0"/>
              <a:t> Получение некоторого ресурса совмещается с инициализацией, а освобождение — с уничтожением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Определяют 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(Adapter / Wrapper).</a:t>
            </a:r>
            <a:r>
              <a:rPr lang="ru-RU" dirty="0"/>
              <a:t> Объект, обеспечивающий взаимодействие двух других объектов, один из которых использует, а другой предоставляет несовместимый с первым интерфейс.</a:t>
            </a:r>
          </a:p>
          <a:p>
            <a:r>
              <a:rPr lang="ru-RU" dirty="0">
                <a:solidFill>
                  <a:srgbClr val="FFFF00"/>
                </a:solidFill>
              </a:rPr>
              <a:t>Мост (Bridge).</a:t>
            </a:r>
            <a:r>
              <a:rPr lang="ru-RU" dirty="0"/>
              <a:t> 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>
                <a:solidFill>
                  <a:srgbClr val="FFFF00"/>
                </a:solidFill>
              </a:rPr>
              <a:t>Компоновщик (Composite).</a:t>
            </a:r>
            <a:r>
              <a:rPr lang="ru-RU" dirty="0"/>
              <a:t> Объект, который объединяет в себе объекты, подобные ему самому</a:t>
            </a:r>
          </a:p>
          <a:p>
            <a:r>
              <a:rPr lang="en-US" dirty="0">
                <a:solidFill>
                  <a:srgbClr val="FFC000"/>
                </a:solidFill>
              </a:rPr>
              <a:t>[C#]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Декоратор (Decorator).</a:t>
            </a:r>
            <a:r>
              <a:rPr lang="ru-RU" dirty="0"/>
              <a:t> Класс, расширяющий функциональность другого класса без использования наследования.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Extension </a:t>
            </a:r>
            <a:r>
              <a:rPr lang="ru-RU" dirty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(окончание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Фасад (Facade).</a:t>
            </a:r>
            <a:r>
              <a:rPr lang="ru-RU" dirty="0"/>
              <a:t> Объект, который абстрагирует работу с несколькими классами, объединяя их в единое целое.</a:t>
            </a:r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(Front Controller).</a:t>
            </a:r>
            <a:r>
              <a:rPr lang="ru-RU" dirty="0"/>
              <a:t> Обеспечивает унифицированный интерфейс для интерфейсов в подсистеме. Front Controller определяет высокоуровневый интерфейс, упрощающий использование подсистемы.</a:t>
            </a:r>
          </a:p>
          <a:p>
            <a:r>
              <a:rPr lang="ru-RU" dirty="0">
                <a:solidFill>
                  <a:srgbClr val="FFFF00"/>
                </a:solidFill>
              </a:rPr>
              <a:t>Приспособленец (Flyweight).</a:t>
            </a:r>
            <a:r>
              <a:rPr lang="ru-RU" dirty="0"/>
              <a:t> Это объект, представляющий себя как уникальный экземпляр в разных местах программы, но по факту не являющийся таковым.</a:t>
            </a:r>
          </a:p>
          <a:p>
            <a:r>
              <a:rPr lang="ru-RU" dirty="0">
                <a:solidFill>
                  <a:srgbClr val="FFFF00"/>
                </a:solidFill>
              </a:rPr>
              <a:t>Заместитель (Proxy).</a:t>
            </a:r>
            <a:r>
              <a:rPr lang="ru-RU" dirty="0"/>
              <a:t> 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ru-RU" sz="3600" dirty="0"/>
              <a:t>Поведенческие шаблоны (Behavioral)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Определяют 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(Strategy).</a:t>
            </a:r>
            <a:r>
              <a:rPr lang="ru-RU" dirty="0"/>
              <a:t> Предназначен для определения семейства алгоритмов, инкапсуляции каждого из них и обеспечения их взаимозаменяемости.</a:t>
            </a:r>
          </a:p>
          <a:p>
            <a:r>
              <a:rPr lang="ru-RU" dirty="0">
                <a:solidFill>
                  <a:srgbClr val="FFFF00"/>
                </a:solidFill>
              </a:rPr>
              <a:t>Итератор (Cursor Iterator).</a:t>
            </a:r>
            <a:r>
              <a:rPr lang="ru-RU" dirty="0"/>
              <a:t> 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агрегации.</a:t>
            </a:r>
          </a:p>
          <a:p>
            <a:r>
              <a:rPr lang="ru-RU" dirty="0">
                <a:solidFill>
                  <a:srgbClr val="FFFF00"/>
                </a:solidFill>
              </a:rPr>
              <a:t>Цепочка ответственности (Chain of responsibility).</a:t>
            </a:r>
            <a:r>
              <a:rPr lang="ru-RU" dirty="0"/>
              <a:t> Предназначен для организации в системе уровней ответственности.</a:t>
            </a:r>
          </a:p>
          <a:p>
            <a:r>
              <a:rPr lang="ru-RU" dirty="0">
                <a:solidFill>
                  <a:srgbClr val="FFFF00"/>
                </a:solidFill>
              </a:rPr>
              <a:t>Команда (Action, Transaction Command).</a:t>
            </a:r>
            <a:r>
              <a:rPr lang="ru-RU" dirty="0"/>
              <a:t> Представляет действие. Объект команды заключает в себе само действие и его параметры.</a:t>
            </a:r>
          </a:p>
          <a:p>
            <a:r>
              <a:rPr lang="ru-RU" dirty="0">
                <a:solidFill>
                  <a:srgbClr val="FFFF00"/>
                </a:solidFill>
              </a:rPr>
              <a:t>Интерпретатор (Interpreter).</a:t>
            </a:r>
            <a:r>
              <a:rPr lang="ru-RU" dirty="0"/>
              <a:t> Решает часто встречающуюся, но подверженную изменениям, задачу.</a:t>
            </a:r>
          </a:p>
          <a:p>
            <a:r>
              <a:rPr lang="ru-RU" dirty="0">
                <a:solidFill>
                  <a:srgbClr val="FFFF00"/>
                </a:solidFill>
              </a:rPr>
              <a:t>Посредник (Mediator).</a:t>
            </a:r>
            <a:r>
              <a:rPr lang="ru-RU" dirty="0"/>
              <a:t> Обеспечивает взаимодействие множества объектов, формируя при этом слабую связанность и избавляя объекты от необходимости явно ссылаться друг на друга.</a:t>
            </a:r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Хранитель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ru-RU" dirty="0">
                <a:solidFill>
                  <a:srgbClr val="FFFF00"/>
                </a:solidFill>
              </a:rPr>
              <a:t>Memento</a:t>
            </a:r>
            <a:r>
              <a:rPr lang="en-US" dirty="0">
                <a:solidFill>
                  <a:srgbClr val="FFFF00"/>
                </a:solidFill>
              </a:rPr>
              <a:t>).</a:t>
            </a:r>
            <a:r>
              <a:rPr lang="ru-RU" dirty="0"/>
              <a:t> Позволяет не нарушая инкапсуляцию зафиксировать и сохранить внутреннее состояния объекта так, чтобы позднее восстановить его в этом состоянии.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(окончание)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/>
              <a:t> Предотвращает нулевые указатели, предоставляя объект «по умолчанию»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Mitigate The Billion Dollar Mistake with Aspects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Наблюдатель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ru-RU" dirty="0">
                <a:solidFill>
                  <a:srgbClr val="FFFF00"/>
                </a:solidFill>
              </a:rPr>
              <a:t>Dependents, Publish-Subscribe, Listener Observer или Publish/subscribe</a:t>
            </a:r>
            <a:r>
              <a:rPr lang="en-US" dirty="0">
                <a:solidFill>
                  <a:srgbClr val="FFFF00"/>
                </a:solidFill>
              </a:rPr>
              <a:t>).</a:t>
            </a:r>
            <a:r>
              <a:rPr lang="ru-RU" dirty="0"/>
              <a:t> 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</a:t>
            </a:r>
            <a:r>
              <a:rPr lang="en-US" dirty="0"/>
              <a:t>. </a:t>
            </a:r>
            <a:r>
              <a:rPr lang="ru-RU" dirty="0">
                <a:solidFill>
                  <a:srgbClr val="FFC000"/>
                </a:solidFill>
              </a:rPr>
              <a:t>События.</a:t>
            </a:r>
          </a:p>
          <a:p>
            <a:r>
              <a:rPr lang="ru-RU" dirty="0">
                <a:solidFill>
                  <a:srgbClr val="FFFF00"/>
                </a:solidFill>
              </a:rPr>
              <a:t>Слуга (Servant).</a:t>
            </a:r>
            <a:r>
              <a:rPr lang="ru-RU" dirty="0"/>
              <a:t> Используется для обеспечения общей функциональности группе классов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Состояние (State).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Используется в тех случаях, когда во время выполнения программы объект должен менять свое поведение в зависимости от своего состояния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Шаблонный метод (Template method).</a:t>
            </a:r>
            <a:r>
              <a:rPr lang="ru-RU" dirty="0"/>
              <a:t> Определяет основу алгоритма и позволяет наследникам переопределять некоторые шаги алгоритма, не изменяя его структуру в целом.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Generic </a:t>
            </a:r>
            <a:r>
              <a:rPr lang="ru-RU" dirty="0">
                <a:solidFill>
                  <a:srgbClr val="FFC000"/>
                </a:solidFill>
              </a:rPr>
              <a:t>классы и методы. Делегаты.</a:t>
            </a:r>
          </a:p>
          <a:p>
            <a:r>
              <a:rPr lang="ru-RU" dirty="0">
                <a:solidFill>
                  <a:srgbClr val="FFFF00"/>
                </a:solidFill>
              </a:rPr>
              <a:t>Посетитель (Visitor).</a:t>
            </a:r>
            <a:r>
              <a:rPr lang="ru-RU" dirty="0"/>
              <a:t> 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visitor.</a:t>
            </a:r>
            <a:r>
              <a:rPr lang="ru-RU" dirty="0"/>
              <a:t> Оптимизирует реализацию шаблона посетитель, который инициализируется, единожды используется, и затем удаляется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visitor.</a:t>
            </a:r>
            <a:r>
              <a:rPr lang="ru-RU" dirty="0"/>
              <a:t> Предоставляет способ обхода всех вершин иерархической структуры данных (напр. древовидной)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6.joyreactor.cc/pics/post/%D1%84%D0%B8%D0%BB%D0%BE%D1%81%D0%BE%D1%84%D0%B8%D1%8F-%D0%B6%D0%B8%D0%B7%D0%BD%D1%8C-45689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14350"/>
            <a:ext cx="47625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(design 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Порождающие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Структурные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/>
              <a:t> Объект внешне выражает некоторое поведение, но в реальности передаёт ответственность за выполнение этого поведения связанному объекту.</a:t>
            </a:r>
          </a:p>
          <a:p>
            <a:r>
              <a:rPr lang="ru-RU" dirty="0">
                <a:solidFill>
                  <a:srgbClr val="FFFF00"/>
                </a:solidFill>
              </a:rPr>
              <a:t>Шаблон функционального дизайна (Functional design).</a:t>
            </a:r>
            <a:r>
              <a:rPr lang="ru-RU" dirty="0"/>
              <a:t> Гарантирует, что каждый модуль компьютерной программы имеет только одну обязанность и исполняет её с минимумом побочных эффектов на другие части программы.</a:t>
            </a:r>
          </a:p>
          <a:p>
            <a:r>
              <a:rPr lang="en-US" dirty="0">
                <a:solidFill>
                  <a:srgbClr val="FFC000"/>
                </a:solidFill>
              </a:rPr>
              <a:t>[F#] </a:t>
            </a:r>
            <a:r>
              <a:rPr lang="ru-RU" dirty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/>
              <a:t> Объект, который не может быть изменён после своего создания.</a:t>
            </a:r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Шаблоны 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/>
              <a:t> Класс, который представляет собой интерфейс для создания компонентов системы. </a:t>
            </a:r>
          </a:p>
          <a:p>
            <a:r>
              <a:rPr lang="ru-RU" dirty="0">
                <a:solidFill>
                  <a:srgbClr val="FFFF00"/>
                </a:solidFill>
              </a:rPr>
              <a:t>Строитель (Builder).</a:t>
            </a:r>
            <a:r>
              <a:rPr lang="ru-RU" dirty="0"/>
              <a:t> Класс, который представляет собой интерфейс для создания сложного объекта.</a:t>
            </a:r>
          </a:p>
          <a:p>
            <a:r>
              <a:rPr lang="ru-RU" dirty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/>
              <a:t> Определяет интерфейс для создания объекта, но оставляет подклассам решение о том, какой класс инстанциировать.</a:t>
            </a:r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/>
              <a:t> Объект, инициализируемый во время первого обращения к нему.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System.Lazy</a:t>
            </a:r>
            <a:r>
              <a:rPr lang="en-US" dirty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1004</Words>
  <Application>Microsoft Macintosh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Footlight MT Light</vt:lpstr>
      <vt:lpstr>Segoe Print</vt:lpstr>
      <vt:lpstr>bel-hard-training</vt:lpstr>
      <vt:lpstr>1_bel-hard-training</vt:lpstr>
      <vt:lpstr>PowerPoint Presentation</vt:lpstr>
      <vt:lpstr>Литература</vt:lpstr>
      <vt:lpstr>Материалы для обучения</vt:lpstr>
      <vt:lpstr>PowerPoint Presentation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(продолжение)</vt:lpstr>
      <vt:lpstr>Порождающие шаблоны (окончание)</vt:lpstr>
      <vt:lpstr>Структурные шаблоны (Structural)</vt:lpstr>
      <vt:lpstr>Структурные шаблоны (продолжение)</vt:lpstr>
      <vt:lpstr>Структурные шаблоны (окончание)</vt:lpstr>
      <vt:lpstr>Поведенческие шаблоны (Behavioral)</vt:lpstr>
      <vt:lpstr>Поведенческие шаблоны (продолжение)</vt:lpstr>
      <vt:lpstr>Поведенческие шаблоны (окончание)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2018-07-01T12:38:28Z</dcterms:modified>
</cp:coreProperties>
</file>