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sldIdLst>
    <p:sldId id="261" r:id="rId2"/>
    <p:sldId id="257" r:id="rId3"/>
    <p:sldId id="274" r:id="rId4"/>
    <p:sldId id="294" r:id="rId5"/>
    <p:sldId id="285" r:id="rId6"/>
    <p:sldId id="291" r:id="rId7"/>
    <p:sldId id="286" r:id="rId8"/>
    <p:sldId id="264" r:id="rId9"/>
    <p:sldId id="270" r:id="rId10"/>
    <p:sldId id="265" r:id="rId11"/>
    <p:sldId id="266" r:id="rId12"/>
    <p:sldId id="273" r:id="rId13"/>
    <p:sldId id="268" r:id="rId14"/>
    <p:sldId id="267" r:id="rId15"/>
    <p:sldId id="269" r:id="rId16"/>
    <p:sldId id="299" r:id="rId17"/>
    <p:sldId id="279" r:id="rId18"/>
    <p:sldId id="280" r:id="rId19"/>
    <p:sldId id="281" r:id="rId20"/>
    <p:sldId id="292" r:id="rId21"/>
    <p:sldId id="287" r:id="rId22"/>
    <p:sldId id="288" r:id="rId23"/>
    <p:sldId id="293" r:id="rId24"/>
    <p:sldId id="272" r:id="rId25"/>
    <p:sldId id="275" r:id="rId26"/>
    <p:sldId id="289" r:id="rId27"/>
    <p:sldId id="276" r:id="rId28"/>
    <p:sldId id="300" r:id="rId29"/>
    <p:sldId id="301" r:id="rId30"/>
    <p:sldId id="271" r:id="rId31"/>
    <p:sldId id="263" r:id="rId32"/>
    <p:sldId id="284" r:id="rId33"/>
    <p:sldId id="295" r:id="rId34"/>
    <p:sldId id="262" r:id="rId35"/>
    <p:sldId id="278" r:id="rId36"/>
    <p:sldId id="282" r:id="rId37"/>
    <p:sldId id="277" r:id="rId38"/>
    <p:sldId id="258" r:id="rId39"/>
    <p:sldId id="259" r:id="rId40"/>
    <p:sldId id="290" r:id="rId41"/>
    <p:sldId id="283" r:id="rId42"/>
    <p:sldId id="260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eries/PerfView-Tutorial" TargetMode="External"/><Relationship Id="rId2" Type="http://schemas.openxmlformats.org/officeDocument/2006/relationships/hyperlink" Target="http://www.microsoft.com/en-us/download/details.aspx?id=28567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red-gate.com/library/under-the-hood-of-net-memory-management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magazine/jj883956" TargetMode="External"/><Relationship Id="rId2" Type="http://schemas.openxmlformats.org/officeDocument/2006/relationships/hyperlink" Target="https://msdn.microsoft.com/magazine/jj86313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Управление памятью в .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NET.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Сборка мусора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9B65D-4CC7-6D4D-B0CE-265B451C9B56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Визуальная демонстрация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91680" y="1328579"/>
            <a:ext cx="5760640" cy="1436405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099634" y="148478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Стек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93483" y="1328579"/>
            <a:ext cx="200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static </a:t>
            </a:r>
            <a:r>
              <a:rPr lang="ru-RU" sz="1600" dirty="0">
                <a:latin typeface="Century Gothic" panose="020B0502020202020204" pitchFamily="34" charset="0"/>
              </a:rPr>
              <a:t>переменные и регистры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45187" y="2243212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0072" y="2085176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76056" y="1941160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39952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static </a:t>
            </a:r>
            <a:r>
              <a:rPr lang="ru-RU" dirty="0"/>
              <a:t>переменные</a:t>
            </a:r>
          </a:p>
          <a:p>
            <a:r>
              <a:rPr lang="ru-RU" dirty="0"/>
              <a:t>стек - локальные переменные и аргументы функций</a:t>
            </a:r>
          </a:p>
          <a:p>
            <a:r>
              <a:rPr lang="ru-RU" dirty="0"/>
              <a:t>регистры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запускается сборщик мусора?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память выделенная в управляемой кучи достигает определенного предела. Данный предел зависит от версии </a:t>
            </a:r>
            <a:r>
              <a:rPr lang="en-US" dirty="0"/>
              <a:t>CLR </a:t>
            </a:r>
            <a:r>
              <a:rPr lang="ru-RU" dirty="0"/>
              <a:t>и также  менятся в зависимости от поведения программы</a:t>
            </a:r>
          </a:p>
          <a:p>
            <a:r>
              <a:rPr lang="ru-RU" dirty="0"/>
              <a:t>Если </a:t>
            </a:r>
            <a:r>
              <a:rPr lang="en-US" dirty="0"/>
              <a:t>Windows</a:t>
            </a:r>
            <a:r>
              <a:rPr lang="ru-RU" dirty="0"/>
              <a:t> сообщает о приближении к пределу доступной виртуальной памяти</a:t>
            </a:r>
          </a:p>
          <a:p>
            <a:r>
              <a:rPr lang="ru-RU" dirty="0"/>
              <a:t>Вручную с помощью </a:t>
            </a:r>
            <a:r>
              <a:rPr lang="en-US" dirty="0" err="1"/>
              <a:t>GC.Collect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Сборка мусора на основе поколений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generation based garbage collection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Сборщик мусора в </a:t>
            </a:r>
            <a:r>
              <a:rPr lang="en-US" dirty="0"/>
              <a:t>.NET </a:t>
            </a:r>
            <a:r>
              <a:rPr lang="ru-RU" dirty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Поколения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Поколения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Деструкторы (</a:t>
            </a:r>
            <a:r>
              <a:rPr lang="ru-RU" dirty="0" err="1"/>
              <a:t>Финализаторы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GC.SuppressFinalize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r>
              <a:rPr lang="en-US" dirty="0" err="1"/>
              <a:t>GC.ReRegisterForFinalize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36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GC </a:t>
            </a:r>
            <a:r>
              <a:rPr lang="ru-RU" dirty="0"/>
              <a:t>и </a:t>
            </a:r>
            <a:r>
              <a:rPr lang="en-US" dirty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 </a:t>
            </a:r>
            <a:r>
              <a:rPr lang="ru-RU" dirty="0"/>
              <a:t>есть два режима работы </a:t>
            </a:r>
            <a:r>
              <a:rPr lang="en-US" dirty="0"/>
              <a:t>GC </a:t>
            </a:r>
            <a:r>
              <a:rPr lang="ru-RU" dirty="0"/>
              <a:t>который можно менять в файле конфигурации приложения. По умолчанию используется </a:t>
            </a:r>
            <a:r>
              <a:rPr lang="en-US" dirty="0"/>
              <a:t>concurrent</a:t>
            </a:r>
            <a:r>
              <a:rPr lang="ru-RU" dirty="0"/>
              <a:t> </a:t>
            </a:r>
            <a:r>
              <a:rPr lang="en-US" dirty="0"/>
              <a:t>Workstation GC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Используется 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процессоров</a:t>
            </a:r>
          </a:p>
          <a:p>
            <a:r>
              <a:rPr lang="en-US" dirty="0"/>
              <a:t>Concurrent Workstation GC</a:t>
            </a:r>
            <a:endParaRPr lang="ru-RU" dirty="0"/>
          </a:p>
          <a:p>
            <a:pPr lvl="1"/>
            <a:r>
              <a:rPr lang="ru-RU" dirty="0"/>
              <a:t>Отдельный поток для </a:t>
            </a:r>
            <a:r>
              <a:rPr lang="en-US" dirty="0"/>
              <a:t>GC</a:t>
            </a:r>
          </a:p>
          <a:p>
            <a:pPr lvl="1"/>
            <a:r>
              <a:rPr lang="ru-RU" dirty="0"/>
              <a:t>Работает паралельно с приложением. Минимальные задержки исполнения</a:t>
            </a:r>
          </a:p>
          <a:p>
            <a:r>
              <a:rPr lang="en-US" dirty="0"/>
              <a:t>Non-concurrent Workstation GC</a:t>
            </a:r>
          </a:p>
          <a:p>
            <a:pPr lvl="1"/>
            <a:r>
              <a:rPr lang="en-US" dirty="0"/>
              <a:t>GC </a:t>
            </a:r>
            <a:r>
              <a:rPr lang="ru-RU" dirty="0"/>
              <a:t>запускается в контексте одного из потоков приложения</a:t>
            </a:r>
          </a:p>
          <a:p>
            <a:pPr lvl="1"/>
            <a:r>
              <a:rPr lang="ru-RU" dirty="0"/>
              <a:t>Все остальные потоки останавливаются</a:t>
            </a:r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Отдельный </a:t>
            </a:r>
            <a:r>
              <a:rPr lang="en-US" dirty="0"/>
              <a:t>GC </a:t>
            </a:r>
            <a:r>
              <a:rPr lang="ru-RU" dirty="0"/>
              <a:t>поток для каждого</a:t>
            </a:r>
            <a:r>
              <a:rPr lang="en-US" dirty="0"/>
              <a:t> </a:t>
            </a:r>
            <a:r>
              <a:rPr lang="ru-RU" dirty="0"/>
              <a:t>ядра</a:t>
            </a:r>
          </a:p>
          <a:p>
            <a:r>
              <a:rPr lang="ru-RU" dirty="0"/>
              <a:t>Отдельная куча для каждого процессора</a:t>
            </a:r>
          </a:p>
          <a:p>
            <a:r>
              <a:rPr lang="ru-RU" dirty="0"/>
              <a:t>До .</a:t>
            </a:r>
            <a:r>
              <a:rPr lang="en-US" dirty="0"/>
              <a:t> NET 4.5 </a:t>
            </a:r>
            <a:r>
              <a:rPr lang="ru-RU" dirty="0"/>
              <a:t>работал в </a:t>
            </a:r>
            <a:r>
              <a:rPr lang="en-US" dirty="0"/>
              <a:t>non</a:t>
            </a:r>
            <a:r>
              <a:rPr lang="ru-RU" dirty="0"/>
              <a:t>-</a:t>
            </a:r>
            <a:r>
              <a:rPr lang="en-US" dirty="0"/>
              <a:t>concurrent </a:t>
            </a:r>
            <a:r>
              <a:rPr lang="ru-RU" dirty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/>
              <a:t>Начиная с </a:t>
            </a:r>
            <a:r>
              <a:rPr lang="en-US" dirty="0"/>
              <a:t>.NET 4.5 </a:t>
            </a:r>
            <a:r>
              <a:rPr lang="ru-RU" dirty="0"/>
              <a:t>поддерживает </a:t>
            </a:r>
            <a:r>
              <a:rPr lang="en-US" dirty="0"/>
              <a:t>concurrent </a:t>
            </a:r>
            <a:r>
              <a:rPr lang="ru-RU" dirty="0"/>
              <a:t>режим. </a:t>
            </a:r>
            <a:r>
              <a:rPr lang="ru-RU" dirty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  <a:r>
              <a:rPr lang="ru-RU" dirty="0"/>
              <a:t>-типы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int </a:t>
            </a:r>
            <a:r>
              <a:rPr lang="en-US" sz="2000" dirty="0" err="1"/>
              <a:t>i</a:t>
            </a:r>
            <a:r>
              <a:rPr lang="en-US" sz="2000" dirty="0"/>
              <a:t> = 10;</a:t>
            </a:r>
            <a:endParaRPr lang="ru-R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int j = 11;</a:t>
              </a:r>
              <a:endParaRPr lang="ru-RU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Благодаря своему сравнительно небольшому размеру значения переменных </a:t>
            </a:r>
            <a:r>
              <a:rPr lang="en-US" sz="2000" dirty="0"/>
              <a:t>value </a:t>
            </a:r>
            <a:r>
              <a:rPr lang="ru-RU" sz="2000" dirty="0"/>
              <a:t>типа могут храниться в стеке.</a:t>
            </a:r>
            <a:r>
              <a:rPr lang="en-US" sz="2000" dirty="0"/>
              <a:t> </a:t>
            </a:r>
            <a:r>
              <a:rPr lang="ru-RU" sz="2000" dirty="0"/>
              <a:t>При присваивании происходит копирование значения.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http://blogs.msdn.com/b/ruericlippert/archive/2010/10/25/the-truth-about-value-types.aspx</a:t>
            </a:r>
            <a:endParaRPr lang="ru-R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 = </a:t>
              </a:r>
              <a:r>
                <a:rPr lang="en-US" sz="2000" dirty="0" err="1"/>
                <a:t>i</a:t>
              </a:r>
              <a:r>
                <a:rPr lang="en-US" sz="2000" dirty="0"/>
                <a:t>; </a:t>
              </a:r>
              <a:endParaRPr lang="ru-RU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 : </a:t>
              </a:r>
              <a:r>
                <a:rPr lang="en-US" dirty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IDisposable: </a:t>
            </a:r>
            <a:r>
              <a:rPr lang="ru-RU" dirty="0"/>
              <a:t>управление ресурсами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 </a:t>
            </a:r>
            <a:r>
              <a:rPr lang="ru-RU" dirty="0"/>
              <a:t>используется недетерминированная модель управления памятью. Это означает что программист не контролирует момент освобождения памяти. Данный подход годится для памяти, но не годится для «объектов» которые находятся вне контроля </a:t>
            </a:r>
            <a:r>
              <a:rPr lang="en-US" dirty="0"/>
              <a:t>.NET – </a:t>
            </a:r>
            <a:r>
              <a:rPr lang="ru-RU" dirty="0"/>
              <a:t>например, файлы. Создавая объект типа </a:t>
            </a:r>
            <a:r>
              <a:rPr lang="en-US" dirty="0"/>
              <a:t>FileStream </a:t>
            </a:r>
            <a:r>
              <a:rPr lang="ru-RU" dirty="0"/>
              <a:t>мы одновременно создаем т.н. дескриптор (</a:t>
            </a:r>
            <a:r>
              <a:rPr lang="en-US" dirty="0"/>
              <a:t>handle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системный объект который контролируется ОС </a:t>
            </a:r>
            <a:r>
              <a:rPr lang="en-US" dirty="0"/>
              <a:t>Windows. </a:t>
            </a:r>
            <a:r>
              <a:rPr lang="ru-RU" dirty="0"/>
              <a:t>Этот дескритор нужно закрывать для корректной работы приложения и экономии системных ресурсов. Интерфейс </a:t>
            </a:r>
            <a:r>
              <a:rPr lang="en-US" dirty="0"/>
              <a:t>IDisposable </a:t>
            </a:r>
            <a:r>
              <a:rPr lang="ru-RU" dirty="0"/>
              <a:t>с одним методом </a:t>
            </a:r>
            <a:r>
              <a:rPr lang="en-US" dirty="0"/>
              <a:t>void Dispose()</a:t>
            </a:r>
            <a:r>
              <a:rPr lang="ru-RU" dirty="0"/>
              <a:t> позволяет точно упралять моментом когда нужно освобождать такие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67440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using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Переменная видна только внутри блока</a:t>
            </a:r>
          </a:p>
          <a:p>
            <a:r>
              <a:rPr lang="ru-RU" dirty="0"/>
              <a:t>Автоматически вызывается </a:t>
            </a:r>
            <a:r>
              <a:rPr lang="en-US" dirty="0"/>
              <a:t>Dispose() </a:t>
            </a:r>
            <a:r>
              <a:rPr lang="ru-RU" dirty="0"/>
              <a:t>внутри блока </a:t>
            </a:r>
            <a:r>
              <a:rPr lang="en-US" dirty="0"/>
              <a:t>finally</a:t>
            </a:r>
          </a:p>
          <a:p>
            <a:r>
              <a:rPr lang="ru-RU" dirty="0"/>
              <a:t>Переменная доступна только для чтения</a:t>
            </a:r>
          </a:p>
        </p:txBody>
      </p:sp>
    </p:spTree>
    <p:extLst>
      <p:ext uri="{BB962C8B-B14F-4D97-AF65-F5344CB8AC3E}">
        <p14:creationId xmlns:p14="http://schemas.microsoft.com/office/powerpoint/2010/main" val="135493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Своя реализация </a:t>
            </a:r>
            <a:r>
              <a:rPr lang="en-US" dirty="0" err="1"/>
              <a:t>IDisposable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Должна быть реентерабельной</a:t>
            </a:r>
          </a:p>
          <a:p>
            <a:r>
              <a:rPr lang="ru-RU" dirty="0"/>
              <a:t>Не должна генерировать исключений при повторном вызове</a:t>
            </a:r>
          </a:p>
        </p:txBody>
      </p:sp>
    </p:spTree>
    <p:extLst>
      <p:ext uri="{BB962C8B-B14F-4D97-AF65-F5344CB8AC3E}">
        <p14:creationId xmlns:p14="http://schemas.microsoft.com/office/powerpoint/2010/main" val="394780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IDisposable </a:t>
            </a:r>
            <a:r>
              <a:rPr lang="ru-RU" dirty="0"/>
              <a:t>и </a:t>
            </a:r>
            <a:r>
              <a:rPr lang="en-US" dirty="0"/>
              <a:t>foreach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Компилятор автоматически генерирует вызов </a:t>
            </a:r>
            <a:r>
              <a:rPr lang="en-US" sz="2800" dirty="0"/>
              <a:t>Dispose() </a:t>
            </a:r>
            <a:r>
              <a:rPr lang="ru-RU" sz="2800" dirty="0"/>
              <a:t>для цикла </a:t>
            </a:r>
            <a:r>
              <a:rPr lang="en-US" sz="2800" dirty="0"/>
              <a:t>foreach. </a:t>
            </a:r>
            <a:r>
              <a:rPr lang="ru-RU" sz="2800" dirty="0"/>
              <a:t>Цикл: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449487"/>
            <a:ext cx="82296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(ElementType element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collection) statement</a:t>
            </a:r>
            <a:endParaRPr lang="ru-RU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81535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dirty="0"/>
              <a:t>преобразуется компилятором в (один из вариантов):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457599"/>
            <a:ext cx="8229600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 enumerator = (collection).GetEnumerator();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(enumerator.MoveNext())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ElementType element = (ElementType)enumerator.Current;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statement;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(enumerator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enumerator).Dispose();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453336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FF00"/>
                </a:solidFill>
              </a:rPr>
              <a:t>Подробности см. в спецификации </a:t>
            </a:r>
            <a:r>
              <a:rPr lang="en-US" sz="1400" dirty="0">
                <a:solidFill>
                  <a:srgbClr val="FFFF00"/>
                </a:solidFill>
              </a:rPr>
              <a:t>C# </a:t>
            </a:r>
            <a:r>
              <a:rPr lang="ru-RU" sz="1400" dirty="0">
                <a:solidFill>
                  <a:srgbClr val="FFFF00"/>
                </a:solidFill>
              </a:rPr>
              <a:t>- §8</a:t>
            </a:r>
            <a:r>
              <a:rPr lang="en-US" sz="1400" dirty="0">
                <a:solidFill>
                  <a:srgbClr val="FFFF00"/>
                </a:solidFill>
              </a:rPr>
              <a:t>.8.4 The foreach statement</a:t>
            </a:r>
            <a:endParaRPr lang="ru-RU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8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Куча для больших объектов</a:t>
            </a:r>
            <a:br>
              <a:rPr lang="ru-RU" dirty="0"/>
            </a:br>
            <a:r>
              <a:rPr lang="en-US" dirty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/>
              <a:t>Объекты в данной куче считаются принадлежащими второму поколению</a:t>
            </a:r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 Object Heap </a:t>
            </a:r>
            <a:r>
              <a:rPr lang="ru-RU" dirty="0"/>
              <a:t>в </a:t>
            </a:r>
            <a:r>
              <a:rPr lang="en-US" dirty="0"/>
              <a:t>.NET 4.5.1</a:t>
            </a:r>
            <a:br>
              <a:rPr lang="ru-RU" dirty="0"/>
            </a:br>
            <a:r>
              <a:rPr lang="ru-RU" dirty="0"/>
              <a:t>и выше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Добавлена возможность дефрагментации </a:t>
            </a:r>
            <a:r>
              <a:rPr lang="en-US" dirty="0"/>
              <a:t>LOH </a:t>
            </a:r>
            <a:r>
              <a:rPr lang="ru-RU" dirty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 полной сборки мусора свойство </a:t>
            </a:r>
            <a:r>
              <a:rPr lang="en-US" dirty="0" err="1"/>
              <a:t>LargeObjectHeapCompactionMode</a:t>
            </a:r>
            <a:r>
              <a:rPr lang="ru-RU" dirty="0"/>
              <a:t> принимает значение </a:t>
            </a:r>
            <a:r>
              <a:rPr lang="en-US" dirty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Временный запрет </a:t>
            </a:r>
            <a:r>
              <a:rPr lang="en-US" dirty="0"/>
              <a:t>GC (.NET 4.6+)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 4.6 </a:t>
            </a:r>
            <a:r>
              <a:rPr lang="ru-RU" dirty="0"/>
              <a:t>были добавлены методы</a:t>
            </a:r>
            <a:endParaRPr lang="en-US" dirty="0"/>
          </a:p>
          <a:p>
            <a:r>
              <a:rPr lang="en-US" dirty="0" err="1"/>
              <a:t>GC.TryStartNoGCRegion</a:t>
            </a:r>
            <a:r>
              <a:rPr lang="ru-RU" dirty="0"/>
              <a:t>(</a:t>
            </a:r>
            <a:r>
              <a:rPr lang="en-US" dirty="0"/>
              <a:t>long </a:t>
            </a:r>
            <a:r>
              <a:rPr lang="en-US" dirty="0" err="1"/>
              <a:t>totalSize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/>
              <a:t>GC.EndNoGCRegion</a:t>
            </a:r>
            <a:r>
              <a:rPr lang="ru-RU" dirty="0"/>
              <a:t>()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для временного запрета сборки мусора при условии наличия указанного объема памяти.</a:t>
            </a:r>
          </a:p>
        </p:txBody>
      </p:sp>
    </p:spTree>
    <p:extLst>
      <p:ext uri="{BB962C8B-B14F-4D97-AF65-F5344CB8AC3E}">
        <p14:creationId xmlns:p14="http://schemas.microsoft.com/office/powerpoint/2010/main" val="812672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Debug </a:t>
            </a:r>
            <a:r>
              <a:rPr lang="ru-RU" dirty="0"/>
              <a:t>и </a:t>
            </a:r>
            <a:r>
              <a:rPr lang="en-US" dirty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компиляции проекта в конфигурации </a:t>
            </a:r>
            <a:r>
              <a:rPr lang="en-US" dirty="0"/>
              <a:t>Debug </a:t>
            </a:r>
            <a:r>
              <a:rPr lang="ru-RU" dirty="0"/>
              <a:t>к сборке добавляется атрибут </a:t>
            </a:r>
            <a:r>
              <a:rPr lang="en-US" dirty="0" err="1"/>
              <a:t>DebuggableAttribute</a:t>
            </a:r>
            <a:r>
              <a:rPr lang="ru-RU" dirty="0"/>
              <a:t>	который дает команду </a:t>
            </a:r>
            <a:r>
              <a:rPr lang="en-US" dirty="0"/>
              <a:t>GC </a:t>
            </a:r>
            <a:r>
              <a:rPr lang="ru-RU" dirty="0"/>
              <a:t>исскуственно продлевать время жизни локальных переменных до завершения метода. </a:t>
            </a:r>
            <a:r>
              <a:rPr lang="ru-RU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</a:t>
            </a:r>
            <a:r>
              <a:rPr lang="ru-RU" dirty="0"/>
              <a:t>и пароли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Хранение паролей в открытом виде упрощает доступ извне с помощью отладчиков. Дополнительные проблемы создает </a:t>
            </a:r>
            <a:r>
              <a:rPr lang="en-US" dirty="0"/>
              <a:t>GC </a:t>
            </a:r>
            <a:r>
              <a:rPr lang="ru-RU" dirty="0"/>
              <a:t>перемещая объекты во время дефрагментации. Для надежного хранения паролей следует использовать класс </a:t>
            </a:r>
            <a:r>
              <a:rPr lang="en-US" dirty="0" err="1"/>
              <a:t>System.Security.SecureString</a:t>
            </a:r>
            <a:r>
              <a:rPr lang="en-US" dirty="0"/>
              <a:t>. </a:t>
            </a:r>
            <a:r>
              <a:rPr lang="ru-RU" dirty="0"/>
              <a:t>Его содержимое хранится в зашифрованном виде и не перемещается сборщиком мусора.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Ссылочные типы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Эффективная работа с памятью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Два способа сделать </a:t>
            </a:r>
            <a:r>
              <a:rPr lang="en-US" dirty="0"/>
              <a:t>GC </a:t>
            </a:r>
            <a:r>
              <a:rPr lang="ru-RU" dirty="0"/>
              <a:t>«счастливым»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/>
              <a:t>Заставить его</a:t>
            </a:r>
            <a:br>
              <a:rPr lang="ru-RU" b="1" dirty="0"/>
            </a:br>
            <a:r>
              <a:rPr lang="ru-RU" b="1" u="sng" dirty="0"/>
              <a:t>реже запускаться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Используйте пулы объектов, по возможности.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/>
              <a:t>Ускорить</a:t>
            </a:r>
            <a:br>
              <a:rPr lang="ru-RU" b="1" dirty="0"/>
            </a:br>
            <a:r>
              <a:rPr lang="ru-RU" b="1" dirty="0"/>
              <a:t>его работу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Время уборки мусора прямо пропорционально количеству связей которые нужно обойти.</a:t>
            </a:r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Советы по использованию финализаторов (</a:t>
            </a:r>
            <a:r>
              <a:rPr lang="en-US" sz="3600" dirty="0"/>
              <a:t>finalizers</a:t>
            </a:r>
            <a:r>
              <a:rPr lang="ru-RU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Классы с финализаторами следует размещать в корне иерархии классов</a:t>
            </a:r>
            <a:br>
              <a:rPr lang="ru-RU" sz="2400" dirty="0"/>
            </a:b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Быстрый код без блокировок</a:t>
            </a:r>
          </a:p>
          <a:p>
            <a:r>
              <a:rPr lang="ru-RU" sz="2400" dirty="0"/>
              <a:t>Небольшой размер классов</a:t>
            </a:r>
          </a:p>
          <a:p>
            <a:r>
              <a:rPr lang="ru-RU" sz="2400" dirty="0"/>
              <a:t>Избегайте циклических зависимостей между классами с финализаторами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09904" y="2436857"/>
            <a:ext cx="2646072" cy="1604501"/>
            <a:chOff x="755576" y="1988840"/>
            <a:chExt cx="3261581" cy="1800200"/>
          </a:xfrm>
        </p:grpSpPr>
        <p:sp>
          <p:nvSpPr>
            <p:cNvPr id="7" name="Oval 6"/>
            <p:cNvSpPr/>
            <p:nvPr/>
          </p:nvSpPr>
          <p:spPr>
            <a:xfrm>
              <a:off x="755576" y="299695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1475656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2302971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180322" y="25649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1475656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535" y="306896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/>
                <a:t>finalizable</a:t>
              </a:r>
              <a:endParaRPr lang="ru-RU" sz="2000" dirty="0"/>
            </a:p>
          </p:txBody>
        </p:sp>
        <p:cxnSp>
          <p:nvCxnSpPr>
            <p:cNvPr id="13" name="Straight Arrow Connector 12"/>
            <p:cNvCxnSpPr>
              <a:stCxn id="7" idx="7"/>
              <a:endCxn id="8" idx="2"/>
            </p:cNvCxnSpPr>
            <p:nvPr/>
          </p:nvCxnSpPr>
          <p:spPr>
            <a:xfrm flipV="1">
              <a:off x="1124352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2"/>
            </p:cNvCxnSpPr>
            <p:nvPr/>
          </p:nvCxnSpPr>
          <p:spPr>
            <a:xfrm>
              <a:off x="1907704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2"/>
            </p:cNvCxnSpPr>
            <p:nvPr/>
          </p:nvCxnSpPr>
          <p:spPr>
            <a:xfrm>
              <a:off x="2735019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1" idx="2"/>
            </p:cNvCxnSpPr>
            <p:nvPr/>
          </p:nvCxnSpPr>
          <p:spPr>
            <a:xfrm>
              <a:off x="1124352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1497" y="1988840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/>
                <a:t>Правильно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2436857"/>
            <a:ext cx="2876718" cy="1640215"/>
            <a:chOff x="5058570" y="1988840"/>
            <a:chExt cx="3545878" cy="1840270"/>
          </a:xfrm>
        </p:grpSpPr>
        <p:sp>
          <p:nvSpPr>
            <p:cNvPr id="19" name="Oval 18"/>
            <p:cNvSpPr/>
            <p:nvPr/>
          </p:nvSpPr>
          <p:spPr>
            <a:xfrm>
              <a:off x="5733194" y="299695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Oval 19"/>
            <p:cNvSpPr/>
            <p:nvPr/>
          </p:nvSpPr>
          <p:spPr>
            <a:xfrm>
              <a:off x="6453274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>
              <a:off x="7280589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8157940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Oval 22"/>
            <p:cNvSpPr/>
            <p:nvPr/>
          </p:nvSpPr>
          <p:spPr>
            <a:xfrm>
              <a:off x="6453274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8570" y="342900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/>
                <a:t>finalizable</a:t>
              </a:r>
              <a:endParaRPr lang="ru-RU" sz="2000" dirty="0"/>
            </a:p>
          </p:txBody>
        </p:sp>
        <p:cxnSp>
          <p:nvCxnSpPr>
            <p:cNvPr id="25" name="Straight Arrow Connector 24"/>
            <p:cNvCxnSpPr>
              <a:stCxn id="19" idx="7"/>
              <a:endCxn id="20" idx="2"/>
            </p:cNvCxnSpPr>
            <p:nvPr/>
          </p:nvCxnSpPr>
          <p:spPr>
            <a:xfrm flipV="1">
              <a:off x="6101970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6"/>
              <a:endCxn id="21" idx="2"/>
            </p:cNvCxnSpPr>
            <p:nvPr/>
          </p:nvCxnSpPr>
          <p:spPr>
            <a:xfrm>
              <a:off x="6885322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  <a:endCxn id="22" idx="2"/>
            </p:cNvCxnSpPr>
            <p:nvPr/>
          </p:nvCxnSpPr>
          <p:spPr>
            <a:xfrm>
              <a:off x="7712637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5"/>
              <a:endCxn id="23" idx="2"/>
            </p:cNvCxnSpPr>
            <p:nvPr/>
          </p:nvCxnSpPr>
          <p:spPr>
            <a:xfrm>
              <a:off x="6101970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88777" y="1988840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/>
                <a:t>Неправильно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7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GC.KeepAlive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3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en-US" dirty="0"/>
              <a:t>Windows</a:t>
            </a:r>
            <a:r>
              <a:rPr lang="ru-RU" dirty="0"/>
              <a:t> управляет памятью</a:t>
            </a:r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Адресное пространство для </a:t>
            </a:r>
            <a:r>
              <a:rPr lang="en-US" dirty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/>
              <a:t>32 бита = 2</a:t>
            </a:r>
            <a:r>
              <a:rPr lang="en-US" sz="1400" dirty="0"/>
              <a:t>^32 = 4 </a:t>
            </a:r>
            <a:r>
              <a:rPr lang="ru-RU" sz="1400" dirty="0"/>
              <a:t>Гбайт</a:t>
            </a:r>
          </a:p>
          <a:p>
            <a:pPr lvl="1"/>
            <a:r>
              <a:rPr lang="en-US" sz="1400" dirty="0"/>
              <a:t>/3GB </a:t>
            </a:r>
            <a:r>
              <a:rPr lang="ru-RU" sz="1400" dirty="0"/>
              <a:t>и </a:t>
            </a:r>
            <a:r>
              <a:rPr lang="en-US" sz="1400" dirty="0"/>
              <a:t>/USERVA</a:t>
            </a:r>
            <a:r>
              <a:rPr lang="ru-RU" sz="1400" dirty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/>
              <a:t>» чтобы он мог использовать память выше </a:t>
            </a:r>
            <a:r>
              <a:rPr lang="en-US" sz="1400" dirty="0"/>
              <a:t>2 </a:t>
            </a:r>
            <a:r>
              <a:rPr lang="ru-RU" sz="1400" dirty="0"/>
              <a:t>Гбайт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Адресное пространство для </a:t>
            </a:r>
            <a:r>
              <a:rPr lang="en-US" dirty="0"/>
              <a:t>x</a:t>
            </a:r>
            <a:r>
              <a:rPr lang="ru-RU" dirty="0"/>
              <a:t>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/>
              <a:t>64 бита = 2</a:t>
            </a:r>
            <a:r>
              <a:rPr lang="en-US" sz="1400" dirty="0"/>
              <a:t>^</a:t>
            </a:r>
            <a:r>
              <a:rPr lang="ru-RU" sz="1400" dirty="0"/>
              <a:t>64</a:t>
            </a:r>
            <a:r>
              <a:rPr lang="en-US" sz="1400" dirty="0"/>
              <a:t> = 17</a:t>
            </a:r>
            <a:r>
              <a:rPr lang="ru-RU" sz="1400" dirty="0"/>
              <a:t> </a:t>
            </a:r>
            <a:r>
              <a:rPr lang="en-US" sz="1400" dirty="0"/>
              <a:t>179</a:t>
            </a:r>
            <a:r>
              <a:rPr lang="ru-RU" sz="1400" dirty="0"/>
              <a:t> </a:t>
            </a:r>
            <a:r>
              <a:rPr lang="en-US" sz="1400" dirty="0"/>
              <a:t>869</a:t>
            </a:r>
            <a:r>
              <a:rPr lang="ru-RU" sz="1400" dirty="0"/>
              <a:t> </a:t>
            </a:r>
            <a:r>
              <a:rPr lang="en-US" sz="1400" dirty="0"/>
              <a:t>184 </a:t>
            </a:r>
            <a:r>
              <a:rPr lang="ru-RU" sz="1400" dirty="0"/>
              <a:t>Гб =</a:t>
            </a:r>
            <a:r>
              <a:rPr lang="en-US" sz="1400" dirty="0">
                <a:latin typeface="Calibri"/>
              </a:rPr>
              <a:t> 16 </a:t>
            </a:r>
            <a:r>
              <a:rPr lang="ru-RU" sz="1400" dirty="0">
                <a:latin typeface="Calibri"/>
              </a:rPr>
              <a:t>Эксабайтов</a:t>
            </a:r>
            <a:endParaRPr lang="ru-RU" sz="1400" dirty="0"/>
          </a:p>
          <a:p>
            <a:pPr lvl="1"/>
            <a:r>
              <a:rPr lang="ru-RU" sz="1400" dirty="0"/>
              <a:t>В </a:t>
            </a:r>
            <a:r>
              <a:rPr lang="en-US" sz="1400" dirty="0"/>
              <a:t>x64 </a:t>
            </a:r>
            <a:r>
              <a:rPr lang="ru-RU" sz="1400" dirty="0"/>
              <a:t>архитектуре в данный момент используется 48 битов 	= </a:t>
            </a:r>
            <a:r>
              <a:rPr lang="en-US" sz="1400" dirty="0"/>
              <a:t>262</a:t>
            </a:r>
            <a:r>
              <a:rPr lang="ru-RU" sz="1400" dirty="0"/>
              <a:t> </a:t>
            </a:r>
            <a:r>
              <a:rPr lang="en-US" sz="1400" dirty="0"/>
              <a:t>144 </a:t>
            </a:r>
            <a:r>
              <a:rPr lang="ru-RU" sz="1400" dirty="0"/>
              <a:t>Гб 	</a:t>
            </a:r>
            <a:r>
              <a:rPr lang="en-US" sz="1400" dirty="0"/>
              <a:t>= 256 </a:t>
            </a:r>
            <a:r>
              <a:rPr lang="ru-RU" sz="1400" dirty="0"/>
              <a:t>Тб</a:t>
            </a:r>
          </a:p>
          <a:p>
            <a:pPr lvl="1"/>
            <a:r>
              <a:rPr lang="ru-RU" sz="1400" dirty="0"/>
              <a:t>В </a:t>
            </a:r>
            <a:r>
              <a:rPr lang="en-US" sz="1400" dirty="0"/>
              <a:t>IA-64</a:t>
            </a:r>
            <a:r>
              <a:rPr lang="ru-RU" sz="1400" dirty="0"/>
              <a:t> архитектуре в данный момент используется 50 битов 	= </a:t>
            </a:r>
            <a:r>
              <a:rPr lang="en-US" sz="1400" dirty="0"/>
              <a:t>1</a:t>
            </a:r>
            <a:r>
              <a:rPr lang="ru-RU" sz="1400" dirty="0"/>
              <a:t> </a:t>
            </a:r>
            <a:r>
              <a:rPr lang="en-US" sz="1400" dirty="0"/>
              <a:t>048</a:t>
            </a:r>
            <a:r>
              <a:rPr lang="ru-RU" sz="1400" dirty="0"/>
              <a:t> </a:t>
            </a:r>
            <a:r>
              <a:rPr lang="en-US" sz="1400" dirty="0"/>
              <a:t>576 </a:t>
            </a:r>
            <a:r>
              <a:rPr lang="ru-RU" sz="1400" dirty="0"/>
              <a:t>Гб 	</a:t>
            </a:r>
            <a:r>
              <a:rPr lang="en-US" sz="1400" dirty="0"/>
              <a:t>= 1024 </a:t>
            </a:r>
            <a:r>
              <a:rPr lang="ru-RU" sz="1400" dirty="0"/>
              <a:t>Тб</a:t>
            </a:r>
          </a:p>
          <a:p>
            <a:pPr lvl="1"/>
            <a:r>
              <a:rPr lang="en-US" sz="1400" dirty="0"/>
              <a:t>Windows X64 </a:t>
            </a:r>
            <a:r>
              <a:rPr lang="ru-RU" sz="1400" dirty="0"/>
              <a:t>использует 44 бита 			= </a:t>
            </a:r>
            <a:r>
              <a:rPr lang="en-US" sz="1400" dirty="0"/>
              <a:t>16</a:t>
            </a:r>
            <a:r>
              <a:rPr lang="ru-RU" sz="1400" dirty="0"/>
              <a:t> </a:t>
            </a:r>
            <a:r>
              <a:rPr lang="en-US" sz="1400" dirty="0"/>
              <a:t>384 </a:t>
            </a:r>
            <a:r>
              <a:rPr lang="ru-RU" sz="1400" dirty="0"/>
              <a:t>Гб 		</a:t>
            </a:r>
            <a:r>
              <a:rPr lang="en-US" sz="1400" dirty="0"/>
              <a:t>= 16 </a:t>
            </a:r>
            <a:r>
              <a:rPr lang="ru-RU" sz="1400" dirty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>
                <a:solidFill>
                  <a:srgbClr val="FFFFFF"/>
                </a:solidFill>
                <a:latin typeface="Arial"/>
              </a:rPr>
              <a:t>x64</a:t>
            </a: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x64</a:t>
            </a: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Мониторинг используемой памяти</a:t>
            </a:r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Мониторинг используемой памяти из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GC.CollectionCount</a:t>
            </a:r>
            <a:r>
              <a:rPr lang="en-US" dirty="0"/>
              <a:t>(</a:t>
            </a:r>
            <a:r>
              <a:rPr lang="ru-RU" dirty="0"/>
              <a:t>номерПоколения</a:t>
            </a:r>
            <a:r>
              <a:rPr lang="en-US" dirty="0"/>
              <a:t>)</a:t>
            </a:r>
            <a:r>
              <a:rPr lang="ru-RU" dirty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/>
              <a:t>)</a:t>
            </a:r>
            <a:r>
              <a:rPr lang="ru-RU" dirty="0"/>
              <a:t> – возвращает кол-во байтов выделенных в куче</a:t>
            </a:r>
          </a:p>
          <a:p>
            <a:r>
              <a:rPr lang="en-US" dirty="0" err="1"/>
              <a:t>Environment.WorkingSet</a:t>
            </a:r>
            <a:r>
              <a:rPr lang="en-US" dirty="0"/>
              <a:t> – </a:t>
            </a:r>
            <a:r>
              <a:rPr lang="ru-RU" dirty="0"/>
              <a:t>размер в байтах рабочего множества процесса </a:t>
            </a:r>
            <a:r>
              <a:rPr lang="en-US" dirty="0"/>
              <a:t>(working set)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Мониторинг используемой памяти внешними средствами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Счетчики  производительности</a:t>
            </a:r>
            <a:endParaRPr lang="en-US" dirty="0"/>
          </a:p>
          <a:p>
            <a:pPr lvl="1"/>
            <a:r>
              <a:rPr lang="en-US" dirty="0"/>
              <a:t>Performance Monitor</a:t>
            </a:r>
            <a:r>
              <a:rPr lang="ru-RU" dirty="0"/>
              <a:t> (</a:t>
            </a:r>
            <a:r>
              <a:rPr lang="en-US" dirty="0"/>
              <a:t>Control Panel \ Administrative 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http://technet.microsoft.com/en-us/sysinternals/bb896653</a:t>
            </a:r>
            <a:endParaRPr lang="en-US" dirty="0"/>
          </a:p>
          <a:p>
            <a:r>
              <a:rPr lang="en-US" dirty="0"/>
              <a:t>Microsoft </a:t>
            </a:r>
            <a:r>
              <a:rPr lang="en-US" dirty="0" err="1"/>
              <a:t>PerfView</a:t>
            </a:r>
            <a:endParaRPr lang="en-US" dirty="0"/>
          </a:p>
          <a:p>
            <a:r>
              <a:rPr lang="en-US" dirty="0" err="1"/>
              <a:t>dotMemory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en-US" dirty="0"/>
              <a:t>JetBrains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99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PerfView</a:t>
            </a:r>
            <a:r>
              <a:rPr lang="en-US" dirty="0"/>
              <a:t> </a:t>
            </a:r>
            <a:r>
              <a:rPr lang="ru-RU" dirty="0"/>
              <a:t>это бесплатный инструмент для профилирования </a:t>
            </a:r>
            <a:r>
              <a:rPr lang="en-US" dirty="0"/>
              <a:t>.NET</a:t>
            </a:r>
            <a:r>
              <a:rPr lang="ru-RU" dirty="0"/>
              <a:t> приложений.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Скачать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http://www.microsoft.com/en-us/download/details.aspx?id=28567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ru-RU" dirty="0"/>
              <a:t>Серия обучающих видео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https://channel9.msdn.com/Series/PerfView-Tutorial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394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Счетчики производительности для мониторинга памяти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ru-RU" sz="2400" dirty="0"/>
              <a:t>категория </a:t>
            </a:r>
            <a:r>
              <a:rPr lang="en-US" sz="2000" dirty="0"/>
              <a:t>.NET CLR Memory</a:t>
            </a:r>
            <a:r>
              <a:rPr lang="ru-RU" sz="2000" dirty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b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используемой памяти средствами </a:t>
            </a:r>
            <a:r>
              <a:rPr lang="en-US" dirty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Visual Studio </a:t>
            </a:r>
            <a:r>
              <a:rPr lang="ru-RU" dirty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Меню </a:t>
            </a:r>
            <a:r>
              <a:rPr lang="en-US" dirty="0"/>
              <a:t>Analyze -&gt; Launch </a:t>
            </a:r>
            <a:r>
              <a:rPr lang="en-US" dirty="0" err="1"/>
              <a:t>Perfomance</a:t>
            </a:r>
            <a:r>
              <a:rPr lang="en-US" dirty="0"/>
              <a:t> Wizard. </a:t>
            </a:r>
            <a:r>
              <a:rPr lang="ru-RU" dirty="0"/>
              <a:t>В диалоге выбираем «</a:t>
            </a:r>
            <a:r>
              <a:rPr lang="en-US" dirty="0"/>
              <a:t>.NET Memory Allocation (Sampling)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02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Under the Hood of .NET Memory Management</a:t>
            </a:r>
            <a:br>
              <a:rPr lang="ru-RU" sz="3200" dirty="0"/>
            </a:br>
            <a:r>
              <a:rPr lang="en-US" sz="3200" dirty="0"/>
              <a:t>Chris Farrell </a:t>
            </a:r>
            <a:r>
              <a:rPr lang="ru-RU" sz="3200" dirty="0"/>
              <a:t>и</a:t>
            </a:r>
            <a:r>
              <a:rPr lang="en-US" sz="3200" dirty="0"/>
              <a:t> Nick Harrison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600200"/>
            <a:ext cx="562696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https://www.red-gate.com/library/under-the-hood-of-net-memory-management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233333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9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- The C# Memory Model in Theory and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 1: </a:t>
            </a:r>
            <a:r>
              <a:rPr lang="en-US" sz="2400" dirty="0">
                <a:hlinkClick r:id="rId2"/>
              </a:rPr>
              <a:t>https://msdn.microsoft.com/magazine/jj863136</a:t>
            </a:r>
            <a:endParaRPr lang="en-US" sz="2400" dirty="0"/>
          </a:p>
          <a:p>
            <a:r>
              <a:rPr lang="en-US" sz="2400" dirty="0"/>
              <a:t>Part 2: </a:t>
            </a:r>
            <a:r>
              <a:rPr lang="en-US" sz="2400" dirty="0">
                <a:hlinkClick r:id="rId3"/>
              </a:rPr>
              <a:t>https://msdn.microsoft.com/magazine/jj883956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20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Упаковка </a:t>
            </a:r>
            <a:r>
              <a:rPr lang="en-US" sz="3200" dirty="0"/>
              <a:t>(boxing) </a:t>
            </a:r>
            <a:r>
              <a:rPr lang="ru-RU" sz="3200" dirty="0"/>
              <a:t>и распаковка </a:t>
            </a:r>
            <a:r>
              <a:rPr lang="en-US" sz="3200" dirty="0"/>
              <a:t>(unboxing)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/>
              <a:t>.NET </a:t>
            </a:r>
            <a:r>
              <a:rPr lang="ru-RU" sz="2400" dirty="0"/>
              <a:t>все типы являются наследниками от ссылочного типа </a:t>
            </a:r>
            <a:r>
              <a:rPr lang="en-US" sz="2400" dirty="0" err="1"/>
              <a:t>System.Object</a:t>
            </a:r>
            <a:r>
              <a:rPr lang="ru-RU" sz="2400" dirty="0"/>
              <a:t>. В том числе и </a:t>
            </a:r>
            <a:r>
              <a:rPr lang="en-US" sz="2400" dirty="0"/>
              <a:t>value </a:t>
            </a:r>
            <a:r>
              <a:rPr lang="ru-RU" sz="2400" dirty="0"/>
              <a:t>типы, такие как </a:t>
            </a:r>
            <a:r>
              <a:rPr lang="en-US" sz="2400" dirty="0" err="1"/>
              <a:t>int</a:t>
            </a:r>
            <a:r>
              <a:rPr lang="en-US" sz="2400" dirty="0"/>
              <a:t>, double, </a:t>
            </a:r>
            <a:r>
              <a:rPr lang="en-US" sz="2400" dirty="0" err="1"/>
              <a:t>DateTime</a:t>
            </a:r>
            <a:r>
              <a:rPr lang="en-US" sz="2400" dirty="0"/>
              <a:t> </a:t>
            </a:r>
            <a:r>
              <a:rPr lang="ru-RU" sz="2400" dirty="0"/>
              <a:t>и другие</a:t>
            </a:r>
            <a:r>
              <a:rPr lang="en-US" sz="2400" dirty="0"/>
              <a:t>. </a:t>
            </a:r>
            <a:r>
              <a:rPr lang="ru-RU" sz="2400" dirty="0"/>
              <a:t>Следовательно можно привести значение</a:t>
            </a:r>
            <a:r>
              <a:rPr lang="en-US" sz="2400" dirty="0"/>
              <a:t> value</a:t>
            </a:r>
            <a:r>
              <a:rPr lang="ru-RU" sz="2400" dirty="0"/>
              <a:t>-типа к типу </a:t>
            </a:r>
            <a:r>
              <a:rPr lang="en-US" sz="2400" dirty="0"/>
              <a:t>object. </a:t>
            </a:r>
            <a:r>
              <a:rPr lang="ru-RU" sz="2400" dirty="0"/>
              <a:t>Этот процесс называется «упаковкой» и в результате копия значения </a:t>
            </a:r>
            <a:r>
              <a:rPr lang="en-US" sz="2400" dirty="0"/>
              <a:t>value</a:t>
            </a:r>
            <a:r>
              <a:rPr lang="ru-RU" sz="2400" dirty="0"/>
              <a:t>-типа оказывается в управляемой куче. Обратный процесс называется «распаковкой». Следует стремиться к избавлению от упаковок/распаковок т.к. они снижают производительность.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157192"/>
            <a:ext cx="81472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Распаковка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67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упаковки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System.Object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типу интерфейса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10;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IConvertible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 Вызовы не переопределённых виртуальных методов, унаследованных от System.Object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weekDay.GetHashCode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Вызов не виртуального метода Object.GetType() на типе-значении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2626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Выделение памяти на стеке: </a:t>
            </a:r>
            <a:r>
              <a:rPr lang="en-US" sz="3600" dirty="0" err="1"/>
              <a:t>stackalloc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 помощью ключевого слова </a:t>
            </a:r>
            <a:r>
              <a:rPr lang="en-US" dirty="0" err="1"/>
              <a:t>stackalloc</a:t>
            </a:r>
            <a:r>
              <a:rPr lang="en-US" dirty="0"/>
              <a:t> </a:t>
            </a:r>
            <a:r>
              <a:rPr lang="ru-RU" dirty="0"/>
              <a:t>можно выделять память </a:t>
            </a:r>
            <a:r>
              <a:rPr lang="ru-RU"/>
              <a:t>на стеке что может улучшить производительность:</a:t>
            </a:r>
            <a:endParaRPr lang="ru-RU" dirty="0"/>
          </a:p>
          <a:p>
            <a:r>
              <a:rPr lang="ru-RU" dirty="0"/>
              <a:t>Меньшая нагрузка на </a:t>
            </a:r>
            <a:r>
              <a:rPr lang="en-US" dirty="0"/>
              <a:t>GC</a:t>
            </a:r>
          </a:p>
          <a:p>
            <a:r>
              <a:rPr lang="ru-RU" dirty="0"/>
              <a:t>Память освобождается при выходе из метода</a:t>
            </a:r>
          </a:p>
          <a:p>
            <a:r>
              <a:rPr lang="ru-RU" dirty="0"/>
              <a:t>Улучшенная «локальность» </a:t>
            </a:r>
            <a:r>
              <a:rPr lang="en-US" dirty="0"/>
              <a:t>(locality) </a:t>
            </a:r>
            <a:r>
              <a:rPr lang="ru-RU" dirty="0"/>
              <a:t>данных для кеша процессора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/>
              <a:t>stackalloc</a:t>
            </a:r>
            <a:r>
              <a:rPr lang="en-US" dirty="0"/>
              <a:t> </a:t>
            </a:r>
            <a:r>
              <a:rPr lang="ru-RU" dirty="0"/>
              <a:t>можно использовать только в </a:t>
            </a:r>
            <a:r>
              <a:rPr lang="en-US" dirty="0"/>
              <a:t>unsafe </a:t>
            </a:r>
            <a:r>
              <a:rPr lang="ru-RU" dirty="0"/>
              <a:t>контексте.</a:t>
            </a:r>
          </a:p>
        </p:txBody>
      </p:sp>
    </p:spTree>
    <p:extLst>
      <p:ext uri="{BB962C8B-B14F-4D97-AF65-F5344CB8AC3E}">
        <p14:creationId xmlns:p14="http://schemas.microsoft.com/office/powerpoint/2010/main" val="337421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Сборщик мусора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алгоритм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Поставить на паузу все потоки процесса (</a:t>
            </a:r>
            <a:r>
              <a:rPr lang="en-US" sz="2800" dirty="0"/>
              <a:t>non-concurrent </a:t>
            </a:r>
            <a:r>
              <a:rPr lang="ru-RU" sz="2800" dirty="0"/>
              <a:t>режим) или только часть из них (</a:t>
            </a:r>
            <a:r>
              <a:rPr lang="en-US" sz="2800" dirty="0"/>
              <a:t>concurrent </a:t>
            </a:r>
            <a:r>
              <a:rPr lang="ru-RU" sz="2800" dirty="0"/>
              <a:t>режим)</a:t>
            </a:r>
          </a:p>
          <a:p>
            <a:r>
              <a:rPr lang="ru-RU" sz="2800" dirty="0"/>
              <a:t>Определить какие объекты достижимы начиная с «корней» (</a:t>
            </a:r>
            <a:r>
              <a:rPr lang="en-US" sz="2800" dirty="0"/>
              <a:t>roots)</a:t>
            </a:r>
          </a:p>
          <a:p>
            <a:r>
              <a:rPr lang="ru-RU" sz="2800" dirty="0"/>
              <a:t>Недостижимые объекты – мусор!</a:t>
            </a:r>
            <a:r>
              <a:rPr lang="en-US" sz="2800" dirty="0"/>
              <a:t> </a:t>
            </a:r>
            <a:r>
              <a:rPr lang="ru-RU" sz="2800" dirty="0"/>
              <a:t>Удаляем их</a:t>
            </a:r>
          </a:p>
          <a:p>
            <a:r>
              <a:rPr lang="ru-RU" sz="2800" dirty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/>
          </a:p>
          <a:p>
            <a:pPr lvl="1"/>
            <a:r>
              <a:rPr lang="ru-RU" sz="2400" dirty="0"/>
              <a:t>Примечание: Для </a:t>
            </a:r>
            <a:r>
              <a:rPr lang="en-US" sz="2400" dirty="0"/>
              <a:t>LOH</a:t>
            </a:r>
            <a:r>
              <a:rPr lang="ru-RU" sz="2400" dirty="0"/>
              <a:t> дефрагментация не выполняется</a:t>
            </a:r>
          </a:p>
          <a:p>
            <a:r>
              <a:rPr lang="ru-RU" sz="2800" dirty="0"/>
              <a:t>Снимаем все потоки с паузы</a:t>
            </a:r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1801</Words>
  <Application>Microsoft Macintosh PowerPoint</Application>
  <PresentationFormat>On-screen Show (4:3)</PresentationFormat>
  <Paragraphs>312</Paragraphs>
  <Slides>45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Gothic</vt:lpstr>
      <vt:lpstr>Consolas</vt:lpstr>
      <vt:lpstr>Footlight MT Light</vt:lpstr>
      <vt:lpstr>Segoe Print</vt:lpstr>
      <vt:lpstr>bel-hard-training</vt:lpstr>
      <vt:lpstr>PowerPoint Presentation</vt:lpstr>
      <vt:lpstr>Value-типы</vt:lpstr>
      <vt:lpstr>Ссылочные типы</vt:lpstr>
      <vt:lpstr>WeakReference</vt:lpstr>
      <vt:lpstr>Упаковка (boxing) и распаковка (unboxing)</vt:lpstr>
      <vt:lpstr>Примеры упаковки</vt:lpstr>
      <vt:lpstr>Выделение памяти на стеке: stackalloc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Деструкторы (Финализаторы)</vt:lpstr>
      <vt:lpstr>Workstation GC и Server GC</vt:lpstr>
      <vt:lpstr>Workstation GC</vt:lpstr>
      <vt:lpstr>Server GC</vt:lpstr>
      <vt:lpstr>IDisposable: управление ресурсами</vt:lpstr>
      <vt:lpstr>Блок using</vt:lpstr>
      <vt:lpstr>Своя реализация IDisposable</vt:lpstr>
      <vt:lpstr>IDisposable и foreach</vt:lpstr>
      <vt:lpstr>Куча для больших объектов (Large Object Heap – LOH)</vt:lpstr>
      <vt:lpstr>Large Object Heap в .NET 4.5.1 и выше</vt:lpstr>
      <vt:lpstr>Временный запрет GC (.NET 4.6+)</vt:lpstr>
      <vt:lpstr>Конфигурация Debug и GC</vt:lpstr>
      <vt:lpstr>Безопасность</vt:lpstr>
      <vt:lpstr>GC и пароли</vt:lpstr>
      <vt:lpstr>Эффективная работа с памятью</vt:lpstr>
      <vt:lpstr>Два способа сделать GC «счастливым»</vt:lpstr>
      <vt:lpstr>Советы по использованию финализаторов (finalizers)</vt:lpstr>
      <vt:lpstr>GC.KeepAlive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PerfView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  <vt:lpstr>Литература</vt:lpstr>
      <vt:lpstr>Under the Hood of .NET Memory Management Chris Farrell и Nick Harrison</vt:lpstr>
      <vt:lpstr>C# - The C# Memory Model in Theory and Practice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2018-07-01T12:39:20Z</dcterms:modified>
</cp:coreProperties>
</file>