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8" r:id="rId2"/>
    <p:sldId id="265" r:id="rId3"/>
    <p:sldId id="269" r:id="rId4"/>
    <p:sldId id="290" r:id="rId5"/>
    <p:sldId id="286" r:id="rId6"/>
    <p:sldId id="270" r:id="rId7"/>
    <p:sldId id="282" r:id="rId8"/>
    <p:sldId id="277" r:id="rId9"/>
    <p:sldId id="271" r:id="rId10"/>
    <p:sldId id="285" r:id="rId11"/>
    <p:sldId id="279" r:id="rId12"/>
    <p:sldId id="268" r:id="rId13"/>
    <p:sldId id="278" r:id="rId14"/>
    <p:sldId id="272" r:id="rId15"/>
    <p:sldId id="259" r:id="rId16"/>
    <p:sldId id="262" r:id="rId17"/>
    <p:sldId id="260" r:id="rId18"/>
    <p:sldId id="263" r:id="rId19"/>
    <p:sldId id="287" r:id="rId20"/>
    <p:sldId id="288" r:id="rId21"/>
    <p:sldId id="289" r:id="rId22"/>
    <p:sldId id="281" r:id="rId23"/>
    <p:sldId id="283" r:id="rId24"/>
    <p:sldId id="284" r:id="rId25"/>
    <p:sldId id="280" r:id="rId26"/>
    <p:sldId id="264" r:id="rId27"/>
    <p:sldId id="261" r:id="rId28"/>
    <p:sldId id="275" r:id="rId29"/>
    <p:sldId id="27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70E32-8A89-46F3-9C2D-7B8559E4870A}">
          <p14:sldIdLst>
            <p14:sldId id="258"/>
            <p14:sldId id="265"/>
            <p14:sldId id="269"/>
            <p14:sldId id="290"/>
          </p14:sldIdLst>
        </p14:section>
        <p14:section name="Для продолжающих" id="{56F71D58-A94A-4EA9-B6F5-310B0B9E8EAA}">
          <p14:sldIdLst>
            <p14:sldId id="286"/>
            <p14:sldId id="270"/>
            <p14:sldId id="282"/>
            <p14:sldId id="277"/>
            <p14:sldId id="271"/>
          </p14:sldIdLst>
        </p14:section>
        <p14:section name="ООП и паттерны" id="{1BCF32D7-334E-40B1-8CB8-4433AA8A54A3}">
          <p14:sldIdLst>
            <p14:sldId id="285"/>
            <p14:sldId id="279"/>
            <p14:sldId id="268"/>
            <p14:sldId id="278"/>
            <p14:sldId id="272"/>
          </p14:sldIdLst>
        </p14:section>
        <p14:section name="Стиль кодирования" id="{D6926DC9-8D7D-42A4-BF62-C525878265E2}">
          <p14:sldIdLst>
            <p14:sldId id="259"/>
            <p14:sldId id="262"/>
            <p14:sldId id="260"/>
          </p14:sldIdLst>
        </p14:section>
        <p14:section name="Entity Framework" id="{D2261E48-3561-47B1-9323-791AAAC82049}">
          <p14:sldIdLst>
            <p14:sldId id="263"/>
            <p14:sldId id="287"/>
            <p14:sldId id="288"/>
            <p14:sldId id="289"/>
            <p14:sldId id="281"/>
          </p14:sldIdLst>
        </p14:section>
        <p14:section name="TDD" id="{318A25E3-9622-4EFA-87BE-5752E5FB980F}">
          <p14:sldIdLst>
            <p14:sldId id="283"/>
            <p14:sldId id="284"/>
          </p14:sldIdLst>
        </p14:section>
        <p14:section name="Проектирование" id="{7D1BAFED-0A81-422B-84BD-57FA0CFE6C33}">
          <p14:sldIdLst>
            <p14:sldId id="280"/>
            <p14:sldId id="264"/>
          </p14:sldIdLst>
        </p14:section>
        <p14:section name="Другое" id="{C880A9E3-47AD-4E03-B875-4B7CF60B6B52}">
          <p14:sldIdLst>
            <p14:sldId id="26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3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oz.by/books/more10382361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шаблоны 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0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Гради 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smtClean="0">
                <a:solidFill>
                  <a:srgbClr val="FFFF00"/>
                </a:solidFill>
              </a:rPr>
              <a:t>Объектно-ориентированное конструирование программных систем</a:t>
            </a:r>
            <a:r>
              <a:rPr lang="en-US" sz="2400" i="1" smtClean="0">
                <a:solidFill>
                  <a:srgbClr val="FFFF00"/>
                </a:solidFill>
              </a:rPr>
              <a:t/>
            </a:r>
            <a:br>
              <a:rPr lang="en-US" sz="2400" i="1" smtClean="0">
                <a:solidFill>
                  <a:srgbClr val="FFFF00"/>
                </a:solidFill>
              </a:rPr>
            </a:br>
            <a:r>
              <a:rPr lang="ru-RU" sz="2400" smtClean="0"/>
              <a:t>Бертран 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Книга посвящена обоснованию и технологии применения объектного подхода при разработке программных систем. Основное внимание уделяется вопросам качества, повторного использования и расширяемости проектируемых систем. 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Рассматриваемый объектный подход охватывает весь жизненный цикл разработки - анализ, проектирование, программирование и сопровождение.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http://www.ozon.ru/context/detail/id/2336754/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Эрик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Элизабет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Кэтти </a:t>
            </a:r>
            <a:r>
              <a:rPr lang="ru-RU" sz="2400" dirty="0" smtClean="0"/>
              <a:t>Сьерра</a:t>
            </a:r>
            <a:r>
              <a:rPr lang="en-US" sz="2400" dirty="0" smtClean="0"/>
              <a:t>, </a:t>
            </a:r>
            <a:r>
              <a:rPr lang="ru-RU" sz="2400" dirty="0"/>
              <a:t>Берт </a:t>
            </a:r>
            <a:r>
              <a:rPr lang="ru-RU" sz="2400" dirty="0" smtClean="0"/>
              <a:t>Бейтс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oz.by/books/more10182766.html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oz.by/books/more1015206.html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www.microsoft.com/learning/en-us/book.aspx?ID=6822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Рефакторинг</a:t>
            </a:r>
            <a:r>
              <a:rPr lang="ru-RU" sz="2800" dirty="0">
                <a:solidFill>
                  <a:srgbClr val="FFFF00"/>
                </a:solidFill>
              </a:rPr>
              <a:t>. Улучшение существующего </a:t>
            </a:r>
            <a:r>
              <a:rPr lang="ru-RU" sz="2800" dirty="0" smtClean="0">
                <a:solidFill>
                  <a:srgbClr val="FFFF00"/>
                </a:solidFill>
              </a:rPr>
              <a:t>кода</a:t>
            </a:r>
            <a:r>
              <a:rPr lang="en-US" sz="2800" dirty="0" smtClean="0">
                <a:solidFill>
                  <a:srgbClr val="FFFF00"/>
                </a:solidFill>
              </a:rPr>
              <a:t/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ru-RU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>
                <a:solidFill>
                  <a:srgbClr val="FFFF00"/>
                </a:solidFill>
              </a:rPr>
              <a:t>Refactoring: Improving the Design of Existing Code</a:t>
            </a:r>
            <a:r>
              <a:rPr lang="ru-RU" sz="2800" dirty="0" smtClean="0">
                <a:solidFill>
                  <a:srgbClr val="FFFF00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/>
              <a:t>Мартин Фаулер (</a:t>
            </a:r>
            <a:r>
              <a:rPr lang="en-US" sz="2800" dirty="0"/>
              <a:t>Martin Fowler</a:t>
            </a:r>
            <a:r>
              <a:rPr lang="ru-RU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ADO.NET / </a:t>
            </a:r>
            <a:r>
              <a:rPr lang="en-US" dirty="0" err="1" smtClean="0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DbContext: Querying, Changing, and Validating Your Data with Entity </a:t>
            </a:r>
            <a:r>
              <a:rPr lang="en-US" sz="2400" i="1" dirty="0" smtClean="0">
                <a:solidFill>
                  <a:srgbClr val="FFFF00"/>
                </a:solidFill>
              </a:rPr>
              <a:t>Framework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DbContext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8" y="1568452"/>
            <a:ext cx="2540000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Для начинающих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Code First: Creating and Configuring Data Models from Your Classes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CodeFirst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77085"/>
            <a:ext cx="2593333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8" y="1564509"/>
            <a:ext cx="2540000" cy="332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Building Data Centric Apps with the ADO.NET Entity Framework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Julia </a:t>
            </a:r>
            <a:r>
              <a:rPr lang="en-US" sz="2400" dirty="0" smtClean="0"/>
              <a:t>Lerman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74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</a:t>
            </a:r>
            <a:r>
              <a:rPr lang="en-US" dirty="0"/>
              <a:t>Framework 6 </a:t>
            </a:r>
            <a:r>
              <a:rPr lang="en-US" dirty="0" smtClean="0"/>
              <a:t>Recipes</a:t>
            </a:r>
            <a:br>
              <a:rPr lang="en-US" dirty="0" smtClean="0"/>
            </a:br>
            <a:r>
              <a:rPr lang="en-US" dirty="0" smtClean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через тестирование</a:t>
            </a:r>
            <a:br>
              <a:rPr lang="ru-RU" dirty="0" smtClean="0"/>
            </a:br>
            <a:r>
              <a:rPr lang="en-US" dirty="0" smtClean="0"/>
              <a:t>TDD: Test Driven 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Искусство автономного тестирования с примерами на С#</a:t>
            </a: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 The Art of Unit Testing, </a:t>
            </a:r>
            <a:r>
              <a:rPr lang="en-US" sz="2800" dirty="0" smtClean="0">
                <a:solidFill>
                  <a:srgbClr val="FFFF00"/>
                </a:solidFill>
              </a:rPr>
              <a:t>with </a:t>
            </a:r>
            <a:r>
              <a:rPr lang="en-US" sz="2800" dirty="0">
                <a:solidFill>
                  <a:srgbClr val="FFFF00"/>
                </a:solidFill>
              </a:rPr>
              <a:t>examples in C#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Рой Ошероув</a:t>
            </a:r>
            <a:r>
              <a:rPr lang="en-US" sz="2800" dirty="0"/>
              <a:t> (Roy </a:t>
            </a:r>
            <a:r>
              <a:rPr lang="en-US" sz="2800" dirty="0" err="1"/>
              <a:t>Osherove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ru-RU" dirty="0" smtClean="0"/>
              <a:t>втор </a:t>
            </a:r>
            <a:r>
              <a:rPr lang="ru-RU" dirty="0"/>
              <a:t>шаг за шагом проведет вас по пути от первого простенького автономного теста до создания полного комплекта тестов - понятых, удобных для сопровождения и заслуживающих доверия. Вы и не заметите, как перейдете к более сложным вопросам - заглушкам и подставкам - и попутно научитесь работать с изолирующими каркасами типа </a:t>
            </a:r>
            <a:r>
              <a:rPr lang="ru-RU" dirty="0" err="1"/>
              <a:t>Moq</a:t>
            </a:r>
            <a:r>
              <a:rPr lang="ru-RU" dirty="0"/>
              <a:t>, </a:t>
            </a:r>
            <a:r>
              <a:rPr lang="ru-RU" dirty="0" err="1"/>
              <a:t>FakeltEasy</a:t>
            </a:r>
            <a:r>
              <a:rPr lang="ru-RU" dirty="0"/>
              <a:t> или </a:t>
            </a:r>
            <a:r>
              <a:rPr lang="ru-RU" dirty="0" err="1"/>
              <a:t>Typemock</a:t>
            </a:r>
            <a:r>
              <a:rPr lang="ru-RU" dirty="0"/>
              <a:t> </a:t>
            </a:r>
            <a:r>
              <a:rPr lang="ru-RU" dirty="0" err="1"/>
              <a:t>Isolator</a:t>
            </a:r>
            <a:r>
              <a:rPr lang="ru-RU" dirty="0"/>
              <a:t>. Вы узнаете о паттернах тестирования и организации тестов, о том, как проводить </a:t>
            </a:r>
            <a:r>
              <a:rPr lang="ru-RU" dirty="0" err="1"/>
              <a:t>рефакторинг</a:t>
            </a:r>
            <a:r>
              <a:rPr lang="ru-RU" dirty="0"/>
              <a:t> приложении и тестировать "</a:t>
            </a:r>
            <a:r>
              <a:rPr lang="ru-RU" dirty="0" err="1"/>
              <a:t>нетестопригодный</a:t>
            </a:r>
            <a:r>
              <a:rPr lang="ru-RU" dirty="0"/>
              <a:t>" код. Не забыл автор и об интеграционном тестировании и тестировании работы с базами данных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oz.by/books/more10382361.html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905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6.0 и платформа .NET 4.6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объясняет механизмы ООП; рассказывает о работе с </a:t>
            </a:r>
            <a:r>
              <a:rPr lang="ru-RU" sz="2800" dirty="0" smtClean="0"/>
              <a:t>БД</a:t>
            </a:r>
            <a:r>
              <a:rPr lang="en-US" sz="2800" dirty="0" smtClean="0"/>
              <a:t> (</a:t>
            </a:r>
            <a:r>
              <a:rPr lang="ru-RU" sz="2800" dirty="0" smtClean="0"/>
              <a:t>с помощью </a:t>
            </a:r>
            <a:r>
              <a:rPr lang="en-US" sz="2800" dirty="0" smtClean="0"/>
              <a:t>ADO.NET</a:t>
            </a:r>
            <a:r>
              <a:rPr lang="ru-RU" sz="2800" dirty="0" smtClean="0"/>
              <a:t> и </a:t>
            </a:r>
            <a:r>
              <a:rPr lang="en-US" sz="2800" dirty="0" smtClean="0"/>
              <a:t>EF)</a:t>
            </a:r>
            <a:r>
              <a:rPr lang="ru-RU" sz="2800" dirty="0" smtClean="0"/>
              <a:t>; </a:t>
            </a:r>
            <a:r>
              <a:rPr lang="ru-RU" sz="2800" dirty="0" smtClean="0"/>
              <a:t>дает введение в технологии </a:t>
            </a:r>
            <a:r>
              <a:rPr lang="en-US" sz="2800" dirty="0" smtClean="0"/>
              <a:t>WPF</a:t>
            </a:r>
            <a:r>
              <a:rPr lang="ru-RU" sz="2800" dirty="0"/>
              <a:t>,</a:t>
            </a:r>
            <a:r>
              <a:rPr lang="en-US" sz="2800" dirty="0" smtClean="0"/>
              <a:t> WCF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smtClean="0"/>
              <a:t>(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, MVC, </a:t>
            </a:r>
            <a:r>
              <a:rPr lang="en-US" sz="2800" dirty="0" err="1" smtClean="0"/>
              <a:t>WebAPI</a:t>
            </a:r>
            <a:r>
              <a:rPr lang="en-US" sz="2800" dirty="0" smtClean="0"/>
              <a:t>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2" y="1700808"/>
            <a:ext cx="25847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C# 4.0. </a:t>
            </a:r>
            <a:r>
              <a:rPr lang="ru-RU" sz="2400" i="1" dirty="0">
                <a:solidFill>
                  <a:srgbClr val="FFFF00"/>
                </a:solidFill>
              </a:rPr>
              <a:t>Полное руководство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Герберт </a:t>
            </a:r>
            <a:r>
              <a:rPr lang="ru-RU" sz="2400" dirty="0" err="1"/>
              <a:t>Шилдт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Автор дает подробное описание языка программирования </a:t>
            </a:r>
            <a:r>
              <a:rPr lang="en-US" sz="2800" dirty="0" smtClean="0"/>
              <a:t>C# </a:t>
            </a:r>
            <a:r>
              <a:rPr lang="ru-RU" sz="2800" dirty="0" smtClean="0"/>
              <a:t> не отвлекаясь на сопутствующие технологии как это делает </a:t>
            </a:r>
            <a:r>
              <a:rPr lang="ru-RU" sz="2800" dirty="0" err="1" smtClean="0"/>
              <a:t>Троелсон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695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Для продолжающих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6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</a:rPr>
              <a:t>C</a:t>
            </a:r>
            <a:r>
              <a:rPr lang="en-US" sz="2400" i="1" dirty="0">
                <a:solidFill>
                  <a:srgbClr val="FFFF00"/>
                </a:solidFill>
              </a:rPr>
              <a:t># </a:t>
            </a:r>
            <a:r>
              <a:rPr lang="ru-RU" sz="2400" i="1" dirty="0">
                <a:solidFill>
                  <a:srgbClr val="FFFF00"/>
                </a:solidFill>
              </a:rPr>
              <a:t>программирование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Джон Скит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Джон Скит заслуженно известен как «Чак Норрис </a:t>
            </a:r>
            <a:r>
              <a:rPr lang="en-US" sz="2800" dirty="0" smtClean="0"/>
              <a:t>.NET-a</a:t>
            </a:r>
            <a:r>
              <a:rPr lang="ru-RU" sz="2800" dirty="0" smtClean="0"/>
              <a:t>». Он как и Джеффри Рихтер подробно объясняет тонкости реализации </a:t>
            </a:r>
            <a:r>
              <a:rPr lang="en-US" sz="2800" dirty="0" smtClean="0"/>
              <a:t>.NET </a:t>
            </a:r>
            <a:r>
              <a:rPr lang="ru-RU" sz="2800" dirty="0" smtClean="0"/>
              <a:t>и </a:t>
            </a:r>
            <a:r>
              <a:rPr lang="en-US" sz="2800" dirty="0" smtClean="0"/>
              <a:t>C# </a:t>
            </a:r>
            <a:r>
              <a:rPr lang="ru-RU" sz="2800" dirty="0" smtClean="0"/>
              <a:t>которые необходимо знать профессионалам.</a:t>
            </a:r>
            <a:endParaRPr lang="ru-RU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" y="1600200"/>
            <a:ext cx="24384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2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846</Words>
  <Application>Microsoft Office PowerPoint</Application>
  <PresentationFormat>On-screen Show (4:3)</PresentationFormat>
  <Paragraphs>61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bel-hard-training</vt:lpstr>
      <vt:lpstr>PowerPoint Presentation</vt:lpstr>
      <vt:lpstr>Для начинающих</vt:lpstr>
      <vt:lpstr>Язык программирования C# 6.0 и платформа .NET 4.6 Эндрю Троелсен</vt:lpstr>
      <vt:lpstr>C# 4.0. Полное руководство Герберт Шилдт</vt:lpstr>
      <vt:lpstr>Для продолжающих</vt:lpstr>
      <vt:lpstr>CLR via C#. Программирование на платформе Microsoft .NET Framework 4.5 на языке C# Джеффри Рихтер</vt:lpstr>
      <vt:lpstr>C# программирование для профессионалов Джон Скит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шаблоны проектирования</vt:lpstr>
      <vt:lpstr>Объектно-ориентированный анализ и проектирование с примерами приложений Гради Буч</vt:lpstr>
      <vt:lpstr>Объектно-ориентированное конструирование программных систем Бертран Мейер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Рефакторинг. Улучшение существующего кода (Refactoring: Improving the Design of Existing Code) Мартин Фаулер (Martin Fowler)</vt:lpstr>
      <vt:lpstr>ADO.NET / EntityFramework</vt:lpstr>
      <vt:lpstr>Programming Entity Framework: DbContext: Querying, Changing, and Validating Your Data with Entity Framework Julia Lerman, Rowan Miller</vt:lpstr>
      <vt:lpstr>Programming Entity Framework: Code First: Creating and Configuring Data Models from Your Classes Julia Lerman, Rowan Miller</vt:lpstr>
      <vt:lpstr>Programming Entity Framework: Building Data Centric Apps with the ADO.NET Entity Framework Julia Lerman</vt:lpstr>
      <vt:lpstr>Review</vt:lpstr>
      <vt:lpstr>Разработка через тестирование TDD: Test Driven Development</vt:lpstr>
      <vt:lpstr>Искусство автономного тестирования с примерами на С#  The Art of Unit Testing, with examples in C# Рой Ошероув (Roy Osherove)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2017-04-01T15:23:20Z</dcterms:modified>
</cp:coreProperties>
</file>