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  <p:sldMasterId id="2147483674" r:id="rId3"/>
    <p:sldMasterId id="2147483686" r:id="rId4"/>
  </p:sldMasterIdLst>
  <p:notesMasterIdLst>
    <p:notesMasterId r:id="rId58"/>
  </p:notesMasterIdLst>
  <p:sldIdLst>
    <p:sldId id="256" r:id="rId5"/>
    <p:sldId id="290" r:id="rId6"/>
    <p:sldId id="293" r:id="rId7"/>
    <p:sldId id="298" r:id="rId8"/>
    <p:sldId id="291" r:id="rId9"/>
    <p:sldId id="328" r:id="rId10"/>
    <p:sldId id="259" r:id="rId11"/>
    <p:sldId id="262" r:id="rId12"/>
    <p:sldId id="261" r:id="rId13"/>
    <p:sldId id="285" r:id="rId14"/>
    <p:sldId id="323" r:id="rId15"/>
    <p:sldId id="286" r:id="rId16"/>
    <p:sldId id="263" r:id="rId17"/>
    <p:sldId id="309" r:id="rId18"/>
    <p:sldId id="314" r:id="rId19"/>
    <p:sldId id="321" r:id="rId20"/>
    <p:sldId id="310" r:id="rId21"/>
    <p:sldId id="267" r:id="rId22"/>
    <p:sldId id="315" r:id="rId23"/>
    <p:sldId id="296" r:id="rId24"/>
    <p:sldId id="274" r:id="rId25"/>
    <p:sldId id="287" r:id="rId26"/>
    <p:sldId id="299" r:id="rId27"/>
    <p:sldId id="295" r:id="rId28"/>
    <p:sldId id="311" r:id="rId29"/>
    <p:sldId id="278" r:id="rId30"/>
    <p:sldId id="268" r:id="rId31"/>
    <p:sldId id="317" r:id="rId32"/>
    <p:sldId id="302" r:id="rId33"/>
    <p:sldId id="303" r:id="rId34"/>
    <p:sldId id="324" r:id="rId35"/>
    <p:sldId id="313" r:id="rId36"/>
    <p:sldId id="304" r:id="rId37"/>
    <p:sldId id="305" r:id="rId38"/>
    <p:sldId id="316" r:id="rId39"/>
    <p:sldId id="312" r:id="rId40"/>
    <p:sldId id="306" r:id="rId41"/>
    <p:sldId id="326" r:id="rId42"/>
    <p:sldId id="307" r:id="rId43"/>
    <p:sldId id="308" r:id="rId44"/>
    <p:sldId id="322" r:id="rId45"/>
    <p:sldId id="269" r:id="rId46"/>
    <p:sldId id="270" r:id="rId47"/>
    <p:sldId id="320" r:id="rId48"/>
    <p:sldId id="271" r:id="rId49"/>
    <p:sldId id="272" r:id="rId50"/>
    <p:sldId id="300" r:id="rId51"/>
    <p:sldId id="273" r:id="rId52"/>
    <p:sldId id="276" r:id="rId53"/>
    <p:sldId id="325" r:id="rId54"/>
    <p:sldId id="292" r:id="rId55"/>
    <p:sldId id="281" r:id="rId56"/>
    <p:sldId id="301" r:id="rId5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4F82380-E35A-422A-B1FB-96EA9ACD552C}">
          <p14:sldIdLst>
            <p14:sldId id="256"/>
            <p14:sldId id="290"/>
            <p14:sldId id="293"/>
            <p14:sldId id="298"/>
          </p14:sldIdLst>
        </p14:section>
        <p14:section name=".NET: Введение" id="{8229A93F-52F5-493E-A2EA-038C62D6AD4B}">
          <p14:sldIdLst>
            <p14:sldId id="291"/>
            <p14:sldId id="328"/>
            <p14:sldId id="259"/>
            <p14:sldId id="262"/>
            <p14:sldId id="261"/>
            <p14:sldId id="285"/>
            <p14:sldId id="323"/>
            <p14:sldId id="286"/>
            <p14:sldId id="263"/>
          </p14:sldIdLst>
        </p14:section>
        <p14:section name="C#: Введение" id="{F4D45037-CFA4-43F8-A4BC-1B193FCCDEB4}">
          <p14:sldIdLst>
            <p14:sldId id="309"/>
            <p14:sldId id="314"/>
            <p14:sldId id="321"/>
            <p14:sldId id="310"/>
            <p14:sldId id="267"/>
            <p14:sldId id="315"/>
            <p14:sldId id="296"/>
            <p14:sldId id="274"/>
            <p14:sldId id="287"/>
            <p14:sldId id="299"/>
            <p14:sldId id="295"/>
            <p14:sldId id="311"/>
            <p14:sldId id="278"/>
            <p14:sldId id="268"/>
            <p14:sldId id="317"/>
          </p14:sldIdLst>
        </p14:section>
        <p14:section name="Массивы" id="{60B9B266-18A6-40E8-8F56-BF60E03540AE}">
          <p14:sldIdLst>
            <p14:sldId id="302"/>
            <p14:sldId id="303"/>
            <p14:sldId id="324"/>
            <p14:sldId id="313"/>
          </p14:sldIdLst>
        </p14:section>
        <p14:section name="Операторы" id="{EE815964-567B-49C0-81ED-3F5120382CA5}">
          <p14:sldIdLst>
            <p14:sldId id="304"/>
            <p14:sldId id="305"/>
            <p14:sldId id="316"/>
            <p14:sldId id="312"/>
            <p14:sldId id="306"/>
            <p14:sldId id="326"/>
            <p14:sldId id="307"/>
            <p14:sldId id="308"/>
            <p14:sldId id="322"/>
            <p14:sldId id="269"/>
          </p14:sldIdLst>
        </p14:section>
        <p14:section name="if, switch" id="{9CF2C3B0-E923-4A0B-96D4-FCDECE6A19A8}">
          <p14:sldIdLst>
            <p14:sldId id="270"/>
            <p14:sldId id="320"/>
            <p14:sldId id="271"/>
          </p14:sldIdLst>
        </p14:section>
        <p14:section name="Циклы" id="{D7576EBE-AFE6-4B7D-9E41-AFDD90665890}">
          <p14:sldIdLst>
            <p14:sldId id="272"/>
            <p14:sldId id="300"/>
            <p14:sldId id="273"/>
          </p14:sldIdLst>
        </p14:section>
        <p14:section name="enum" id="{BBDCF544-62AB-450D-A253-1147EF2855EB}">
          <p14:sldIdLst>
            <p14:sldId id="276"/>
            <p14:sldId id="325"/>
          </p14:sldIdLst>
        </p14:section>
        <p14:section name="Комментарии" id="{4B7A4998-F689-4208-B4F9-D53CECC31897}">
          <p14:sldIdLst>
            <p14:sldId id="292"/>
          </p14:sldIdLst>
        </p14:section>
        <p14:section name="Задания" id="{DDBAF03A-45A1-4A31-A44B-F622E6B050AC}">
          <p14:sldIdLst>
            <p14:sldId id="281"/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993300"/>
    <a:srgbClr val="FF3300"/>
    <a:srgbClr val="008000"/>
    <a:srgbClr val="669900"/>
    <a:srgbClr val="FF5050"/>
    <a:srgbClr val="FFCC99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06" autoAdjust="0"/>
    <p:restoredTop sz="95545" autoAdjust="0"/>
  </p:normalViewPr>
  <p:slideViewPr>
    <p:cSldViewPr>
      <p:cViewPr varScale="1">
        <p:scale>
          <a:sx n="75" d="100"/>
          <a:sy n="75" d="100"/>
        </p:scale>
        <p:origin x="39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792"/>
    </p:cViewPr>
  </p:sorterViewPr>
  <p:notesViewPr>
    <p:cSldViewPr>
      <p:cViewPr varScale="1">
        <p:scale>
          <a:sx n="65" d="100"/>
          <a:sy n="65" d="100"/>
        </p:scale>
        <p:origin x="-265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10F28-42B4-4C07-8785-4695FEB28C94}" type="datetimeFigureOut">
              <a:rPr lang="ru-RU" smtClean="0"/>
              <a:pPr/>
              <a:t>01.04.2017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08A76-D376-4302-8C6D-DC8334BCB8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297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01.04.2017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01.04.2017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01.04.2017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392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162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688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0626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6074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6008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191201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24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01.04.2017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3674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842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04193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8988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01.04.2017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8950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01.04.2017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8988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01.04.2017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5837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01.04.2017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346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01.04.2017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8250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01.04.2017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46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01.04.2017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01.04.2017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8694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01.04.2017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5900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01.04.2017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7886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01.04.2017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050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01.04.2017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5535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01.04.2017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6473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0245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8302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81952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301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01.04.2017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71338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21233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7388882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7483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2996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23756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653090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455036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01.04.2017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57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01.04.2017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01.04.2017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01.04.2017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01.04.2017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01.04.2017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pPr/>
              <a:t>01.04.2017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01.04.2017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67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01.04.2017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52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01.04.2017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23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z.by/books/more10158206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amazon.com/4-0-Complete-Reference-Herbert-Schildt/dp/007174116X" TargetMode="External"/><Relationship Id="rId5" Type="http://schemas.openxmlformats.org/officeDocument/2006/relationships/hyperlink" Target="https://oz.by/books/more1068422.html" TargetMode="External"/><Relationship Id="rId4" Type="http://schemas.openxmlformats.org/officeDocument/2006/relationships/hyperlink" Target="http://www.apress.com/gp/book/9781484213339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ql.ru/forum/" TargetMode="External"/><Relationship Id="rId3" Type="http://schemas.openxmlformats.org/officeDocument/2006/relationships/hyperlink" Target="http://msdn.com/" TargetMode="External"/><Relationship Id="rId7" Type="http://schemas.openxmlformats.org/officeDocument/2006/relationships/hyperlink" Target="http://www.rsdn.ru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-start.ru/" TargetMode="External"/><Relationship Id="rId5" Type="http://schemas.openxmlformats.org/officeDocument/2006/relationships/hyperlink" Target="http://dreamspark.ru/" TargetMode="External"/><Relationship Id="rId10" Type="http://schemas.openxmlformats.org/officeDocument/2006/relationships/hyperlink" Target="http://microsoft.ru/forums" TargetMode="External"/><Relationship Id="rId4" Type="http://schemas.openxmlformats.org/officeDocument/2006/relationships/hyperlink" Target="http://www.asp.net/" TargetMode="External"/><Relationship Id="rId9" Type="http://schemas.openxmlformats.org/officeDocument/2006/relationships/hyperlink" Target="http://stackoverflow.com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oldnewthing/archive/2013/02/22/10396079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b2s063f7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download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№1. Введение в С# и .NET Framework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dirty="0" smtClean="0">
                <a:solidFill>
                  <a:schemeClr val="bg1"/>
                </a:solidFill>
              </a:rPr>
              <a:t>.NET Framework </a:t>
            </a:r>
            <a:r>
              <a:rPr lang="ru-RU" sz="2800" dirty="0" smtClean="0">
                <a:solidFill>
                  <a:schemeClr val="bg1"/>
                </a:solidFill>
              </a:rPr>
              <a:t>выпускается (обычно)</a:t>
            </a:r>
            <a:br>
              <a:rPr lang="ru-RU" sz="2800" dirty="0" smtClean="0">
                <a:solidFill>
                  <a:schemeClr val="bg1"/>
                </a:solidFill>
              </a:rPr>
            </a:br>
            <a:r>
              <a:rPr lang="ru-RU" sz="2800" dirty="0" smtClean="0">
                <a:solidFill>
                  <a:schemeClr val="bg1"/>
                </a:solidFill>
              </a:rPr>
              <a:t>вместе с </a:t>
            </a:r>
            <a:r>
              <a:rPr lang="en-US" sz="2800" dirty="0" smtClean="0">
                <a:solidFill>
                  <a:schemeClr val="bg1"/>
                </a:solidFill>
              </a:rPr>
              <a:t>Visual Studio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94756"/>
              </p:ext>
            </p:extLst>
          </p:nvPr>
        </p:nvGraphicFramePr>
        <p:xfrm>
          <a:off x="323528" y="1100631"/>
          <a:ext cx="8496944" cy="5208689"/>
        </p:xfrm>
        <a:graphic>
          <a:graphicData uri="http://schemas.openxmlformats.org/drawingml/2006/table">
            <a:tbl>
              <a:tblPr/>
              <a:tblGrid>
                <a:gridCol w="936104"/>
                <a:gridCol w="1368152"/>
                <a:gridCol w="1656184"/>
                <a:gridCol w="1656184"/>
                <a:gridCol w="2880320"/>
              </a:tblGrid>
              <a:tr h="428132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Версия</a:t>
                      </a:r>
                      <a:r>
                        <a:rPr lang="ru-RU" sz="1200" b="1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accent1"/>
                          </a:solidFill>
                        </a:rPr>
                        <a:t>.NET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Версия</a:t>
                      </a:r>
                      <a:r>
                        <a:rPr lang="ru-RU" sz="1200" b="1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accent1"/>
                          </a:solidFill>
                        </a:rPr>
                        <a:t>CLR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Дата выхода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Visual Studio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Входит в состав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4145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1.0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Февраль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XP Tablet and Media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Center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1.1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Март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2003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2.0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2005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2005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3988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2.0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2006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Vista, Windows Server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2.0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2007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7, Windows Server 2008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Апрель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2010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Август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8, Windows Server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4.6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Июль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2015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Visual Studio 2015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Windows 10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611617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Март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2017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Visual Studio 2017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46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dirty="0" smtClean="0">
                <a:solidFill>
                  <a:schemeClr val="bg1"/>
                </a:solidFill>
              </a:rPr>
              <a:t>.NET</a:t>
            </a:r>
            <a:r>
              <a:rPr lang="ru-RU" sz="2800" dirty="0" smtClean="0">
                <a:solidFill>
                  <a:schemeClr val="bg1"/>
                </a:solidFill>
              </a:rPr>
              <a:t>- планы на 2015 год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1196752"/>
            <a:ext cx="792088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.NET 4.6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Visual Studio 2015</a:t>
            </a:r>
            <a:endParaRPr lang="ru-RU" sz="2400" dirty="0" smtClean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Visual Studio Code</a:t>
            </a:r>
            <a:r>
              <a:rPr lang="en-US" sz="2400" dirty="0" smtClean="0">
                <a:solidFill>
                  <a:schemeClr val="bg1"/>
                </a:solidFill>
              </a:rPr>
              <a:t> – </a:t>
            </a:r>
            <a:r>
              <a:rPr lang="ru-RU" sz="2400" dirty="0" smtClean="0">
                <a:solidFill>
                  <a:schemeClr val="bg1"/>
                </a:solidFill>
              </a:rPr>
              <a:t>кросс-платформенная </a:t>
            </a:r>
            <a:r>
              <a:rPr lang="en-US" sz="2400" dirty="0" smtClean="0">
                <a:solidFill>
                  <a:schemeClr val="bg1"/>
                </a:solidFill>
              </a:rPr>
              <a:t>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ASP.NET </a:t>
            </a:r>
            <a:r>
              <a:rPr lang="en-US" sz="2400" dirty="0" err="1" smtClean="0">
                <a:solidFill>
                  <a:srgbClr val="FFFF00"/>
                </a:solidFill>
              </a:rPr>
              <a:t>vNext</a:t>
            </a:r>
            <a:r>
              <a:rPr lang="en-US" sz="2400" dirty="0" smtClean="0">
                <a:solidFill>
                  <a:schemeClr val="bg1"/>
                </a:solidFill>
              </a:rPr>
              <a:t> – </a:t>
            </a:r>
            <a:r>
              <a:rPr lang="ru-RU" sz="2400" dirty="0" smtClean="0">
                <a:solidFill>
                  <a:schemeClr val="bg1"/>
                </a:solidFill>
              </a:rPr>
              <a:t>Новая версия платформы веб-разработки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Entity Framework </a:t>
            </a:r>
            <a:r>
              <a:rPr lang="en-US" sz="2400" dirty="0" smtClean="0">
                <a:solidFill>
                  <a:srgbClr val="FFFF00"/>
                </a:solidFill>
              </a:rPr>
              <a:t>7</a:t>
            </a:r>
            <a:r>
              <a:rPr lang="en-US" sz="2400" dirty="0" smtClean="0">
                <a:solidFill>
                  <a:schemeClr val="bg1"/>
                </a:solidFill>
              </a:rPr>
              <a:t> – </a:t>
            </a:r>
            <a:r>
              <a:rPr lang="ru-RU" sz="2400" dirty="0" smtClean="0">
                <a:solidFill>
                  <a:schemeClr val="bg1"/>
                </a:solidFill>
              </a:rPr>
              <a:t>новая версия технологии доступа к данным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Roslyn</a:t>
            </a:r>
            <a:r>
              <a:rPr lang="en-US" sz="2400" dirty="0" smtClean="0">
                <a:solidFill>
                  <a:schemeClr val="bg1"/>
                </a:solidFill>
              </a:rPr>
              <a:t> – </a:t>
            </a:r>
            <a:r>
              <a:rPr lang="ru-RU" sz="2400" dirty="0">
                <a:solidFill>
                  <a:schemeClr val="bg1"/>
                </a:solidFill>
              </a:rPr>
              <a:t>новые </a:t>
            </a:r>
            <a:r>
              <a:rPr lang="ru-RU" sz="2400" dirty="0" smtClean="0">
                <a:solidFill>
                  <a:schemeClr val="bg1"/>
                </a:solidFill>
              </a:rPr>
              <a:t>компиляторы для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и </a:t>
            </a:r>
            <a:r>
              <a:rPr lang="en-US" sz="2400" dirty="0" smtClean="0">
                <a:solidFill>
                  <a:schemeClr val="bg1"/>
                </a:solidFill>
              </a:rPr>
              <a:t>VB.NET </a:t>
            </a:r>
            <a:r>
              <a:rPr lang="ru-RU" sz="2400" dirty="0" smtClean="0">
                <a:solidFill>
                  <a:schemeClr val="bg1"/>
                </a:solidFill>
              </a:rPr>
              <a:t>с технологией </a:t>
            </a:r>
            <a:r>
              <a:rPr lang="en-US" sz="2400" dirty="0" smtClean="0">
                <a:solidFill>
                  <a:schemeClr val="bg1"/>
                </a:solidFill>
              </a:rPr>
              <a:t>Compiler As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FFFF00"/>
                </a:solidFill>
              </a:rPr>
              <a:t>RyuJIT</a:t>
            </a:r>
            <a:r>
              <a:rPr lang="ru-RU" sz="2400" dirty="0" smtClean="0">
                <a:solidFill>
                  <a:schemeClr val="bg1"/>
                </a:solidFill>
              </a:rPr>
              <a:t> – новый </a:t>
            </a:r>
            <a:r>
              <a:rPr lang="en-US" sz="2400" dirty="0" smtClean="0">
                <a:solidFill>
                  <a:schemeClr val="bg1"/>
                </a:solidFill>
              </a:rPr>
              <a:t>JIT </a:t>
            </a:r>
            <a:r>
              <a:rPr lang="ru-RU" sz="2400" dirty="0" smtClean="0">
                <a:solidFill>
                  <a:schemeClr val="bg1"/>
                </a:solidFill>
              </a:rPr>
              <a:t>компилятор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для </a:t>
            </a:r>
            <a:r>
              <a:rPr lang="en-US" sz="2400" dirty="0" smtClean="0">
                <a:solidFill>
                  <a:schemeClr val="bg1"/>
                </a:solidFill>
              </a:rPr>
              <a:t>x64 </a:t>
            </a:r>
            <a:r>
              <a:rPr lang="ru-RU" sz="2400" dirty="0" smtClean="0">
                <a:solidFill>
                  <a:schemeClr val="bg1"/>
                </a:solidFill>
              </a:rPr>
              <a:t>архитектуры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.NET</a:t>
            </a:r>
            <a:r>
              <a:rPr lang="ru-RU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Native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– технология компиляции </a:t>
            </a:r>
            <a:r>
              <a:rPr lang="en-US" sz="2400" dirty="0" smtClean="0">
                <a:solidFill>
                  <a:schemeClr val="bg1"/>
                </a:solidFill>
              </a:rPr>
              <a:t>.NET </a:t>
            </a:r>
            <a:r>
              <a:rPr lang="ru-RU" sz="2400" dirty="0" smtClean="0">
                <a:solidFill>
                  <a:schemeClr val="bg1"/>
                </a:solidFill>
              </a:rPr>
              <a:t>приложений в машинный код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94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 smtClean="0">
                <a:solidFill>
                  <a:schemeClr val="bg1"/>
                </a:solidFill>
              </a:rPr>
              <a:t>.NET Framework. Side-by-side </a:t>
            </a:r>
            <a:r>
              <a:rPr lang="ru-RU" sz="3200" dirty="0" smtClean="0">
                <a:solidFill>
                  <a:schemeClr val="bg1"/>
                </a:solidFill>
              </a:rPr>
              <a:t>совместимость</a:t>
            </a:r>
          </a:p>
        </p:txBody>
      </p:sp>
      <p:pic>
        <p:nvPicPr>
          <p:cNvPr id="1026" name="Picture 2" descr="image0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652588"/>
            <a:ext cx="60102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983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Visual Studio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Ключевые слова языка </a:t>
            </a:r>
            <a:r>
              <a:rPr lang="en-US" dirty="0" smtClean="0">
                <a:solidFill>
                  <a:schemeClr val="bg1"/>
                </a:solidFill>
              </a:rPr>
              <a:t>C#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525963"/>
          </a:xfrm>
          <a:solidFill>
            <a:schemeClr val="bg1"/>
          </a:solidFill>
        </p:spPr>
        <p:txBody>
          <a:bodyPr numCol="4">
            <a:normAutofit fontScale="40000" lnSpcReduction="20000"/>
          </a:bodyPr>
          <a:lstStyle/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abstract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as</a:t>
            </a:r>
          </a:p>
          <a:p>
            <a:pPr marL="0" indent="0">
              <a:buNone/>
            </a:pPr>
            <a:r>
              <a:rPr lang="en-US" sz="3300" dirty="0" err="1" smtClean="0">
                <a:solidFill>
                  <a:srgbClr val="0000FF"/>
                </a:solidFill>
                <a:latin typeface="Consolas"/>
              </a:rPr>
              <a:t>async</a:t>
            </a:r>
            <a:endParaRPr lang="en-US" sz="33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await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base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bool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break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byte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case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catch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char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checked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class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const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continue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decimal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default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delegate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do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double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else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enum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event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explicit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extern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false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finally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fixed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float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for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foreach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goto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if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implicit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int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interface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internal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is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lock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long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namespace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new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null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object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operator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out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override</a:t>
            </a:r>
          </a:p>
          <a:p>
            <a:pPr marL="0" indent="0">
              <a:buNone/>
            </a:pPr>
            <a:r>
              <a:rPr lang="en-US" sz="3300" dirty="0" err="1" smtClean="0">
                <a:solidFill>
                  <a:srgbClr val="0000FF"/>
                </a:solidFill>
                <a:latin typeface="Consolas"/>
              </a:rPr>
              <a:t>params</a:t>
            </a:r>
            <a:endParaRPr lang="en-US" sz="33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private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protected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public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readonly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ref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return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sbyte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sealed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short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sizeof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stackalloc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static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string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struct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switch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this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throw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true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try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typeof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uint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ulong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unchecked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unsafe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ushort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using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virtual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void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volatile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while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412777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Ключевые слова зарезервированы для </a:t>
            </a:r>
            <a:r>
              <a:rPr lang="ru-RU" dirty="0">
                <a:solidFill>
                  <a:schemeClr val="bg1"/>
                </a:solidFill>
              </a:rPr>
              <a:t>использования языком </a:t>
            </a:r>
            <a:r>
              <a:rPr lang="en-US" dirty="0" smtClean="0">
                <a:solidFill>
                  <a:schemeClr val="bg1"/>
                </a:solidFill>
              </a:rPr>
              <a:t>C#</a:t>
            </a:r>
            <a:r>
              <a:rPr lang="ru-RU" dirty="0" smtClean="0">
                <a:solidFill>
                  <a:schemeClr val="bg1"/>
                </a:solidFill>
              </a:rPr>
              <a:t>. Следует избегать их использование в качестве идентификаторов.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78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Директива </a:t>
            </a:r>
            <a:r>
              <a:rPr lang="en-US" dirty="0" smtClean="0">
                <a:solidFill>
                  <a:schemeClr val="bg1"/>
                </a:solidFill>
              </a:rPr>
              <a:t>using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Указывается в самом начале *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 err="1" smtClean="0">
                <a:solidFill>
                  <a:schemeClr val="bg1"/>
                </a:solidFill>
              </a:rPr>
              <a:t>cs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файла. Действует в пределах одного файла.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В контексном меню редактора </a:t>
            </a:r>
            <a:r>
              <a:rPr lang="en-US" dirty="0" smtClean="0">
                <a:solidFill>
                  <a:schemeClr val="bg1"/>
                </a:solidFill>
              </a:rPr>
              <a:t>Visual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Studio </a:t>
            </a:r>
            <a:r>
              <a:rPr lang="ru-RU" dirty="0" smtClean="0">
                <a:solidFill>
                  <a:schemeClr val="bg1"/>
                </a:solidFill>
              </a:rPr>
              <a:t>есть подменю </a:t>
            </a:r>
            <a:r>
              <a:rPr lang="en-US" dirty="0" smtClean="0">
                <a:solidFill>
                  <a:schemeClr val="bg1"/>
                </a:solidFill>
              </a:rPr>
              <a:t>“Organize Usings” </a:t>
            </a:r>
            <a:r>
              <a:rPr lang="ru-RU" dirty="0" smtClean="0">
                <a:solidFill>
                  <a:schemeClr val="bg1"/>
                </a:solidFill>
              </a:rPr>
              <a:t>со следующим командами: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Remove Unused Usings</a:t>
            </a:r>
            <a:r>
              <a:rPr lang="ru-RU" dirty="0" smtClean="0">
                <a:solidFill>
                  <a:schemeClr val="bg1"/>
                </a:solidFill>
              </a:rPr>
              <a:t>: удаляет неиспользуемые в этом файле директивы </a:t>
            </a:r>
            <a:r>
              <a:rPr lang="en-US" dirty="0" smtClean="0">
                <a:solidFill>
                  <a:schemeClr val="bg1"/>
                </a:solidFill>
              </a:rPr>
              <a:t>using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Sort Usings</a:t>
            </a:r>
            <a:r>
              <a:rPr lang="ru-RU" dirty="0" smtClean="0">
                <a:solidFill>
                  <a:schemeClr val="bg1"/>
                </a:solidFill>
              </a:rPr>
              <a:t>: сортирует директивы </a:t>
            </a:r>
            <a:r>
              <a:rPr lang="en-US" dirty="0" smtClean="0">
                <a:solidFill>
                  <a:schemeClr val="bg1"/>
                </a:solidFill>
              </a:rPr>
              <a:t>using </a:t>
            </a:r>
            <a:r>
              <a:rPr lang="ru-RU" dirty="0" smtClean="0">
                <a:solidFill>
                  <a:schemeClr val="bg1"/>
                </a:solidFill>
              </a:rPr>
              <a:t>в алфавитном порядке для улучшения читабельности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Remove and Sort</a:t>
            </a:r>
            <a:r>
              <a:rPr lang="ru-RU" dirty="0" smtClean="0">
                <a:solidFill>
                  <a:schemeClr val="bg1"/>
                </a:solidFill>
              </a:rPr>
              <a:t>: выполняет две предыдущие команды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27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C# 6. static using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using static </a:t>
            </a:r>
            <a:r>
              <a:rPr lang="en-US" dirty="0" err="1" smtClean="0">
                <a:solidFill>
                  <a:schemeClr val="bg1"/>
                </a:solidFill>
              </a:rPr>
              <a:t>System.Console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using static </a:t>
            </a:r>
            <a:r>
              <a:rPr lang="en-US" dirty="0" err="1" smtClean="0">
                <a:solidFill>
                  <a:schemeClr val="bg1"/>
                </a:solidFill>
              </a:rPr>
              <a:t>System.Math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using static </a:t>
            </a:r>
            <a:r>
              <a:rPr lang="en-US" dirty="0" err="1" smtClean="0">
                <a:solidFill>
                  <a:schemeClr val="bg1"/>
                </a:solidFill>
              </a:rPr>
              <a:t>System.ConsoleColor</a:t>
            </a:r>
            <a:r>
              <a:rPr lang="en-US" dirty="0" smtClean="0">
                <a:solidFill>
                  <a:schemeClr val="bg1"/>
                </a:solidFill>
              </a:rPr>
              <a:t>; // </a:t>
            </a:r>
            <a:r>
              <a:rPr lang="en-US" smtClean="0">
                <a:solidFill>
                  <a:schemeClr val="bg1"/>
                </a:solidFill>
              </a:rPr>
              <a:t>enum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WriteLine</a:t>
            </a:r>
            <a:r>
              <a:rPr lang="en-US" dirty="0" smtClean="0">
                <a:solidFill>
                  <a:schemeClr val="bg1"/>
                </a:solidFill>
              </a:rPr>
              <a:t>("Hello"); // </a:t>
            </a:r>
            <a:r>
              <a:rPr lang="en-US" dirty="0" err="1" smtClean="0">
                <a:solidFill>
                  <a:schemeClr val="bg1"/>
                </a:solidFill>
              </a:rPr>
              <a:t>Console.WriteLine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double r = </a:t>
            </a:r>
            <a:r>
              <a:rPr lang="en-US" dirty="0" err="1" smtClean="0">
                <a:solidFill>
                  <a:schemeClr val="bg1"/>
                </a:solidFill>
              </a:rPr>
              <a:t>Sqrt</a:t>
            </a:r>
            <a:r>
              <a:rPr lang="en-US" dirty="0" smtClean="0">
                <a:solidFill>
                  <a:schemeClr val="bg1"/>
                </a:solidFill>
              </a:rPr>
              <a:t>(3); // </a:t>
            </a:r>
            <a:r>
              <a:rPr lang="en-US" dirty="0" err="1" smtClean="0">
                <a:solidFill>
                  <a:schemeClr val="bg1"/>
                </a:solidFill>
              </a:rPr>
              <a:t>Math.Sqrt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Работает с любыми </a:t>
            </a:r>
            <a:r>
              <a:rPr lang="en-US" dirty="0" smtClean="0">
                <a:solidFill>
                  <a:schemeClr val="bg1"/>
                </a:solidFill>
              </a:rPr>
              <a:t>static </a:t>
            </a:r>
            <a:r>
              <a:rPr lang="ru-RU" dirty="0" smtClean="0">
                <a:solidFill>
                  <a:schemeClr val="bg1"/>
                </a:solidFill>
              </a:rPr>
              <a:t>членами в </a:t>
            </a:r>
            <a:r>
              <a:rPr lang="en-US" dirty="0" smtClean="0">
                <a:solidFill>
                  <a:schemeClr val="bg1"/>
                </a:solidFill>
              </a:rPr>
              <a:t>class, </a:t>
            </a:r>
            <a:r>
              <a:rPr lang="en-US" dirty="0" err="1" smtClean="0">
                <a:solidFill>
                  <a:schemeClr val="bg1"/>
                </a:solidFill>
              </a:rPr>
              <a:t>struct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или </a:t>
            </a:r>
            <a:r>
              <a:rPr lang="en-US" dirty="0" err="1" smtClean="0">
                <a:solidFill>
                  <a:schemeClr val="bg1"/>
                </a:solidFill>
              </a:rPr>
              <a:t>enum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09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Объявление локальных переменных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Локальной переменной называют переменную объявленную внутри метода (функции). Локальной её называют так как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ru-RU" sz="2400" dirty="0" smtClean="0">
                <a:solidFill>
                  <a:schemeClr val="bg1"/>
                </a:solidFill>
              </a:rPr>
              <a:t>на доступна только внутри охватывающей функции и существует только в течение времени выполнения этой функции.</a:t>
            </a:r>
          </a:p>
          <a:p>
            <a:pPr marL="0" indent="0">
              <a:buNone/>
            </a:pPr>
            <a:endParaRPr lang="ru-RU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Для объявления локальной переменной в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используется следующий синтаксис</a:t>
            </a:r>
            <a:r>
              <a:rPr lang="ru-RU" sz="2400" dirty="0">
                <a:solidFill>
                  <a:schemeClr val="bg1"/>
                </a:solidFill>
              </a:rPr>
              <a:t>: ИмяТипа имяПеременной;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293096"/>
            <a:ext cx="829126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переменная </a:t>
            </a:r>
            <a:r>
              <a:rPr lang="en-US" sz="1600" dirty="0" err="1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имеющая тип </a:t>
            </a:r>
            <a:r>
              <a:rPr lang="en-US" sz="1600" dirty="0" err="1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(4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-х байтовое знаковое целое)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переменная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имеющая тип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(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строка)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7544" y="4975867"/>
            <a:ext cx="8229600" cy="973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Чтобы объявить несколько переменных одного типа перечислите их имена через запятую: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5940892"/>
            <a:ext cx="829126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y, z;</a:t>
            </a:r>
            <a:endParaRPr lang="ru-RU" sz="1600" dirty="0" smtClean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yesterday, today, tomorrow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27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564938"/>
              </p:ext>
            </p:extLst>
          </p:nvPr>
        </p:nvGraphicFramePr>
        <p:xfrm>
          <a:off x="414250" y="620688"/>
          <a:ext cx="8315501" cy="59935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63362"/>
                <a:gridCol w="1640332"/>
                <a:gridCol w="5011807"/>
              </a:tblGrid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Тип </a:t>
                      </a:r>
                      <a:r>
                        <a:rPr kumimoji="0" 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.NET</a:t>
                      </a:r>
                      <a:endParaRPr kumimoji="0" lang="be-BY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Псевдоним в </a:t>
                      </a:r>
                      <a:r>
                        <a:rPr kumimoji="0" 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C#</a:t>
                      </a:r>
                      <a:endParaRPr kumimoji="0" lang="be-BY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Диапазон допустимых значений</a:t>
                      </a:r>
                      <a:endParaRPr kumimoji="0" lang="be-BY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System.Byte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byte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0..255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System.Sbyte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sbyte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–128..127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System.Int16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short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–32 768..32 767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System.Int32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int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–2 147 483 648..2 147 483 647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System.Int64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long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kern="1200" dirty="0" smtClean="0">
                          <a:latin typeface="+mn-lt"/>
                        </a:rPr>
                        <a:t>-9 223 372 036 854 775 808..</a:t>
                      </a:r>
                      <a:r>
                        <a:rPr lang="be-BY" sz="1600" kern="1200" baseline="0" dirty="0" smtClean="0">
                          <a:latin typeface="+mn-lt"/>
                        </a:rPr>
                        <a:t> </a:t>
                      </a:r>
                      <a:r>
                        <a:rPr lang="ru-RU" sz="1600" kern="1200" dirty="0" smtClean="0">
                          <a:latin typeface="+mn-lt"/>
                        </a:rPr>
                        <a:t>9 223 372 036 854 775 807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System.UInt16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ushort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0..65535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System.UInt32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uint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0..4 294 967 295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System.UInt64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ulong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0..18 446 744 073 709 551 615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System.Single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float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Точность: от 1.5 × 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−45</a:t>
                      </a:r>
                      <a:r>
                        <a:rPr lang="ru-RU" sz="1600" kern="1200" dirty="0" smtClean="0">
                          <a:latin typeface="+mn-lt"/>
                        </a:rPr>
                        <a:t> до 3.4 × 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38</a:t>
                      </a:r>
                      <a:r>
                        <a:rPr lang="ru-RU" sz="1600" kern="1200" dirty="0" smtClean="0">
                          <a:latin typeface="+mn-lt"/>
                        </a:rPr>
                        <a:t>, 7 цифр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System.Double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double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Точность: от 5.0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×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−324</a:t>
                      </a:r>
                      <a:r>
                        <a:rPr lang="ru-RU" sz="1600" kern="1200" dirty="0" smtClean="0">
                          <a:latin typeface="+mn-lt"/>
                        </a:rPr>
                        <a:t> до 1.7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×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308</a:t>
                      </a:r>
                      <a:r>
                        <a:rPr lang="ru-RU" sz="1600" kern="1200" dirty="0" smtClean="0">
                          <a:latin typeface="+mn-lt"/>
                        </a:rPr>
                        <a:t>, </a:t>
                      </a:r>
                      <a:r>
                        <a:rPr lang="en-US" sz="1600" kern="1200" dirty="0" smtClean="0">
                          <a:latin typeface="+mn-lt"/>
                        </a:rPr>
                        <a:t>14-</a:t>
                      </a:r>
                      <a:r>
                        <a:rPr lang="ru-RU" sz="1600" kern="1200" dirty="0" smtClean="0">
                          <a:latin typeface="+mn-lt"/>
                        </a:rPr>
                        <a:t>15 цифр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System.Decimal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decimal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Точность: от 1.0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×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−28</a:t>
                      </a:r>
                      <a:r>
                        <a:rPr lang="ru-RU" sz="1600" kern="1200" dirty="0" smtClean="0">
                          <a:latin typeface="+mn-lt"/>
                        </a:rPr>
                        <a:t> до 7.9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×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28</a:t>
                      </a:r>
                      <a:r>
                        <a:rPr lang="ru-RU" sz="1600" kern="1200" dirty="0" smtClean="0">
                          <a:latin typeface="+mn-lt"/>
                        </a:rPr>
                        <a:t>, 28 цифр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System.String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string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Последовательность символов типа 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char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System.Char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char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Символ в кодировке </a:t>
                      </a:r>
                      <a:r>
                        <a:rPr lang="ru-RU" sz="1600" kern="1200" dirty="0" err="1" smtClean="0">
                          <a:latin typeface="+mn-lt"/>
                        </a:rPr>
                        <a:t>Unicode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System.Boolean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bool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true / false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System.Object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object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5536" y="0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Типы данных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в </a:t>
            </a:r>
            <a:r>
              <a:rPr lang="en-US" sz="2800" dirty="0" smtClean="0">
                <a:solidFill>
                  <a:schemeClr val="bg1"/>
                </a:solidFill>
              </a:rPr>
              <a:t>C# (</a:t>
            </a:r>
            <a:r>
              <a:rPr lang="ru-RU" sz="2800" dirty="0" smtClean="0">
                <a:solidFill>
                  <a:schemeClr val="bg1"/>
                </a:solidFill>
              </a:rPr>
              <a:t>выделены ссылочные типы)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Обязательная инициализация перед использованием (</a:t>
            </a:r>
            <a:r>
              <a:rPr lang="en-US" sz="3200" dirty="0">
                <a:solidFill>
                  <a:schemeClr val="bg1"/>
                </a:solidFill>
              </a:rPr>
              <a:t>d</a:t>
            </a:r>
            <a:r>
              <a:rPr lang="en-US" sz="3200" dirty="0" smtClean="0">
                <a:solidFill>
                  <a:schemeClr val="bg1"/>
                </a:solidFill>
              </a:rPr>
              <a:t>efinite assignment)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требует чтобы перед первым использованием переменной она была уже инициализирована. Это означает что на всех возможных путях исполнения программы она должна быть инициализирована перед тем её попытаются прочитать. В случае нарушения этого правила компилятор сгенерирует ошибку «</a:t>
            </a:r>
            <a:r>
              <a:rPr lang="en-US" sz="2400" dirty="0" smtClean="0">
                <a:solidFill>
                  <a:schemeClr val="bg1"/>
                </a:solidFill>
              </a:rPr>
              <a:t>Use </a:t>
            </a:r>
            <a:r>
              <a:rPr lang="en-US" sz="2400" dirty="0">
                <a:solidFill>
                  <a:schemeClr val="bg1"/>
                </a:solidFill>
              </a:rPr>
              <a:t>of unassigned local </a:t>
            </a:r>
            <a:r>
              <a:rPr lang="en-US" sz="2400" dirty="0" smtClean="0">
                <a:solidFill>
                  <a:schemeClr val="bg1"/>
                </a:solidFill>
              </a:rPr>
              <a:t>variable</a:t>
            </a:r>
            <a:r>
              <a:rPr lang="ru-RU" sz="2400" dirty="0" smtClean="0">
                <a:solidFill>
                  <a:schemeClr val="bg1"/>
                </a:solidFill>
              </a:rPr>
              <a:t>»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005064"/>
            <a:ext cx="8291264" cy="20621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M()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x;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(Q())</a:t>
            </a:r>
          </a:p>
          <a:p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x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 123;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(R())</a:t>
            </a:r>
          </a:p>
          <a:p>
            <a:r>
              <a:rPr lang="ru-RU" sz="16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Ошибка компиляции!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2792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Язык </a:t>
            </a:r>
            <a:r>
              <a:rPr lang="ru-RU" dirty="0" err="1" smtClean="0">
                <a:solidFill>
                  <a:schemeClr val="bg1"/>
                </a:solidFill>
              </a:rPr>
              <a:t>программаирования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C# 6.0 и платформа .NET 4.6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Эндрю </a:t>
            </a:r>
            <a:r>
              <a:rPr lang="ru-RU" dirty="0" err="1">
                <a:solidFill>
                  <a:schemeClr val="bg1"/>
                </a:solidFill>
              </a:rPr>
              <a:t>Троелсен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ru-RU" dirty="0" err="1">
                <a:solidFill>
                  <a:schemeClr val="bg1"/>
                </a:solidFill>
              </a:rPr>
              <a:t>Andrew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Troelsen</a:t>
            </a:r>
            <a:r>
              <a:rPr lang="ru-RU" dirty="0">
                <a:solidFill>
                  <a:schemeClr val="bg1"/>
                </a:solidFill>
              </a:rPr>
              <a:t>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oz.by/books/more10158206.html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4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www.apress.com/gp/book/9781484213339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C# 4.0. </a:t>
            </a:r>
            <a:r>
              <a:rPr lang="ru-RU" dirty="0">
                <a:solidFill>
                  <a:schemeClr val="bg1"/>
                </a:solidFill>
              </a:rPr>
              <a:t>Полное руководство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Герберт </a:t>
            </a:r>
            <a:r>
              <a:rPr lang="ru-RU" dirty="0" err="1" smtClean="0">
                <a:solidFill>
                  <a:schemeClr val="bg1"/>
                </a:solidFill>
              </a:rPr>
              <a:t>Шилдт</a:t>
            </a:r>
            <a:r>
              <a:rPr lang="ru-RU" dirty="0" smtClean="0">
                <a:solidFill>
                  <a:schemeClr val="bg1"/>
                </a:solidFill>
              </a:rPr>
              <a:t> (</a:t>
            </a:r>
            <a:r>
              <a:rPr lang="en-US" dirty="0">
                <a:solidFill>
                  <a:schemeClr val="bg1"/>
                </a:solidFill>
              </a:rPr>
              <a:t>Herbert </a:t>
            </a:r>
            <a:r>
              <a:rPr lang="en-US" dirty="0" err="1">
                <a:solidFill>
                  <a:schemeClr val="bg1"/>
                </a:solidFill>
              </a:rPr>
              <a:t>Schildt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5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oz.by/books/more1068422.html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6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www.amazon.com/4-0-Complete-Reference-Herbert-Schildt/dp/007174116X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lvl="0"/>
            <a:r>
              <a:rPr lang="ru-RU" dirty="0" smtClean="0">
                <a:solidFill>
                  <a:schemeClr val="bg1"/>
                </a:solidFill>
              </a:rPr>
              <a:t>Смотрите также презентацию </a:t>
            </a:r>
            <a:r>
              <a:rPr lang="en-US" dirty="0" smtClean="0">
                <a:solidFill>
                  <a:schemeClr val="bg1"/>
                </a:solidFill>
              </a:rPr>
              <a:t>books-to-read.pptx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7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Autofit/>
          </a:bodyPr>
          <a:lstStyle/>
          <a:p>
            <a:r>
              <a:rPr lang="ru-RU" sz="1600" dirty="0" smtClean="0">
                <a:solidFill>
                  <a:schemeClr val="bg1"/>
                </a:solidFill>
              </a:rPr>
              <a:t>Строковые</a:t>
            </a:r>
            <a:r>
              <a:rPr lang="en-US" sz="1600" dirty="0" smtClean="0">
                <a:solidFill>
                  <a:schemeClr val="bg1"/>
                </a:solidFill>
              </a:rPr>
              <a:t> (</a:t>
            </a:r>
            <a:r>
              <a:rPr lang="ru-RU" sz="1600" dirty="0" smtClean="0">
                <a:solidFill>
                  <a:schemeClr val="bg1"/>
                </a:solidFill>
              </a:rPr>
              <a:t>тип </a:t>
            </a:r>
            <a:r>
              <a:rPr lang="en-US" sz="1600" dirty="0" smtClean="0">
                <a:solidFill>
                  <a:schemeClr val="bg1"/>
                </a:solidFill>
              </a:rPr>
              <a:t>string)</a:t>
            </a:r>
            <a:endParaRPr lang="ru-RU" sz="1600" dirty="0" smtClean="0">
              <a:solidFill>
                <a:schemeClr val="bg1"/>
              </a:solidFill>
            </a:endParaRP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"</a:t>
            </a:r>
            <a:r>
              <a:rPr lang="ru-RU" sz="1600" dirty="0" smtClean="0">
                <a:solidFill>
                  <a:schemeClr val="bg1"/>
                </a:solidFill>
              </a:rPr>
              <a:t>текст\</a:t>
            </a:r>
            <a:r>
              <a:rPr lang="en-US" sz="1600" dirty="0" smtClean="0">
                <a:solidFill>
                  <a:schemeClr val="bg1"/>
                </a:solidFill>
              </a:rPr>
              <a:t>n"</a:t>
            </a:r>
            <a:r>
              <a:rPr lang="ru-RU" sz="1600" dirty="0" smtClean="0">
                <a:solidFill>
                  <a:schemeClr val="bg1"/>
                </a:solidFill>
              </a:rPr>
              <a:t>,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ru-RU" sz="1600" dirty="0" smtClean="0">
                <a:solidFill>
                  <a:schemeClr val="bg1"/>
                </a:solidFill>
              </a:rPr>
              <a:t>строка которая может включать  </a:t>
            </a:r>
            <a:r>
              <a:rPr lang="en-US" sz="1600" dirty="0" smtClean="0">
                <a:solidFill>
                  <a:schemeClr val="bg1"/>
                </a:solidFill>
              </a:rPr>
              <a:t>escape </a:t>
            </a:r>
            <a:r>
              <a:rPr lang="ru-RU" sz="1600" dirty="0" smtClean="0">
                <a:solidFill>
                  <a:schemeClr val="bg1"/>
                </a:solidFill>
              </a:rPr>
              <a:t>последовательности (</a:t>
            </a:r>
            <a:r>
              <a:rPr lang="en-US" sz="1600" dirty="0" smtClean="0">
                <a:solidFill>
                  <a:schemeClr val="bg1"/>
                </a:solidFill>
              </a:rPr>
              <a:t>\XXX</a:t>
            </a:r>
            <a:r>
              <a:rPr lang="ru-RU" sz="1600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@"</a:t>
            </a:r>
            <a:r>
              <a:rPr lang="ru-RU" sz="1600" dirty="0" smtClean="0">
                <a:solidFill>
                  <a:schemeClr val="bg1"/>
                </a:solidFill>
              </a:rPr>
              <a:t>текст</a:t>
            </a:r>
            <a:r>
              <a:rPr lang="en-US" sz="1600" dirty="0" smtClean="0">
                <a:solidFill>
                  <a:schemeClr val="bg1"/>
                </a:solidFill>
              </a:rPr>
              <a:t>\n", verbatim </a:t>
            </a:r>
            <a:r>
              <a:rPr lang="ru-RU" sz="1600" dirty="0" smtClean="0">
                <a:solidFill>
                  <a:schemeClr val="bg1"/>
                </a:solidFill>
              </a:rPr>
              <a:t>(буквальная) строка,</a:t>
            </a:r>
            <a:r>
              <a:rPr lang="en-US" sz="1600" dirty="0">
                <a:solidFill>
                  <a:schemeClr val="bg1"/>
                </a:solidFill>
              </a:rPr>
              <a:t> escape </a:t>
            </a:r>
            <a:r>
              <a:rPr lang="ru-RU" sz="1600" dirty="0" smtClean="0">
                <a:solidFill>
                  <a:schemeClr val="bg1"/>
                </a:solidFill>
              </a:rPr>
              <a:t>последовательности трактуются как обычные символы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ru-RU" sz="1600" dirty="0" smtClean="0">
                <a:solidFill>
                  <a:schemeClr val="bg1"/>
                </a:solidFill>
              </a:rPr>
              <a:t>Символьный </a:t>
            </a:r>
            <a:r>
              <a:rPr lang="en-US" sz="1600" dirty="0" smtClean="0">
                <a:solidFill>
                  <a:schemeClr val="bg1"/>
                </a:solidFill>
              </a:rPr>
              <a:t>(</a:t>
            </a:r>
            <a:r>
              <a:rPr lang="ru-RU" sz="1600" dirty="0" smtClean="0">
                <a:solidFill>
                  <a:schemeClr val="bg1"/>
                </a:solidFill>
              </a:rPr>
              <a:t>тип </a:t>
            </a:r>
            <a:r>
              <a:rPr lang="en-US" sz="1600" dirty="0" smtClean="0">
                <a:solidFill>
                  <a:schemeClr val="bg1"/>
                </a:solidFill>
              </a:rPr>
              <a:t>char)</a:t>
            </a:r>
            <a:r>
              <a:rPr lang="ru-RU" sz="1600" dirty="0" smtClean="0">
                <a:solidFill>
                  <a:schemeClr val="bg1"/>
                </a:solidFill>
              </a:rPr>
              <a:t>: </a:t>
            </a:r>
            <a:r>
              <a:rPr lang="en-US" sz="1600" dirty="0" smtClean="0">
                <a:solidFill>
                  <a:schemeClr val="bg1"/>
                </a:solidFill>
              </a:rPr>
              <a:t>‘</a:t>
            </a:r>
            <a:r>
              <a:rPr lang="ru-RU" sz="1600" dirty="0" smtClean="0">
                <a:solidFill>
                  <a:schemeClr val="bg1"/>
                </a:solidFill>
              </a:rPr>
              <a:t>символ</a:t>
            </a:r>
            <a:r>
              <a:rPr lang="en-US" sz="1600" dirty="0" smtClean="0">
                <a:solidFill>
                  <a:schemeClr val="bg1"/>
                </a:solidFill>
              </a:rPr>
              <a:t>’</a:t>
            </a:r>
            <a:endParaRPr lang="ru-RU" sz="1600" dirty="0" smtClean="0">
              <a:solidFill>
                <a:schemeClr val="bg1"/>
              </a:solidFill>
            </a:endParaRPr>
          </a:p>
          <a:p>
            <a:r>
              <a:rPr lang="ru-RU" sz="1600" dirty="0" smtClean="0">
                <a:solidFill>
                  <a:schemeClr val="bg1"/>
                </a:solidFill>
              </a:rPr>
              <a:t>Целочисленные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1, </a:t>
            </a:r>
            <a:r>
              <a:rPr lang="ru-RU" sz="1600" dirty="0" smtClean="0">
                <a:solidFill>
                  <a:schemeClr val="bg1"/>
                </a:solidFill>
              </a:rPr>
              <a:t>число типа </a:t>
            </a:r>
            <a:r>
              <a:rPr lang="en-US" sz="1600" dirty="0" err="1" smtClean="0">
                <a:solidFill>
                  <a:schemeClr val="bg1"/>
                </a:solidFill>
              </a:rPr>
              <a:t>int</a:t>
            </a:r>
            <a:r>
              <a:rPr lang="ru-RU" sz="1600" dirty="0" smtClean="0">
                <a:solidFill>
                  <a:schemeClr val="bg1"/>
                </a:solidFill>
              </a:rPr>
              <a:t> в 10 системе</a:t>
            </a:r>
            <a:endParaRPr lang="en-US" sz="1600" dirty="0" smtClean="0">
              <a:solidFill>
                <a:schemeClr val="bg1"/>
              </a:solidFill>
            </a:endParaRP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0xFF, 0x1122 </a:t>
            </a:r>
            <a:r>
              <a:rPr lang="ru-RU" sz="1600" dirty="0">
                <a:solidFill>
                  <a:schemeClr val="bg1"/>
                </a:solidFill>
              </a:rPr>
              <a:t>и т.п</a:t>
            </a:r>
            <a:r>
              <a:rPr lang="ru-RU" sz="1600" dirty="0" smtClean="0">
                <a:solidFill>
                  <a:schemeClr val="bg1"/>
                </a:solidFill>
              </a:rPr>
              <a:t>., число в 16 системе</a:t>
            </a:r>
            <a:endParaRPr lang="en-US" sz="1600" dirty="0" smtClean="0">
              <a:solidFill>
                <a:schemeClr val="bg1"/>
              </a:solidFill>
            </a:endParaRP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1L, </a:t>
            </a:r>
            <a:r>
              <a:rPr lang="ru-RU" sz="1600" dirty="0" smtClean="0">
                <a:solidFill>
                  <a:schemeClr val="bg1"/>
                </a:solidFill>
              </a:rPr>
              <a:t>знаковое длинное целое </a:t>
            </a:r>
            <a:r>
              <a:rPr lang="en-US" sz="1600" dirty="0" smtClean="0">
                <a:solidFill>
                  <a:schemeClr val="bg1"/>
                </a:solidFill>
              </a:rPr>
              <a:t>(long)</a:t>
            </a:r>
            <a:endParaRPr lang="ru-RU" sz="1600" dirty="0" smtClean="0">
              <a:solidFill>
                <a:schemeClr val="bg1"/>
              </a:solidFill>
            </a:endParaRPr>
          </a:p>
          <a:p>
            <a:pPr lvl="1"/>
            <a:r>
              <a:rPr lang="ru-RU" sz="1600" dirty="0" smtClean="0">
                <a:solidFill>
                  <a:schemeClr val="bg1"/>
                </a:solidFill>
              </a:rPr>
              <a:t>1</a:t>
            </a:r>
            <a:r>
              <a:rPr lang="en-US" sz="1600" dirty="0" smtClean="0">
                <a:solidFill>
                  <a:schemeClr val="bg1"/>
                </a:solidFill>
              </a:rPr>
              <a:t>U, </a:t>
            </a:r>
            <a:r>
              <a:rPr lang="ru-RU" sz="1600" dirty="0" smtClean="0">
                <a:solidFill>
                  <a:schemeClr val="bg1"/>
                </a:solidFill>
              </a:rPr>
              <a:t>беззнаковое целое (</a:t>
            </a:r>
            <a:r>
              <a:rPr lang="en-US" sz="1600" dirty="0" err="1" smtClean="0">
                <a:solidFill>
                  <a:schemeClr val="bg1"/>
                </a:solidFill>
              </a:rPr>
              <a:t>uint</a:t>
            </a:r>
            <a:r>
              <a:rPr lang="en-US" sz="1600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1UL,</a:t>
            </a:r>
            <a:r>
              <a:rPr lang="ru-RU" sz="1600" dirty="0" smtClean="0">
                <a:solidFill>
                  <a:schemeClr val="bg1"/>
                </a:solidFill>
              </a:rPr>
              <a:t> </a:t>
            </a:r>
            <a:r>
              <a:rPr lang="ru-RU" sz="1600" dirty="0">
                <a:solidFill>
                  <a:schemeClr val="bg1"/>
                </a:solidFill>
              </a:rPr>
              <a:t>беззнаковое </a:t>
            </a:r>
            <a:r>
              <a:rPr lang="ru-RU" sz="1600" dirty="0" smtClean="0">
                <a:solidFill>
                  <a:schemeClr val="bg1"/>
                </a:solidFill>
              </a:rPr>
              <a:t>длинное целое </a:t>
            </a:r>
            <a:r>
              <a:rPr lang="ru-RU" sz="1600" dirty="0">
                <a:solidFill>
                  <a:schemeClr val="bg1"/>
                </a:solidFill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</a:rPr>
              <a:t>ulong</a:t>
            </a:r>
            <a:r>
              <a:rPr lang="en-US" sz="1600" dirty="0" smtClean="0">
                <a:solidFill>
                  <a:schemeClr val="bg1"/>
                </a:solidFill>
              </a:rPr>
              <a:t>)</a:t>
            </a:r>
            <a:endParaRPr lang="ru-RU" sz="1600" dirty="0" smtClean="0">
              <a:solidFill>
                <a:schemeClr val="bg1"/>
              </a:solidFill>
            </a:endParaRPr>
          </a:p>
          <a:p>
            <a:r>
              <a:rPr lang="ru-RU" sz="1600" dirty="0" smtClean="0">
                <a:solidFill>
                  <a:schemeClr val="bg1"/>
                </a:solidFill>
              </a:rPr>
              <a:t>С плавающей точкой</a:t>
            </a:r>
          </a:p>
          <a:p>
            <a:pPr lvl="1"/>
            <a:r>
              <a:rPr lang="ru-RU" sz="1600" dirty="0" smtClean="0">
                <a:solidFill>
                  <a:schemeClr val="bg1"/>
                </a:solidFill>
              </a:rPr>
              <a:t>1</a:t>
            </a:r>
            <a:r>
              <a:rPr lang="en-US" sz="1600" dirty="0" smtClean="0">
                <a:solidFill>
                  <a:schemeClr val="bg1"/>
                </a:solidFill>
              </a:rPr>
              <a:t>.1, </a:t>
            </a:r>
            <a:r>
              <a:rPr lang="ru-RU" sz="1600" dirty="0" smtClean="0">
                <a:solidFill>
                  <a:schemeClr val="bg1"/>
                </a:solidFill>
              </a:rPr>
              <a:t>число типа </a:t>
            </a:r>
            <a:r>
              <a:rPr lang="en-US" sz="1600" dirty="0" smtClean="0">
                <a:solidFill>
                  <a:schemeClr val="bg1"/>
                </a:solidFill>
              </a:rPr>
              <a:t>double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1.1f</a:t>
            </a:r>
            <a:r>
              <a:rPr lang="ru-RU" sz="1600" dirty="0" smtClean="0">
                <a:solidFill>
                  <a:schemeClr val="bg1"/>
                </a:solidFill>
              </a:rPr>
              <a:t>, число типа </a:t>
            </a:r>
            <a:r>
              <a:rPr lang="en-US" sz="1600" dirty="0" smtClean="0">
                <a:solidFill>
                  <a:schemeClr val="bg1"/>
                </a:solidFill>
              </a:rPr>
              <a:t>float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1.1m, </a:t>
            </a:r>
            <a:r>
              <a:rPr lang="ru-RU" sz="1600" dirty="0" smtClean="0">
                <a:solidFill>
                  <a:schemeClr val="bg1"/>
                </a:solidFill>
              </a:rPr>
              <a:t>число типа </a:t>
            </a:r>
            <a:r>
              <a:rPr lang="en-US" sz="1600" dirty="0" smtClean="0">
                <a:solidFill>
                  <a:schemeClr val="bg1"/>
                </a:solidFill>
              </a:rPr>
              <a:t>decimal</a:t>
            </a:r>
            <a:endParaRPr lang="ru-RU" sz="1600" dirty="0" smtClean="0">
              <a:solidFill>
                <a:schemeClr val="bg1"/>
              </a:solidFill>
            </a:endParaRPr>
          </a:p>
          <a:p>
            <a:r>
              <a:rPr lang="ru-RU" sz="1600" dirty="0" smtClean="0">
                <a:solidFill>
                  <a:schemeClr val="bg1"/>
                </a:solidFill>
              </a:rPr>
              <a:t>Литералы для </a:t>
            </a:r>
            <a:r>
              <a:rPr lang="en-US" sz="1600" dirty="0" smtClean="0">
                <a:solidFill>
                  <a:schemeClr val="bg1"/>
                </a:solidFill>
              </a:rPr>
              <a:t>bool </a:t>
            </a:r>
            <a:r>
              <a:rPr lang="ru-RU" sz="1600" dirty="0" smtClean="0">
                <a:solidFill>
                  <a:schemeClr val="bg1"/>
                </a:solidFill>
              </a:rPr>
              <a:t>типа: </a:t>
            </a:r>
            <a:r>
              <a:rPr lang="en-US" sz="1600" dirty="0" smtClean="0">
                <a:solidFill>
                  <a:schemeClr val="bg1"/>
                </a:solidFill>
              </a:rPr>
              <a:t>true, false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null </a:t>
            </a:r>
            <a:r>
              <a:rPr lang="ru-RU" sz="1600" dirty="0" smtClean="0">
                <a:solidFill>
                  <a:schemeClr val="bg1"/>
                </a:solidFill>
              </a:rPr>
              <a:t>литерал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1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Константы.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const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5363" name="Прямоугольник 9"/>
          <p:cNvSpPr>
            <a:spLocks noChangeArrowheads="1"/>
          </p:cNvSpPr>
          <p:nvPr/>
        </p:nvSpPr>
        <p:spPr bwMode="auto">
          <a:xfrm>
            <a:off x="762000" y="1981200"/>
            <a:ext cx="792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Статические данные.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static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1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179512" y="71438"/>
            <a:ext cx="8784976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Nullable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-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типы данных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620688"/>
            <a:ext cx="878497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Применяются только для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value </a:t>
            </a:r>
            <a:r>
              <a:rPr lang="ru-RU" dirty="0" smtClean="0">
                <a:solidFill>
                  <a:schemeClr val="bg1"/>
                </a:solidFill>
              </a:rPr>
              <a:t>типов с целью добавить им </a:t>
            </a:r>
            <a:r>
              <a:rPr lang="en-US" dirty="0" smtClean="0">
                <a:solidFill>
                  <a:schemeClr val="bg1"/>
                </a:solidFill>
              </a:rPr>
              <a:t>null </a:t>
            </a:r>
            <a:r>
              <a:rPr lang="ru-RU" dirty="0" smtClean="0">
                <a:solidFill>
                  <a:schemeClr val="bg1"/>
                </a:solidFill>
              </a:rPr>
              <a:t>значение.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x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Ошибка компиляции!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null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можно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присвоить только ссылочному типу</a:t>
            </a:r>
          </a:p>
          <a:p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System.Nullable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y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Теперь можно!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(!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y = 100;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? z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Сокращеная форма записи</a:t>
            </a:r>
            <a:endParaRPr lang="en-US" sz="14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+= 20;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7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полезные типы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System.DateTime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дата и время</a:t>
            </a:r>
          </a:p>
          <a:p>
            <a:pPr lvl="1"/>
            <a:r>
              <a:rPr lang="ru-RU" dirty="0" smtClean="0"/>
              <a:t>От 1 января 1 года, 00</a:t>
            </a:r>
            <a:r>
              <a:rPr lang="en-US" dirty="0" smtClean="0"/>
              <a:t>:00:00</a:t>
            </a:r>
            <a:r>
              <a:rPr lang="ru-RU" dirty="0" smtClean="0"/>
              <a:t> до 31 декабря 9999 года, 23</a:t>
            </a:r>
            <a:r>
              <a:rPr lang="en-US" dirty="0" smtClean="0"/>
              <a:t>:59:59</a:t>
            </a:r>
            <a:r>
              <a:rPr lang="ru-RU" dirty="0" smtClean="0"/>
              <a:t>. Хранится в виде кол-ва 100нс интервалов.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используйте дату/время в формате </a:t>
            </a:r>
            <a:r>
              <a:rPr lang="en-US" dirty="0" smtClean="0">
                <a:solidFill>
                  <a:schemeClr val="bg1"/>
                </a:solidFill>
              </a:rPr>
              <a:t>UTC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знайте в каком часовом поясе представлена дата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 забывайте про летнее/зимнее время (</a:t>
            </a:r>
            <a:r>
              <a:rPr lang="en-US" dirty="0" smtClean="0">
                <a:solidFill>
                  <a:schemeClr val="bg1"/>
                </a:solidFill>
              </a:rPr>
              <a:t>daylight saving)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См. </a:t>
            </a:r>
            <a:r>
              <a:rPr lang="ru-RU" dirty="0">
                <a:solidFill>
                  <a:schemeClr val="bg1"/>
                </a:solidFill>
              </a:rPr>
              <a:t>т</a:t>
            </a:r>
            <a:r>
              <a:rPr lang="ru-RU" dirty="0" smtClean="0">
                <a:solidFill>
                  <a:schemeClr val="bg1"/>
                </a:solidFill>
              </a:rPr>
              <a:t>акже </a:t>
            </a:r>
            <a:r>
              <a:rPr lang="en-US" dirty="0" err="1" smtClean="0"/>
              <a:t>System.DateTimeOffset</a:t>
            </a:r>
            <a:r>
              <a:rPr lang="en-US" dirty="0" smtClean="0"/>
              <a:t>, </a:t>
            </a:r>
            <a:r>
              <a:rPr lang="en-US" dirty="0" err="1" smtClean="0"/>
              <a:t>System.TimeZone</a:t>
            </a:r>
            <a:r>
              <a:rPr lang="en-US" dirty="0" smtClean="0"/>
              <a:t>, </a:t>
            </a:r>
            <a:r>
              <a:rPr lang="en-US" dirty="0" err="1" smtClean="0"/>
              <a:t>System.TimeZoneInfo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System.TimeSpan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интервал времени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/>
              <a:t>System.TimeZoneInfo</a:t>
            </a:r>
            <a:r>
              <a:rPr lang="en-US" dirty="0" smtClean="0"/>
              <a:t> – </a:t>
            </a:r>
            <a:r>
              <a:rPr lang="ru-RU" dirty="0" smtClean="0"/>
              <a:t>информация о часовом поясе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System.Guid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ru-RU" dirty="0">
                <a:solidFill>
                  <a:schemeClr val="bg1"/>
                </a:solidFill>
              </a:rPr>
              <a:t>статистически уникальный 128-битный идентификатор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Например, </a:t>
            </a:r>
            <a:r>
              <a:rPr lang="en-US" dirty="0">
                <a:solidFill>
                  <a:schemeClr val="bg1"/>
                </a:solidFill>
              </a:rPr>
              <a:t>{7F7F88B2-C4B9-4E84-A0CC-FDF77BB46D41}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System.Drawing.Color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сборка </a:t>
            </a:r>
            <a:r>
              <a:rPr lang="en-US" dirty="0" err="1" smtClean="0"/>
              <a:t>System.Drawing</a:t>
            </a:r>
            <a:r>
              <a:rPr lang="ru-RU" dirty="0" smtClean="0">
                <a:solidFill>
                  <a:schemeClr val="bg1"/>
                </a:solidFill>
              </a:rPr>
              <a:t>) – цвет в формате (</a:t>
            </a:r>
            <a:r>
              <a:rPr lang="en-US" dirty="0" smtClean="0"/>
              <a:t>ARGB</a:t>
            </a:r>
            <a:r>
              <a:rPr lang="ru-RU" dirty="0" smtClean="0"/>
              <a:t>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88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Класс </a:t>
            </a:r>
            <a:r>
              <a:rPr lang="en-US" sz="2800" dirty="0" smtClean="0">
                <a:solidFill>
                  <a:schemeClr val="bg1"/>
                </a:solidFill>
              </a:rPr>
              <a:t>String </a:t>
            </a:r>
            <a:r>
              <a:rPr lang="ru-RU" sz="2800" dirty="0" smtClean="0">
                <a:solidFill>
                  <a:schemeClr val="bg1"/>
                </a:solidFill>
              </a:rPr>
              <a:t>(строка)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Ссылочный тип</a:t>
            </a: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Хранится в памяти как последовательность символов в кодировке </a:t>
            </a:r>
            <a:r>
              <a:rPr lang="en-US" dirty="0" smtClean="0">
                <a:solidFill>
                  <a:schemeClr val="bg1"/>
                </a:solidFill>
              </a:rPr>
              <a:t>UTF-16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\’ – </a:t>
            </a:r>
            <a:r>
              <a:rPr lang="ru-RU" sz="1200" dirty="0" smtClean="0">
                <a:solidFill>
                  <a:schemeClr val="bg1"/>
                </a:solidFill>
              </a:rPr>
              <a:t>одинарная кавычка; </a:t>
            </a:r>
            <a:r>
              <a:rPr lang="en-US" sz="1200" dirty="0" smtClean="0">
                <a:solidFill>
                  <a:schemeClr val="bg1"/>
                </a:solidFill>
              </a:rPr>
              <a:t>\</a:t>
            </a:r>
            <a:r>
              <a:rPr lang="ru-RU" sz="1200" dirty="0" smtClean="0">
                <a:solidFill>
                  <a:schemeClr val="bg1"/>
                </a:solidFill>
              </a:rPr>
              <a:t>" – двойная кавычка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\\</a:t>
            </a:r>
            <a:r>
              <a:rPr lang="ru-RU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–</a:t>
            </a:r>
            <a:r>
              <a:rPr lang="ru-RU" sz="1200" dirty="0" smtClean="0">
                <a:solidFill>
                  <a:schemeClr val="bg1"/>
                </a:solidFill>
              </a:rPr>
              <a:t> обратный слеш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 smtClean="0">
                <a:solidFill>
                  <a:schemeClr val="bg1"/>
                </a:solidFill>
              </a:rPr>
              <a:t>\0 – Юникод символ с кодом 0</a:t>
            </a:r>
            <a:r>
              <a:rPr lang="en-US" sz="1200" dirty="0" smtClean="0">
                <a:solidFill>
                  <a:schemeClr val="bg1"/>
                </a:solidFill>
              </a:rPr>
              <a:t>. </a:t>
            </a:r>
            <a:r>
              <a:rPr lang="ru-RU" sz="1200" dirty="0">
                <a:solidFill>
                  <a:schemeClr val="bg1"/>
                </a:solidFill>
              </a:rPr>
              <a:t>Будьте осторожны </a:t>
            </a:r>
            <a:r>
              <a:rPr lang="ru-RU" sz="1200" dirty="0" smtClean="0">
                <a:solidFill>
                  <a:schemeClr val="bg1"/>
                </a:solidFill>
              </a:rPr>
              <a:t>с ним!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\r, \n – </a:t>
            </a:r>
            <a:r>
              <a:rPr lang="ru-RU" sz="1200" dirty="0" smtClean="0">
                <a:solidFill>
                  <a:schemeClr val="bg1"/>
                </a:solidFill>
              </a:rPr>
              <a:t>Возврат каретки (код 13) и перевод строки (код 10).</a:t>
            </a:r>
            <a:br>
              <a:rPr lang="ru-RU" sz="1200" dirty="0" smtClean="0">
                <a:solidFill>
                  <a:schemeClr val="bg1"/>
                </a:solidFill>
              </a:rPr>
            </a:br>
            <a:r>
              <a:rPr lang="ru-RU" sz="1200" dirty="0" smtClean="0">
                <a:solidFill>
                  <a:schemeClr val="bg1"/>
                </a:solidFill>
              </a:rPr>
              <a:t>Совет: Используйте </a:t>
            </a:r>
            <a:r>
              <a:rPr lang="en-US" sz="1200" dirty="0" err="1" smtClean="0">
                <a:solidFill>
                  <a:schemeClr val="bg1"/>
                </a:solidFill>
              </a:rPr>
              <a:t>System.Enviroment.NewLine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smtClean="0">
                <a:solidFill>
                  <a:schemeClr val="bg1"/>
                </a:solidFill>
              </a:rPr>
              <a:t>вместо </a:t>
            </a:r>
            <a:r>
              <a:rPr lang="en-US" sz="1200" dirty="0" smtClean="0">
                <a:solidFill>
                  <a:schemeClr val="bg1"/>
                </a:solidFill>
              </a:rPr>
              <a:t>\r</a:t>
            </a:r>
            <a:r>
              <a:rPr lang="ru-RU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smtClean="0">
                <a:solidFill>
                  <a:schemeClr val="bg1"/>
                </a:solidFill>
              </a:rPr>
              <a:t>n</a:t>
            </a:r>
            <a:endParaRPr lang="ru-RU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smtClean="0">
                <a:solidFill>
                  <a:schemeClr val="bg1"/>
                </a:solidFill>
              </a:rPr>
              <a:t>t – </a:t>
            </a:r>
            <a:r>
              <a:rPr lang="ru-RU" sz="1200" dirty="0" smtClean="0">
                <a:solidFill>
                  <a:schemeClr val="bg1"/>
                </a:solidFill>
              </a:rPr>
              <a:t>Табуляция (код 9)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err="1">
                <a:solidFill>
                  <a:schemeClr val="bg1"/>
                </a:solidFill>
              </a:rPr>
              <a:t>uXXXX</a:t>
            </a:r>
            <a:r>
              <a:rPr lang="en-US" sz="1200" dirty="0">
                <a:solidFill>
                  <a:schemeClr val="bg1"/>
                </a:solidFill>
              </a:rPr>
              <a:t>,\</a:t>
            </a:r>
            <a:r>
              <a:rPr lang="en-US" sz="1200" dirty="0" err="1">
                <a:solidFill>
                  <a:schemeClr val="bg1"/>
                </a:solidFill>
              </a:rPr>
              <a:t>xn</a:t>
            </a:r>
            <a:r>
              <a:rPr lang="en-US" sz="1200" dirty="0">
                <a:solidFill>
                  <a:schemeClr val="bg1"/>
                </a:solidFill>
              </a:rPr>
              <a:t>[n][n][n],\</a:t>
            </a:r>
            <a:r>
              <a:rPr lang="en-US" sz="1200" dirty="0" err="1" smtClean="0">
                <a:solidFill>
                  <a:schemeClr val="bg1"/>
                </a:solidFill>
              </a:rPr>
              <a:t>Uxxxxxxxx</a:t>
            </a:r>
            <a:r>
              <a:rPr lang="en-US" sz="1200" dirty="0" smtClean="0">
                <a:solidFill>
                  <a:schemeClr val="bg1"/>
                </a:solidFill>
              </a:rPr>
              <a:t> – </a:t>
            </a:r>
            <a:r>
              <a:rPr lang="ru-RU" sz="1200" dirty="0" smtClean="0">
                <a:solidFill>
                  <a:schemeClr val="bg1"/>
                </a:solidFill>
              </a:rPr>
              <a:t>Юникод </a:t>
            </a:r>
            <a:r>
              <a:rPr lang="en-US" sz="1200" dirty="0" smtClean="0">
                <a:solidFill>
                  <a:schemeClr val="bg1"/>
                </a:solidFill>
              </a:rPr>
              <a:t>escape </a:t>
            </a:r>
            <a:r>
              <a:rPr lang="ru-RU" sz="1200" dirty="0" smtClean="0">
                <a:solidFill>
                  <a:schemeClr val="bg1"/>
                </a:solidFill>
              </a:rPr>
              <a:t>последовательности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>
                <a:solidFill>
                  <a:schemeClr val="bg1"/>
                </a:solidFill>
              </a:rPr>
              <a:t>\</a:t>
            </a:r>
            <a:r>
              <a:rPr lang="en-US" sz="1200" dirty="0">
                <a:solidFill>
                  <a:schemeClr val="bg1"/>
                </a:solidFill>
              </a:rPr>
              <a:t>a – </a:t>
            </a:r>
            <a:r>
              <a:rPr lang="ru-RU" sz="1200" dirty="0">
                <a:solidFill>
                  <a:schemeClr val="bg1"/>
                </a:solidFill>
              </a:rPr>
              <a:t>Звуковой сигнал (код символа 7)</a:t>
            </a:r>
            <a:r>
              <a:rPr lang="en-US" sz="1200" dirty="0">
                <a:solidFill>
                  <a:schemeClr val="bg1"/>
                </a:solidFill>
              </a:rPr>
              <a:t>; \b –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Backspace</a:t>
            </a:r>
            <a:r>
              <a:rPr lang="ru-RU" sz="1200" dirty="0">
                <a:solidFill>
                  <a:schemeClr val="bg1"/>
                </a:solidFill>
              </a:rPr>
              <a:t> (код символа </a:t>
            </a:r>
            <a:r>
              <a:rPr lang="en-US" sz="1200" dirty="0">
                <a:solidFill>
                  <a:schemeClr val="bg1"/>
                </a:solidFill>
              </a:rPr>
              <a:t>8</a:t>
            </a:r>
            <a:r>
              <a:rPr lang="ru-RU" sz="1200" dirty="0">
                <a:solidFill>
                  <a:schemeClr val="bg1"/>
                </a:solidFill>
              </a:rPr>
              <a:t>)</a:t>
            </a:r>
            <a:r>
              <a:rPr lang="en-US" sz="1200" dirty="0">
                <a:solidFill>
                  <a:schemeClr val="bg1"/>
                </a:solidFill>
              </a:rPr>
              <a:t>; \f –</a:t>
            </a:r>
            <a:r>
              <a:rPr lang="ru-RU" sz="1200" dirty="0">
                <a:solidFill>
                  <a:schemeClr val="bg1"/>
                </a:solidFill>
              </a:rPr>
              <a:t> Переход новую страницу </a:t>
            </a:r>
            <a:r>
              <a:rPr lang="en-US" sz="1200" dirty="0">
                <a:solidFill>
                  <a:schemeClr val="bg1"/>
                </a:solidFill>
              </a:rPr>
              <a:t>(form feed); \v – Vertical quote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@-</a:t>
            </a:r>
            <a:r>
              <a:rPr lang="ru-RU" dirty="0" smtClean="0">
                <a:solidFill>
                  <a:schemeClr val="bg1"/>
                </a:solidFill>
              </a:rPr>
              <a:t>синтаксис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@"C:\</a:t>
            </a:r>
            <a:r>
              <a:rPr lang="en-US" dirty="0" err="1" smtClean="0">
                <a:solidFill>
                  <a:schemeClr val="bg1"/>
                </a:solidFill>
              </a:rPr>
              <a:t>inetpub</a:t>
            </a:r>
            <a:r>
              <a:rPr lang="en-US" dirty="0" smtClean="0">
                <a:solidFill>
                  <a:schemeClr val="bg1"/>
                </a:solidFill>
              </a:rPr>
              <a:t>\temp"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Полезные методы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String.IsNullOrEmpty</a:t>
            </a:r>
            <a:r>
              <a:rPr lang="en-US" dirty="0">
                <a:solidFill>
                  <a:schemeClr val="bg1"/>
                </a:solidFill>
              </a:rPr>
              <a:t>(string)</a:t>
            </a:r>
            <a:r>
              <a:rPr lang="en-US" dirty="0" smtClean="0">
                <a:solidFill>
                  <a:schemeClr val="bg1"/>
                </a:solidFill>
              </a:rPr>
              <a:t> .NET 2.0+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String.IsNullOrWhiteSpace</a:t>
            </a:r>
            <a:r>
              <a:rPr lang="en-US" dirty="0" smtClean="0">
                <a:solidFill>
                  <a:schemeClr val="bg1"/>
                </a:solidFill>
              </a:rPr>
              <a:t>(string) .</a:t>
            </a:r>
            <a:r>
              <a:rPr lang="en-US" dirty="0">
                <a:solidFill>
                  <a:schemeClr val="bg1"/>
                </a:solidFill>
              </a:rPr>
              <a:t>NET </a:t>
            </a:r>
            <a:r>
              <a:rPr lang="en-US" dirty="0" smtClean="0">
                <a:solidFill>
                  <a:schemeClr val="bg1"/>
                </a:solidFill>
              </a:rPr>
              <a:t>4.0+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При сборке строки используйте </a:t>
            </a:r>
            <a:r>
              <a:rPr lang="en-US" dirty="0" err="1">
                <a:solidFill>
                  <a:schemeClr val="bg1"/>
                </a:solidFill>
              </a:rPr>
              <a:t>System.Text.StringBuilder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>
                <a:solidFill>
                  <a:schemeClr val="bg1"/>
                </a:solidFill>
              </a:rPr>
              <a:t>System.Security.SecureString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хранения «секретной» информации (пароли).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58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Неизменяемость </a:t>
            </a:r>
            <a:r>
              <a:rPr lang="en-US" sz="2800" dirty="0" smtClean="0">
                <a:solidFill>
                  <a:schemeClr val="bg1"/>
                </a:solidFill>
              </a:rPr>
              <a:t>(immutability) </a:t>
            </a:r>
            <a:r>
              <a:rPr lang="ru-RU" sz="2800" dirty="0" smtClean="0">
                <a:solidFill>
                  <a:schemeClr val="bg1"/>
                </a:solidFill>
              </a:rPr>
              <a:t>строк в </a:t>
            </a:r>
            <a:r>
              <a:rPr lang="en-US" sz="2800" dirty="0" smtClean="0">
                <a:solidFill>
                  <a:schemeClr val="bg1"/>
                </a:solidFill>
              </a:rPr>
              <a:t>.NET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Строки в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являются неизменяемыми. При попытке изменить значение строки сначала создается копия и уже в ней производятся изменения.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Неизменямость нужна по следующим причинам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Для работы механизма интернирования строк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Для упрощения многопоточного кода (пропадает необходимость в синхронизации)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string </a:t>
            </a:r>
            <a:r>
              <a:rPr lang="en-US" dirty="0">
                <a:solidFill>
                  <a:schemeClr val="bg1"/>
                </a:solidFill>
              </a:rPr>
              <a:t>s = "</a:t>
            </a:r>
            <a:r>
              <a:rPr lang="en-US" dirty="0" err="1">
                <a:solidFill>
                  <a:schemeClr val="bg1"/>
                </a:solidFill>
              </a:rPr>
              <a:t>abcd</a:t>
            </a:r>
            <a:r>
              <a:rPr lang="en-US" dirty="0">
                <a:solidFill>
                  <a:schemeClr val="bg1"/>
                </a:solidFill>
              </a:rPr>
              <a:t>";</a:t>
            </a:r>
          </a:p>
          <a:p>
            <a:r>
              <a:rPr lang="en-US" dirty="0">
                <a:solidFill>
                  <a:schemeClr val="bg1"/>
                </a:solidFill>
              </a:rPr>
              <a:t>s = </a:t>
            </a:r>
            <a:r>
              <a:rPr lang="en-US" dirty="0" err="1">
                <a:solidFill>
                  <a:schemeClr val="bg1"/>
                </a:solidFill>
              </a:rPr>
              <a:t>string.Concat</a:t>
            </a:r>
            <a:r>
              <a:rPr lang="en-US" dirty="0">
                <a:solidFill>
                  <a:schemeClr val="bg1"/>
                </a:solidFill>
              </a:rPr>
              <a:t>(s, "</a:t>
            </a:r>
            <a:r>
              <a:rPr lang="en-US" dirty="0" err="1">
                <a:solidFill>
                  <a:schemeClr val="bg1"/>
                </a:solidFill>
              </a:rPr>
              <a:t>ef</a:t>
            </a:r>
            <a:r>
              <a:rPr lang="en-US" dirty="0" smtClean="0">
                <a:solidFill>
                  <a:schemeClr val="bg1"/>
                </a:solidFill>
              </a:rPr>
              <a:t>");</a:t>
            </a:r>
          </a:p>
        </p:txBody>
      </p:sp>
      <p:pic>
        <p:nvPicPr>
          <p:cNvPr id="1026" name="Picture 2" descr="string-immutabil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789040"/>
            <a:ext cx="6191250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12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</a:rPr>
              <a:t>Строки.</a:t>
            </a:r>
          </a:p>
        </p:txBody>
      </p:sp>
      <p:graphicFrame>
        <p:nvGraphicFramePr>
          <p:cNvPr id="1334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53012"/>
              </p:ext>
            </p:extLst>
          </p:nvPr>
        </p:nvGraphicFramePr>
        <p:xfrm>
          <a:off x="457200" y="3805238"/>
          <a:ext cx="8305800" cy="2595564"/>
        </p:xfrm>
        <a:graphic>
          <a:graphicData uri="http://schemas.openxmlformats.org/drawingml/2006/table">
            <a:tbl>
              <a:tblPr/>
              <a:tblGrid>
                <a:gridCol w="2718262"/>
                <a:gridCol w="558753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Имя члена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Назначение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Length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Длина строки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Concat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;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оператор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 +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Склеивает 2 строки в одну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CompareTo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Сравнивает строки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Insert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Вставляет строку в текущую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Remove() Replace()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Удаляет или заменяет данные в строке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ToUpper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ToLower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Переводит строку в верхний или нижний регистр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457200" y="881063"/>
            <a:ext cx="8305800" cy="23542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str1 = "Hello";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str2 = "world!";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str1, str2);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Console.WriteLine(str1 + ", " + str2);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str3 = str1 + ", my dear " + str2;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Console.WriteLine(str3);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pi = 3.1415926535897932384626433832795;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str4 = "Pi value is: " + pi.ToString();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Console.WriteLine(str4);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Форматированный вывод переменной.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19" name="Прямоугольник 3"/>
          <p:cNvSpPr>
            <a:spLocks noChangeArrowheads="1"/>
          </p:cNvSpPr>
          <p:nvPr/>
        </p:nvSpPr>
        <p:spPr bwMode="auto">
          <a:xfrm>
            <a:off x="800100" y="838200"/>
            <a:ext cx="754380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double v = 1234569.8434;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("C:   {0:C}", v);		//</a:t>
            </a:r>
            <a:r>
              <a:rPr lang="ru-RU" dirty="0">
                <a:solidFill>
                  <a:schemeClr val="bg1"/>
                </a:solidFill>
              </a:rPr>
              <a:t>денежный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("D10: {0:D10}",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десятичный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("E:   {0:E}",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экспоненциальный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("F5:  {0:F5}",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дробный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("N:   {0:N}",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номер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("X:   {0:X}",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 smtClean="0">
                <a:solidFill>
                  <a:schemeClr val="bg1"/>
                </a:solidFill>
              </a:rPr>
              <a:t>шестнадцатеричный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Может использоваться 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Console.Write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Console.WriteLine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string.Format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StringBuilder.AppendFormat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3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455206"/>
              </p:ext>
            </p:extLst>
          </p:nvPr>
        </p:nvGraphicFramePr>
        <p:xfrm>
          <a:off x="574576" y="980729"/>
          <a:ext cx="7994848" cy="4324101"/>
        </p:xfrm>
        <a:graphic>
          <a:graphicData uri="http://schemas.openxmlformats.org/drawingml/2006/table">
            <a:tbl>
              <a:tblPr/>
              <a:tblGrid>
                <a:gridCol w="936104"/>
                <a:gridCol w="2016224"/>
                <a:gridCol w="3312368"/>
                <a:gridCol w="1730152"/>
              </a:tblGrid>
              <a:tr h="303963"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Формат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Пример(ы)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81893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Денежная величина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Console.Write("{0:C}", 2.5);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Console.Write("{0:C}", -2.5);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2,50р.</a:t>
                      </a: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/>
                      </a:r>
                      <a:br>
                        <a:rPr lang="en-US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-2,50р.</a:t>
                      </a:r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Десятичное</a:t>
                      </a:r>
                      <a:r>
                        <a:rPr lang="ru-RU" sz="1600" baseline="0" dirty="0" smtClean="0">
                          <a:solidFill>
                            <a:schemeClr val="bg1"/>
                          </a:solidFill>
                        </a:rPr>
                        <a:t> значение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Console.Write("{0:D5}", 25);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00025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E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e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Научный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Console.Write("{0:E}", 250000);</a:t>
                      </a:r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2.500000E+005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767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Fixed-point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Console.Write("{0:F2}", 25);</a:t>
                      </a:r>
                      <a:b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</a:b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Console.Write("{0:F0}", 25);</a:t>
                      </a:r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25.00 </a:t>
                      </a:r>
                    </a:p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G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g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Общий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Console.Write("{0:G}", 2.5);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N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ru-RU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n 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Число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Console.Write("{0:N}", 2500000);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n-US" sz="13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500</a:t>
                      </a:r>
                      <a:r>
                        <a:rPr lang="en-US" sz="13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</a:t>
                      </a: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 </a:t>
                      </a:r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893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X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x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Шестнадцатиричное значение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Console.Write("{0:X}", 250);</a:t>
                      </a:r>
                      <a:b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</a:b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Console.Write("{0:X}", 0xffff);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 </a:t>
                      </a:r>
                    </a:p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FFFF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Форматирование числовых значений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37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609600"/>
            <a:ext cx="7696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</a:rPr>
              <a:t>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&gt;[] &lt;</a:t>
            </a:r>
            <a:r>
              <a:rPr lang="ru-RU" b="1" dirty="0">
                <a:solidFill>
                  <a:prstClr val="white"/>
                </a:solidFill>
              </a:rPr>
              <a:t>имя</a:t>
            </a:r>
            <a:r>
              <a:rPr lang="en-US" b="1" dirty="0">
                <a:solidFill>
                  <a:prstClr val="white"/>
                </a:solidFill>
              </a:rPr>
              <a:t>&gt;</a:t>
            </a:r>
            <a:r>
              <a:rPr lang="ru-RU" b="1" dirty="0">
                <a:solidFill>
                  <a:prstClr val="white"/>
                </a:solidFill>
              </a:rPr>
              <a:t> = </a:t>
            </a:r>
            <a:r>
              <a:rPr lang="en-US" b="1" dirty="0">
                <a:solidFill>
                  <a:prstClr val="white"/>
                </a:solidFill>
              </a:rPr>
              <a:t>new 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</a:t>
            </a:r>
            <a:r>
              <a:rPr lang="ru-RU" b="1" dirty="0">
                <a:solidFill>
                  <a:prstClr val="white"/>
                </a:solidFill>
              </a:rPr>
              <a:t>количество</a:t>
            </a:r>
            <a:r>
              <a:rPr lang="en-US" b="1" dirty="0">
                <a:solidFill>
                  <a:prstClr val="white"/>
                </a:solidFill>
              </a:rPr>
              <a:t>]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85800" y="981075"/>
            <a:ext cx="7696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Одномерный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[40];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 { 3,4,5,6,3};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685800" y="1944688"/>
            <a:ext cx="7696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prstClr val="white"/>
                </a:solidFill>
                <a:latin typeface="Calibri" pitchFamily="34" charset="0"/>
              </a:rPr>
              <a:t>Двумерный прямоугольный массив</a:t>
            </a:r>
            <a:r>
              <a:rPr lang="en-US" b="1" dirty="0">
                <a:solidFill>
                  <a:prstClr val="white"/>
                </a:solidFill>
                <a:latin typeface="Calibri" pitchFamily="34" charset="0"/>
              </a:rPr>
              <a:t>:</a:t>
            </a:r>
          </a:p>
          <a:p>
            <a:pPr eaLnBrk="1" hangingPunct="1"/>
            <a:r>
              <a:rPr lang="ru-RU" dirty="0">
                <a:solidFill>
                  <a:prstClr val="white"/>
                </a:solidFill>
                <a:latin typeface="Calibri" pitchFamily="34" charset="0"/>
              </a:rPr>
              <a:t>			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[,]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[20,30];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62000" y="2616200"/>
            <a:ext cx="76962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Двумерный ломаный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[5][];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[0]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[8];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[1]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[2]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[7];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[3]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[12];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[4]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762000" y="4648200"/>
            <a:ext cx="7696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Метода класса </a:t>
            </a:r>
            <a:r>
              <a:rPr lang="en-US" b="1" dirty="0" err="1">
                <a:solidFill>
                  <a:prstClr val="white"/>
                </a:solidFill>
              </a:rPr>
              <a:t>System.Array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>
                <a:solidFill>
                  <a:prstClr val="white"/>
                </a:solidFill>
              </a:rPr>
              <a:t>Clear</a:t>
            </a:r>
            <a:r>
              <a:rPr lang="en-US" dirty="0" smtClean="0">
                <a:solidFill>
                  <a:prstClr val="white"/>
                </a:solidFill>
              </a:rPr>
              <a:t>(), </a:t>
            </a:r>
            <a:r>
              <a:rPr lang="en-US" dirty="0" err="1" smtClean="0">
                <a:solidFill>
                  <a:prstClr val="white"/>
                </a:solidFill>
              </a:rPr>
              <a:t>CopyTo</a:t>
            </a:r>
            <a:r>
              <a:rPr lang="en-US" dirty="0" smtClean="0">
                <a:solidFill>
                  <a:prstClr val="white"/>
                </a:solidFill>
              </a:rPr>
              <a:t>(), </a:t>
            </a:r>
            <a:r>
              <a:rPr lang="en-US" dirty="0" err="1" smtClean="0">
                <a:solidFill>
                  <a:prstClr val="white"/>
                </a:solidFill>
              </a:rPr>
              <a:t>GetLength</a:t>
            </a:r>
            <a:r>
              <a:rPr lang="en-US" dirty="0" smtClean="0">
                <a:solidFill>
                  <a:prstClr val="white"/>
                </a:solidFill>
              </a:rPr>
              <a:t>(), Length, </a:t>
            </a:r>
            <a:r>
              <a:rPr lang="en-US" dirty="0" err="1" smtClean="0">
                <a:solidFill>
                  <a:prstClr val="white"/>
                </a:solidFill>
              </a:rPr>
              <a:t>GetValue</a:t>
            </a:r>
            <a:r>
              <a:rPr lang="en-US" dirty="0">
                <a:solidFill>
                  <a:prstClr val="white"/>
                </a:solidFill>
              </a:rPr>
              <a:t>() </a:t>
            </a:r>
            <a:r>
              <a:rPr lang="en-US" dirty="0" err="1">
                <a:solidFill>
                  <a:prstClr val="white"/>
                </a:solidFill>
              </a:rPr>
              <a:t>SetValue</a:t>
            </a:r>
            <a:r>
              <a:rPr lang="en-US" dirty="0" smtClean="0">
                <a:solidFill>
                  <a:prstClr val="white"/>
                </a:solidFill>
              </a:rPr>
              <a:t>(),Reverse(), Sort()</a:t>
            </a:r>
          </a:p>
          <a:p>
            <a:pPr lvl="6">
              <a:defRPr/>
            </a:pPr>
            <a:endParaRPr lang="en-US" dirty="0">
              <a:solidFill>
                <a:prstClr val="white"/>
              </a:solidFill>
            </a:endParaRPr>
          </a:p>
          <a:p>
            <a:pPr lvl="6">
              <a:defRPr/>
            </a:pPr>
            <a:r>
              <a:rPr lang="ru-RU" dirty="0" smtClean="0">
                <a:solidFill>
                  <a:prstClr val="white"/>
                </a:solidFill>
              </a:rPr>
              <a:t>См. также класс </a:t>
            </a:r>
            <a:r>
              <a:rPr lang="en-US" dirty="0" err="1" smtClean="0">
                <a:solidFill>
                  <a:prstClr val="white"/>
                </a:solidFill>
              </a:rPr>
              <a:t>ArraySegment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51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Ссылки. Часть 1.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Microsoft: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Microsoft Developer Network,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http://msdn.com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Веб-технологии, 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http://www.asp.net/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Бесплатное ПО для студентов, 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http://dreamspark.ru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Портал </a:t>
            </a:r>
            <a:r>
              <a:rPr lang="en-US" dirty="0" smtClean="0">
                <a:solidFill>
                  <a:schemeClr val="bg1"/>
                </a:solidFill>
              </a:rPr>
              <a:t>Microsoft </a:t>
            </a:r>
            <a:r>
              <a:rPr lang="ru-RU" dirty="0" smtClean="0">
                <a:solidFill>
                  <a:schemeClr val="bg1"/>
                </a:solidFill>
              </a:rPr>
              <a:t>для стартапов,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http://ms-start.ru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Форумы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[RUS] </a:t>
            </a:r>
            <a:r>
              <a:rPr lang="en-US" dirty="0">
                <a:solidFill>
                  <a:schemeClr val="bg1"/>
                </a:solidFill>
                <a:hlinkClick r:id="rId7"/>
              </a:rPr>
              <a:t>http://www.rsdn.ru</a:t>
            </a:r>
            <a:r>
              <a:rPr lang="en-US" dirty="0" smtClean="0">
                <a:solidFill>
                  <a:schemeClr val="bg1"/>
                </a:solidFill>
                <a:hlinkClick r:id="rId7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[RUS]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8"/>
              </a:rPr>
              <a:t>www.sql.ru/forum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[ENG] </a:t>
            </a:r>
            <a:r>
              <a:rPr lang="en-US" dirty="0">
                <a:solidFill>
                  <a:schemeClr val="bg1"/>
                </a:solidFill>
                <a:hlinkClick r:id="rId9"/>
              </a:rPr>
              <a:t>http://stackoverflow.com</a:t>
            </a:r>
            <a:r>
              <a:rPr lang="en-US" dirty="0" smtClean="0">
                <a:solidFill>
                  <a:schemeClr val="bg1"/>
                </a:solidFill>
                <a:hlinkClick r:id="rId9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[RUS]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hlinkClick r:id="rId10"/>
              </a:rPr>
              <a:t>http://microsoft.ru/forums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8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Массивы имеют фиксированную длину заданную при инициализации.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Массивы являются ссылочным типом.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Для обращения к элементу массива используются квадратные скобки с числовым индексом внутри.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ru-RU" dirty="0" smtClean="0">
                <a:solidFill>
                  <a:prstClr val="white"/>
                </a:solidFill>
              </a:rPr>
              <a:t>Нумерация элементов идет с 0. Таким образом для массива из 5 элементов можно использовать идексы 0, 1, 2, 3 и 4.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err="1">
                <a:solidFill>
                  <a:prstClr val="white"/>
                </a:solidFill>
              </a:rPr>
              <a:t>i</a:t>
            </a:r>
            <a:r>
              <a:rPr lang="en-US" dirty="0" err="1" smtClean="0">
                <a:solidFill>
                  <a:prstClr val="white"/>
                </a:solidFill>
              </a:rPr>
              <a:t>nt</a:t>
            </a:r>
            <a:r>
              <a:rPr lang="en-US" dirty="0" smtClean="0">
                <a:solidFill>
                  <a:prstClr val="white"/>
                </a:solidFill>
              </a:rPr>
              <a:t>[] numbers = new </a:t>
            </a:r>
            <a:r>
              <a:rPr lang="en-US" dirty="0" err="1" smtClean="0">
                <a:solidFill>
                  <a:prstClr val="white"/>
                </a:solidFill>
              </a:rPr>
              <a:t>int</a:t>
            </a:r>
            <a:r>
              <a:rPr lang="en-US" dirty="0" smtClean="0">
                <a:solidFill>
                  <a:prstClr val="white"/>
                </a:solidFill>
              </a:rPr>
              <a:t>[5];</a:t>
            </a: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numbers[0] = 1; … numbers[4] = 5;</a:t>
            </a:r>
            <a:endParaRPr lang="ru-RU" dirty="0" smtClean="0">
              <a:solidFill>
                <a:prstClr val="white"/>
              </a:solidFill>
            </a:endParaRP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Среда выполнения </a:t>
            </a:r>
            <a:r>
              <a:rPr lang="en-US" dirty="0" smtClean="0">
                <a:solidFill>
                  <a:prstClr val="white"/>
                </a:solidFill>
              </a:rPr>
              <a:t>(CLR) </a:t>
            </a:r>
            <a:r>
              <a:rPr lang="ru-RU" dirty="0" smtClean="0">
                <a:solidFill>
                  <a:prstClr val="white"/>
                </a:solidFill>
              </a:rPr>
              <a:t>контролирует чтобы индекс элемента не выходил за границ массива. Если такое все-таки происходит, то приводит к исключению </a:t>
            </a:r>
            <a:r>
              <a:rPr lang="en-US" dirty="0" err="1" smtClean="0">
                <a:solidFill>
                  <a:prstClr val="white"/>
                </a:solidFill>
              </a:rPr>
              <a:t>IndexOutOfRangeException</a:t>
            </a:r>
            <a:r>
              <a:rPr lang="en-US" dirty="0" smtClean="0">
                <a:solidFill>
                  <a:prstClr val="white"/>
                </a:solidFill>
              </a:rPr>
              <a:t>.</a:t>
            </a:r>
          </a:p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Если вам нужен «массив» с переменной длиной, то используйте класс </a:t>
            </a:r>
            <a:r>
              <a:rPr lang="en-US" dirty="0" err="1" smtClean="0">
                <a:solidFill>
                  <a:prstClr val="white"/>
                </a:solidFill>
              </a:rPr>
              <a:t>System.Collections.Generic.List</a:t>
            </a:r>
            <a:r>
              <a:rPr lang="en-US" dirty="0" smtClean="0">
                <a:solidFill>
                  <a:prstClr val="white"/>
                </a:solidFill>
              </a:rPr>
              <a:t>&lt;T&gt;.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62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smtClean="0">
                <a:solidFill>
                  <a:prstClr val="white"/>
                </a:solidFill>
                <a:cs typeface="Times New Roman" pitchFamily="18" charset="0"/>
              </a:rPr>
              <a:t>List&lt;T&gt; - </a:t>
            </a:r>
            <a:r>
              <a:rPr lang="ru-RU" sz="2400" dirty="0" smtClean="0">
                <a:solidFill>
                  <a:prstClr val="white"/>
                </a:solidFill>
                <a:cs typeface="Times New Roman" pitchFamily="18" charset="0"/>
              </a:rPr>
              <a:t>«динамический массив».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Если кол-во элементов заранее неизвестно или требуется добавлять/удалять элементы, то вместо </a:t>
            </a:r>
            <a:r>
              <a:rPr lang="ru-RU" dirty="0">
                <a:solidFill>
                  <a:prstClr val="white"/>
                </a:solidFill>
              </a:rPr>
              <a:t>массива следует </a:t>
            </a:r>
            <a:r>
              <a:rPr lang="ru-RU" dirty="0" smtClean="0">
                <a:solidFill>
                  <a:prstClr val="white"/>
                </a:solidFill>
              </a:rPr>
              <a:t>использовать класс </a:t>
            </a:r>
            <a:r>
              <a:rPr lang="en-US" dirty="0" smtClean="0">
                <a:solidFill>
                  <a:prstClr val="white"/>
                </a:solidFill>
              </a:rPr>
              <a:t>List&lt;T&gt;</a:t>
            </a:r>
            <a:r>
              <a:rPr lang="ru-RU" dirty="0" smtClean="0">
                <a:solidFill>
                  <a:prstClr val="white"/>
                </a:solidFill>
              </a:rPr>
              <a:t> из пространства имен </a:t>
            </a:r>
            <a:r>
              <a:rPr lang="en-US" dirty="0" err="1" smtClean="0">
                <a:solidFill>
                  <a:prstClr val="white"/>
                </a:solidFill>
              </a:rPr>
              <a:t>System.Collections.Generic</a:t>
            </a:r>
            <a:r>
              <a:rPr lang="ru-RU" dirty="0" smtClean="0">
                <a:solidFill>
                  <a:prstClr val="white"/>
                </a:solidFill>
              </a:rPr>
              <a:t>.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8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prstClr val="white"/>
                </a:solidFill>
                <a:cs typeface="Times New Roman" pitchFamily="18" charset="0"/>
              </a:rPr>
              <a:t>Строки это «массив»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Со строкой можно обращаться как с массивом, то есть можно получить </a:t>
            </a:r>
            <a:r>
              <a:rPr lang="en-US" dirty="0" smtClean="0">
                <a:solidFill>
                  <a:prstClr val="white"/>
                </a:solidFill>
              </a:rPr>
              <a:t>N-</a:t>
            </a:r>
            <a:r>
              <a:rPr lang="ru-RU" dirty="0" smtClean="0">
                <a:solidFill>
                  <a:prstClr val="white"/>
                </a:solidFill>
              </a:rPr>
              <a:t>й символ строки.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string name = "</a:t>
            </a:r>
            <a:r>
              <a:rPr lang="ru-RU" dirty="0" smtClean="0">
                <a:solidFill>
                  <a:prstClr val="white"/>
                </a:solidFill>
              </a:rPr>
              <a:t>Аникей</a:t>
            </a:r>
            <a:r>
              <a:rPr lang="en-US" dirty="0" smtClean="0">
                <a:solidFill>
                  <a:prstClr val="white"/>
                </a:solidFill>
              </a:rPr>
              <a:t>“;</a:t>
            </a: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char </a:t>
            </a:r>
            <a:r>
              <a:rPr lang="en-US" dirty="0" err="1" smtClean="0">
                <a:solidFill>
                  <a:prstClr val="white"/>
                </a:solidFill>
              </a:rPr>
              <a:t>firstLetter</a:t>
            </a:r>
            <a:r>
              <a:rPr lang="en-US" dirty="0" smtClean="0">
                <a:solidFill>
                  <a:prstClr val="white"/>
                </a:solidFill>
              </a:rPr>
              <a:t> = name[0];</a:t>
            </a:r>
          </a:p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char </a:t>
            </a:r>
            <a:r>
              <a:rPr lang="en-US" dirty="0" err="1" smtClean="0">
                <a:solidFill>
                  <a:prstClr val="white"/>
                </a:solidFill>
              </a:rPr>
              <a:t>lasterLetter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= </a:t>
            </a:r>
            <a:r>
              <a:rPr lang="en-US" dirty="0" smtClean="0">
                <a:solidFill>
                  <a:prstClr val="white"/>
                </a:solidFill>
              </a:rPr>
              <a:t>name[name.Length-1];</a:t>
            </a:r>
          </a:p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В тоже время менять отдельные символы нельзя: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name[0] = 'a'; // </a:t>
            </a:r>
            <a:r>
              <a:rPr lang="ru-RU" dirty="0" smtClean="0">
                <a:solidFill>
                  <a:prstClr val="white"/>
                </a:solidFill>
              </a:rPr>
              <a:t>Ошибка компиляции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Правильно будет так:</a:t>
            </a:r>
          </a:p>
          <a:p>
            <a:pPr>
              <a:defRPr/>
            </a:pPr>
            <a:endParaRPr lang="ru-RU" dirty="0" smtClean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string name = "a" + </a:t>
            </a:r>
            <a:r>
              <a:rPr lang="en-US" dirty="0" err="1" smtClean="0">
                <a:solidFill>
                  <a:prstClr val="white"/>
                </a:solidFill>
              </a:rPr>
              <a:t>name.Substring</a:t>
            </a:r>
            <a:r>
              <a:rPr lang="en-US" dirty="0" smtClean="0">
                <a:solidFill>
                  <a:prstClr val="white"/>
                </a:solidFill>
              </a:rPr>
              <a:t>(1); // name = </a:t>
            </a:r>
            <a:r>
              <a:rPr lang="ru-RU" dirty="0" smtClean="0">
                <a:solidFill>
                  <a:prstClr val="white"/>
                </a:solidFill>
              </a:rPr>
              <a:t>"аникей"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2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Унарные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489213"/>
              </p:ext>
            </p:extLst>
          </p:nvPr>
        </p:nvGraphicFramePr>
        <p:xfrm>
          <a:off x="642392" y="1412776"/>
          <a:ext cx="7859217" cy="289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Смена знака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+10; // 10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 = -x; </a:t>
                      </a:r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-10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Увеличение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на 1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y++; // -9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Уменьшение на 1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x++; // 9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!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result = true;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result = !result; // false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~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Побитовое 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 b = 0xC9; // 1100 1001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(byte)~b;</a:t>
                      </a:r>
                      <a:r>
                        <a:rPr lang="ru-RU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//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0011 0110 </a:t>
                      </a:r>
                      <a:r>
                        <a:rPr lang="ru-RU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или 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0x36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486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Арифметические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154851"/>
              </p:ext>
            </p:extLst>
          </p:nvPr>
        </p:nvGraphicFramePr>
        <p:xfrm>
          <a:off x="642392" y="1412776"/>
          <a:ext cx="7859217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41528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Сложение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+ y; // 33</a:t>
                      </a:r>
                      <a:endParaRPr lang="en-US" sz="12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Вычитание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</a:t>
                      </a:r>
                      <a:r>
                        <a:rPr lang="ru-RU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y; // -13</a:t>
                      </a:r>
                      <a:endParaRPr lang="en-US" sz="12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Умножение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* y; // 230</a:t>
                      </a:r>
                      <a:endParaRPr lang="en-US" sz="12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Деление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z1 = y / x; // 2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z2 = x / y; </a:t>
                      </a:r>
                      <a:r>
                        <a:rPr lang="en-US" sz="1200" kern="1200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0!</a:t>
                      </a:r>
                      <a:endParaRPr lang="en-US" sz="12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%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Остаток от деления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  <a:endParaRPr lang="ru-RU" sz="1200" kern="1200" baseline="0" dirty="0" smtClean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y % x; // 3</a:t>
                      </a:r>
                      <a:endParaRPr lang="en-US" sz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4221088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Для выполнения других арифметических операций можно использовать методы класса </a:t>
            </a:r>
            <a:r>
              <a:rPr lang="en-US" sz="2000" dirty="0" err="1" smtClean="0"/>
              <a:t>System.Math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217357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Арифметические операторы</a:t>
            </a:r>
            <a:r>
              <a:rPr lang="en-US" sz="3600" dirty="0" smtClean="0"/>
              <a:t>. </a:t>
            </a:r>
            <a:r>
              <a:rPr lang="ru-RU" sz="3600" dirty="0" smtClean="0"/>
              <a:t>Примеры.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259463"/>
            <a:ext cx="7848872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Оператор + можно применять для конкатенации строк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name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Аникей"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greeting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Привет, 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name +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"!"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(greeting);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Даты можно вычитать друг из друга получая интервал времени между ними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Дата запуска аппарата "Вояджер-1" 5 сентября 1977 12:56:00 UTC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voy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а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gerLaunch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(1977, 9, 5, 12, 56, 0,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DateTimeKind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.Utc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missionDuration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.UtcNow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-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voy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а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gerLaunch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smtClean="0">
                <a:solidFill>
                  <a:srgbClr val="A31515"/>
                </a:solidFill>
                <a:latin typeface="Consolas"/>
              </a:rPr>
              <a:t>Продо</a:t>
            </a:r>
            <a:r>
              <a:rPr lang="ru-RU" sz="1200">
                <a:solidFill>
                  <a:srgbClr val="A31515"/>
                </a:solidFill>
                <a:latin typeface="Consolas"/>
              </a:rPr>
              <a:t>л</a:t>
            </a:r>
            <a:r>
              <a:rPr lang="ru-RU" sz="1200" smtClean="0">
                <a:solidFill>
                  <a:srgbClr val="A31515"/>
                </a:solidFill>
                <a:latin typeface="Consolas"/>
              </a:rPr>
              <a:t>жительность 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миссии Вояджер-1: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N1}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дней</a:t>
            </a:r>
            <a:r>
              <a:rPr lang="ru-RU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,</a:t>
            </a:r>
            <a:br>
              <a:rPr lang="ru-RU" sz="1200" dirty="0" smtClean="0">
                <a:solidFill>
                  <a:prstClr val="black"/>
                </a:solidFill>
                <a:latin typeface="Consolas"/>
              </a:rPr>
            </a:b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    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missionDuration.TotalDays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К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да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т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е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можно прибавлять интервалы времени и вычитать их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today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.Today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todayPlus30days = today +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.FromDays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(30);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todayMinusOneWeek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today +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.FromDays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(7);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Дата через 30 дней: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d}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todayPlus30days);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Дата неделю назад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d}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todayMinusOneWeek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4958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Математические операции</a:t>
            </a:r>
            <a:r>
              <a:rPr lang="en-US" sz="2800" dirty="0" smtClean="0"/>
              <a:t> (</a:t>
            </a:r>
            <a:r>
              <a:rPr lang="ru-RU" sz="2800" dirty="0" smtClean="0"/>
              <a:t>класс </a:t>
            </a:r>
            <a:r>
              <a:rPr lang="en-US" sz="2800" dirty="0" err="1" smtClean="0"/>
              <a:t>System.Math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432208"/>
              </p:ext>
            </p:extLst>
          </p:nvPr>
        </p:nvGraphicFramePr>
        <p:xfrm>
          <a:off x="642392" y="620688"/>
          <a:ext cx="7859217" cy="5986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344"/>
                <a:gridCol w="2232248"/>
                <a:gridCol w="4073625"/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Метод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41528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DivRem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Деление и остаток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duration =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872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years, days;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years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Math.DivRem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(duration,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365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out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days);</a:t>
                      </a:r>
                      <a:b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years = 2, days = 142</a:t>
                      </a:r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02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Pow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Возведение в степень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78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Sqrt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Квадратный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корень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Exp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Возведение «</a:t>
                      </a:r>
                      <a:r>
                        <a:rPr lang="en-US" sz="1200" i="1" dirty="0" smtClean="0">
                          <a:solidFill>
                            <a:srgbClr val="002060"/>
                          </a:solidFill>
                        </a:rPr>
                        <a:t>e</a:t>
                      </a:r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» в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указанную степень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Log,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Log10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Логарифмы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Floor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 меньшему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 = 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 = -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Math.Floor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1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Math.Floor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(n);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-2</a:t>
                      </a:r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Ceiling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 к большему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 = 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 = -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Math.Ceiling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2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Math.Ceiling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(n);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-1</a:t>
                      </a:r>
                      <a:endParaRPr lang="en-US" sz="11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Round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 ближайшему значению с заданной точностью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n =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2.645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rounded1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Math.Round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2.64!!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rounded2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Math.Round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,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b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</a:b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 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MidpointRounding.AwayFromZero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2.65</a:t>
                      </a:r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01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Abs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Абсолютное значение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21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Sign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Знак числа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Max,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Min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Максимальное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или м</a:t>
                      </a:r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инимальное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значение из двух. См. также 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LINQ 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методы.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Sin,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Sinh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Cos, </a:t>
                      </a:r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Cosh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Acos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Asin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Atan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Atan2, Tan,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Tanh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Тригонометрические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функции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81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Деление на 0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902478"/>
              </p:ext>
            </p:extLst>
          </p:nvPr>
        </p:nvGraphicFramePr>
        <p:xfrm>
          <a:off x="642392" y="2636912"/>
          <a:ext cx="7818040" cy="267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1376"/>
                <a:gridCol w="597666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Тип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byte,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sbyte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br>
                        <a:rPr lang="en-US" baseline="0" dirty="0" smtClean="0">
                          <a:solidFill>
                            <a:srgbClr val="002060"/>
                          </a:solidFill>
                        </a:rPr>
                      </a:b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short, </a:t>
                      </a: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ushort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,</a:t>
                      </a:r>
                      <a:br>
                        <a:rPr lang="en-US" baseline="0" dirty="0" smtClean="0">
                          <a:solidFill>
                            <a:srgbClr val="002060"/>
                          </a:solidFill>
                        </a:rPr>
                      </a:b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int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uint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,</a:t>
                      </a:r>
                      <a:br>
                        <a:rPr lang="en-US" baseline="0" dirty="0" smtClean="0">
                          <a:solidFill>
                            <a:srgbClr val="002060"/>
                          </a:solidFill>
                        </a:rPr>
                      </a:b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long, </a:t>
                      </a: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ulong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DivideByZeroException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float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float.PositiveInfinity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или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float.NegativeInfinity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double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double.PositiveInfinity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или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double.NegativeInfinity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decimal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DivideByZeroException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42392" y="1271662"/>
            <a:ext cx="78180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Разные типы дают разный результат при попытке деления на ноль</a:t>
            </a:r>
          </a:p>
        </p:txBody>
      </p:sp>
    </p:spTree>
    <p:extLst>
      <p:ext uri="{BB962C8B-B14F-4D97-AF65-F5344CB8AC3E}">
        <p14:creationId xmlns:p14="http://schemas.microsoft.com/office/powerpoint/2010/main" val="4477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Операторы сравнения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966318"/>
              </p:ext>
            </p:extLst>
          </p:nvPr>
        </p:nvGraphicFramePr>
        <p:xfrm>
          <a:off x="642392" y="1412776"/>
          <a:ext cx="781804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3134"/>
                <a:gridCol w="5204906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==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!=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не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&lt;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меньше чем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&gt;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больше чем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&lt;=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меньше чем или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&gt;=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больше чем или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55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Битовые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24123"/>
              </p:ext>
            </p:extLst>
          </p:nvPr>
        </p:nvGraphicFramePr>
        <p:xfrm>
          <a:off x="642392" y="1412776"/>
          <a:ext cx="7859217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«И» (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AND)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&amp; y;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1000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 «ИЛИ»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(OR)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pl-PL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pl-PL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| y; </a:t>
                      </a:r>
                      <a:r>
                        <a:rPr lang="pl-PL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^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 исключающее «ИЛИ»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(XOR)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^ y;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1110 0111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63579"/>
              </p:ext>
            </p:extLst>
          </p:nvPr>
        </p:nvGraphicFramePr>
        <p:xfrm>
          <a:off x="642392" y="4249896"/>
          <a:ext cx="1913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224"/>
                <a:gridCol w="576064"/>
                <a:gridCol w="864096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893245"/>
              </p:ext>
            </p:extLst>
          </p:nvPr>
        </p:nvGraphicFramePr>
        <p:xfrm>
          <a:off x="3548472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/>
                <a:gridCol w="682352"/>
                <a:gridCol w="682352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141769"/>
              </p:ext>
            </p:extLst>
          </p:nvPr>
        </p:nvGraphicFramePr>
        <p:xfrm>
          <a:off x="6444208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/>
                <a:gridCol w="682352"/>
                <a:gridCol w="682352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XOR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06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9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Условные логические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555287"/>
              </p:ext>
            </p:extLst>
          </p:nvPr>
        </p:nvGraphicFramePr>
        <p:xfrm>
          <a:off x="642392" y="1412776"/>
          <a:ext cx="7859217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«И» (сокращенное вычисление)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&amp;&amp; y &gt; 19) { …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«ИЛИ»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(сокращенное вычисление)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|| y &gt; 19) { …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«И»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 a = true, b = false;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(a &amp; b) {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«ИЛИ»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 a = true, b = false;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(a | b) {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^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«Исключающее ИЛИ»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 a = true, b = false;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(a ^ b) {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316260"/>
              </p:ext>
            </p:extLst>
          </p:nvPr>
        </p:nvGraphicFramePr>
        <p:xfrm>
          <a:off x="642392" y="4969976"/>
          <a:ext cx="3456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  <a:gridCol w="1152128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</a:t>
                      </a:r>
                      <a:r>
                        <a:rPr lang="ru-RU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«И»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015388"/>
              </p:ext>
            </p:extLst>
          </p:nvPr>
        </p:nvGraphicFramePr>
        <p:xfrm>
          <a:off x="5045225" y="4969976"/>
          <a:ext cx="3456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  <a:gridCol w="1152128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</a:t>
                      </a:r>
                      <a:r>
                        <a:rPr lang="ru-RU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«ИЛИ»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25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?? </a:t>
            </a:r>
            <a:r>
              <a:rPr lang="ru-RU" dirty="0" smtClean="0"/>
              <a:t>оператор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340768"/>
            <a:ext cx="8244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Оператор </a:t>
            </a:r>
            <a:r>
              <a:rPr lang="en-US" dirty="0" smtClean="0">
                <a:solidFill>
                  <a:prstClr val="white"/>
                </a:solidFill>
              </a:rPr>
              <a:t>?? </a:t>
            </a:r>
            <a:r>
              <a:rPr lang="ru-RU" dirty="0" smtClean="0">
                <a:solidFill>
                  <a:prstClr val="white"/>
                </a:solidFill>
              </a:rPr>
              <a:t>(</a:t>
            </a:r>
            <a:r>
              <a:rPr lang="en-US" dirty="0">
                <a:solidFill>
                  <a:prstClr val="white"/>
                </a:solidFill>
              </a:rPr>
              <a:t>n</a:t>
            </a:r>
            <a:r>
              <a:rPr lang="en-US" dirty="0" smtClean="0">
                <a:solidFill>
                  <a:prstClr val="white"/>
                </a:solidFill>
              </a:rPr>
              <a:t>ull coalescing</a:t>
            </a:r>
            <a:r>
              <a:rPr lang="ru-RU" dirty="0" smtClean="0">
                <a:solidFill>
                  <a:prstClr val="white"/>
                </a:solidFill>
              </a:rPr>
              <a:t>) бинарный оператор возращающий выражение справа, если выражение слева равно </a:t>
            </a:r>
            <a:r>
              <a:rPr lang="en-US" dirty="0" smtClean="0">
                <a:solidFill>
                  <a:prstClr val="white"/>
                </a:solidFill>
              </a:rPr>
              <a:t>null.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2204864"/>
            <a:ext cx="8244916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dataRoot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Environment.GetEnvironmentVariable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DC1414"/>
                </a:solidFill>
                <a:latin typeface="Consolas"/>
              </a:rPr>
              <a:t>"DATA_ROOT"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 ?? </a:t>
            </a:r>
            <a:r>
              <a:rPr lang="en-US" sz="1400" dirty="0">
                <a:solidFill>
                  <a:srgbClr val="DC1414"/>
                </a:solidFill>
                <a:latin typeface="Consolas"/>
              </a:rPr>
              <a:t>@"C:\Data"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endParaRPr lang="nl-NL" sz="14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8956" y="2924944"/>
            <a:ext cx="8244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Тот же самый код с использованием </a:t>
            </a:r>
            <a:r>
              <a:rPr lang="en-US" dirty="0" smtClean="0">
                <a:solidFill>
                  <a:prstClr val="white"/>
                </a:solidFill>
              </a:rPr>
              <a:t>if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7544" y="3418548"/>
            <a:ext cx="8244916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dataRoot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Environment.GetEnvironmentVariable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DC1414"/>
                </a:solidFill>
                <a:latin typeface="Consolas"/>
              </a:rPr>
              <a:t>"DATA_ROOT"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nl-NL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nl-NL" sz="1400" dirty="0">
                <a:solidFill>
                  <a:srgbClr val="000000"/>
                </a:solidFill>
                <a:latin typeface="Consolas"/>
              </a:rPr>
              <a:t> (dataRoot == </a:t>
            </a:r>
            <a:r>
              <a:rPr lang="nl-NL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nl-NL" sz="1400" dirty="0">
                <a:solidFill>
                  <a:srgbClr val="000000"/>
                </a:solidFill>
                <a:latin typeface="Consolas"/>
              </a:rPr>
              <a:t>) dataRoot = </a:t>
            </a:r>
            <a:r>
              <a:rPr lang="nl-NL" sz="1400" dirty="0">
                <a:solidFill>
                  <a:srgbClr val="DC1414"/>
                </a:solidFill>
                <a:latin typeface="Consolas"/>
              </a:rPr>
              <a:t>@"C:\Data"</a:t>
            </a:r>
            <a:r>
              <a:rPr lang="nl-NL" sz="1400" dirty="0">
                <a:solidFill>
                  <a:srgbClr val="000000"/>
                </a:solidFill>
                <a:latin typeface="Consolas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3896" y="5867980"/>
            <a:ext cx="8244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То есть использование оператора </a:t>
            </a:r>
            <a:r>
              <a:rPr lang="en-US" dirty="0" smtClean="0">
                <a:solidFill>
                  <a:prstClr val="white"/>
                </a:solidFill>
              </a:rPr>
              <a:t>?? </a:t>
            </a:r>
            <a:r>
              <a:rPr lang="ru-RU" dirty="0" smtClean="0">
                <a:solidFill>
                  <a:prstClr val="white"/>
                </a:solidFill>
              </a:rPr>
              <a:t>помогает упростить код.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3896" y="4365104"/>
            <a:ext cx="8244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Тот же самый код с использованием тернарного оператора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smtClean="0">
                <a:solidFill>
                  <a:prstClr val="white"/>
                </a:solidFill>
              </a:rPr>
              <a:t>? :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2484" y="4858708"/>
            <a:ext cx="8244916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dataRoot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.GetEnvironmentVariable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"DATA_ROOT"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 ==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null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               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?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@"C:\Data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</a:p>
          <a:p>
            <a:r>
              <a:rPr lang="en-US" sz="14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               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.GetEnvironmentVariable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"DATA_ROOT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nl-NL" sz="14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9996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6"/>
          <p:cNvSpPr>
            <a:spLocks noChangeArrowheads="1"/>
          </p:cNvSpPr>
          <p:nvPr/>
        </p:nvSpPr>
        <p:spPr bwMode="auto">
          <a:xfrm>
            <a:off x="179512" y="152400"/>
            <a:ext cx="8856984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Операторы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в порядке убывания приоритета</a:t>
            </a:r>
            <a:endParaRPr lang="ru-RU" sz="24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505945"/>
              </p:ext>
            </p:extLst>
          </p:nvPr>
        </p:nvGraphicFramePr>
        <p:xfrm>
          <a:off x="755576" y="980728"/>
          <a:ext cx="7920880" cy="5434317"/>
        </p:xfrm>
        <a:graphic>
          <a:graphicData uri="http://schemas.openxmlformats.org/drawingml/2006/table">
            <a:tbl>
              <a:tblPr/>
              <a:tblGrid>
                <a:gridCol w="3477804"/>
                <a:gridCol w="4443076"/>
              </a:tblGrid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Категория</a:t>
                      </a:r>
                      <a:endParaRPr lang="ru-RU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Оператор</a:t>
                      </a: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(ы)</a:t>
                      </a:r>
                      <a:endParaRPr lang="ru-RU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5582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Основные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x.y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 f(x)  a[x]  x++  x--  new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typeof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 default  checked  unchecked  delegate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Унарные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+  -  !  ~  ++x  --x  (T)x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Умножение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*  /  %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Сложение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+  -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Битовые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сдвиги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&lt;&lt;  &gt;&gt;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Relational and type testing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&lt;  &gt;  &lt;=  &gt;=  is  as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Равенство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==  !=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Побитовое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&amp;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Побитовое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исключающее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"ИЛИ"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^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Побитовое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"ИЛИ"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|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Логическое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"ИЛИ"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&amp;&amp;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Логическое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||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Null coalescing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??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Условный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оператор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?: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Присвоение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и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лямбда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=  *=  /=  %=  +=  -=  &lt;&lt;=  &gt;&gt;=  &amp;=  ^=  </a:t>
                      </a:r>
                      <a:r>
                        <a:rPr lang="en-US" sz="18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|=</a:t>
                      </a:r>
                      <a:br>
                        <a:rPr lang="en-US" sz="18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8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=&gt;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49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8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If..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else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143000" y="3962400"/>
            <a:ext cx="7010400" cy="22161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char c = (char)Console.Read();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if (c &gt;= 'a' &amp;&amp; c &lt;= 'z' || c &gt;= 'A' &amp;&amp; c &lt;= 'Z')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Console.WriteLine("Letter");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Console.WriteLine("Symbol");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68" name="Подзаголовок 2"/>
          <p:cNvSpPr txBox="1">
            <a:spLocks/>
          </p:cNvSpPr>
          <p:nvPr/>
        </p:nvSpPr>
        <p:spPr bwMode="auto">
          <a:xfrm>
            <a:off x="2133600" y="685800"/>
            <a:ext cx="5143500" cy="2362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ложно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2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Сокращенное выполнение логических выражений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3240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C# </a:t>
            </a:r>
            <a:r>
              <a:rPr lang="ru-RU" sz="2000" dirty="0" smtClean="0"/>
              <a:t>применяет сокращеннное выполнение </a:t>
            </a:r>
            <a:r>
              <a:rPr lang="ru-RU" sz="2000" dirty="0"/>
              <a:t>(</a:t>
            </a:r>
            <a:r>
              <a:rPr lang="en-US" sz="2000" dirty="0"/>
              <a:t>short-circuiting) </a:t>
            </a:r>
            <a:r>
              <a:rPr lang="ru-RU" sz="2000" dirty="0" smtClean="0"/>
              <a:t>логических выражений</a:t>
            </a:r>
            <a:r>
              <a:rPr lang="en-US" sz="2000" dirty="0" smtClean="0"/>
              <a:t>. </a:t>
            </a:r>
            <a:r>
              <a:rPr lang="ru-RU" sz="2000" dirty="0" smtClean="0"/>
              <a:t>Это означает что, если при вычислении выражения логического «И» первый операнд дает «ложь», то остальные операнд</a:t>
            </a:r>
            <a:r>
              <a:rPr lang="ru-RU" sz="2000" dirty="0"/>
              <a:t>ы</a:t>
            </a:r>
            <a:r>
              <a:rPr lang="ru-RU" sz="2000" dirty="0" smtClean="0"/>
              <a:t> пропускаются т.к. уже понятно, что результатом может быть только «ложь».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Для логического «ИЛИ» действует аналогичное правило. Если </a:t>
            </a:r>
            <a:r>
              <a:rPr lang="ru-RU" sz="2000" dirty="0"/>
              <a:t>при </a:t>
            </a:r>
            <a:r>
              <a:rPr lang="ru-RU" sz="2000" dirty="0" smtClean="0"/>
              <a:t>его вычислении первый </a:t>
            </a:r>
            <a:r>
              <a:rPr lang="ru-RU" sz="2000" dirty="0"/>
              <a:t>операнд дает </a:t>
            </a:r>
            <a:r>
              <a:rPr lang="ru-RU" sz="2000" dirty="0" smtClean="0"/>
              <a:t>«истину», </a:t>
            </a:r>
            <a:r>
              <a:rPr lang="ru-RU" sz="2000" dirty="0"/>
              <a:t>то остальные </a:t>
            </a:r>
            <a:r>
              <a:rPr lang="ru-RU" sz="2000" dirty="0" smtClean="0"/>
              <a:t>операнды </a:t>
            </a:r>
            <a:r>
              <a:rPr lang="ru-RU" sz="2000" dirty="0"/>
              <a:t>пропускаются т.к. уже понятно, что </a:t>
            </a:r>
            <a:r>
              <a:rPr lang="ru-RU" sz="2000" dirty="0" smtClean="0"/>
              <a:t>результатом </a:t>
            </a:r>
            <a:r>
              <a:rPr lang="ru-RU" sz="2000" dirty="0"/>
              <a:t>может быть только </a:t>
            </a:r>
            <a:r>
              <a:rPr lang="ru-RU" sz="2000" dirty="0" smtClean="0"/>
              <a:t>«истина».</a:t>
            </a:r>
            <a:endParaRPr lang="ru-RU" sz="2000" dirty="0"/>
          </a:p>
        </p:txBody>
      </p:sp>
      <p:sp>
        <p:nvSpPr>
          <p:cNvPr id="5" name="Rectangle 4"/>
          <p:cNvSpPr/>
          <p:nvPr/>
        </p:nvSpPr>
        <p:spPr>
          <a:xfrm>
            <a:off x="457200" y="4925486"/>
            <a:ext cx="8291264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x=10, y=20;</a:t>
            </a: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Условие y&gt;0 проверяться не будет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   т.к. первое условие дает false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(x &lt; 0 &amp;&amp; y &gt; 0) { }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Условие y&gt;0 проверяться не будет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   т.к. первое условие дает true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(x &gt; 0 || y &lt; 0) {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7129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10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Switch..case..default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143000" y="3505200"/>
            <a:ext cx="7010400" cy="31702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Console.Write("Your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nswer(yes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\\no\\maybe):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 (str)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"yes"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Console.WriteLine("Agreed!");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"no"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Can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eled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"maybe"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Console.WriteLine("Wrong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nswer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!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again!");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default: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(“</a:t>
            </a:r>
            <a:r>
              <a:rPr lang="en-US" sz="100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Invalid choice</a:t>
            </a:r>
            <a:r>
              <a:rPr lang="be-BY" sz="100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292" name="Подзаголовок 2"/>
          <p:cNvSpPr txBox="1">
            <a:spLocks/>
          </p:cNvSpPr>
          <p:nvPr/>
        </p:nvSpPr>
        <p:spPr bwMode="auto">
          <a:xfrm>
            <a:off x="3090863" y="533400"/>
            <a:ext cx="2928937" cy="2895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switch(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переменная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значение1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&gt;:		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2&gt;: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default: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4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15" name="Подзаголовок 2"/>
          <p:cNvSpPr txBox="1">
            <a:spLocks/>
          </p:cNvSpPr>
          <p:nvPr/>
        </p:nvSpPr>
        <p:spPr bwMode="auto">
          <a:xfrm>
            <a:off x="152400" y="609600"/>
            <a:ext cx="257175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Подзаголовок 2"/>
          <p:cNvSpPr txBox="1">
            <a:spLocks/>
          </p:cNvSpPr>
          <p:nvPr/>
        </p:nvSpPr>
        <p:spPr bwMode="auto">
          <a:xfrm>
            <a:off x="2895600" y="609600"/>
            <a:ext cx="6143625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 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7" name="Подзаголовок 2"/>
          <p:cNvSpPr txBox="1">
            <a:spLocks/>
          </p:cNvSpPr>
          <p:nvPr/>
        </p:nvSpPr>
        <p:spPr bwMode="auto">
          <a:xfrm>
            <a:off x="152400" y="3429000"/>
            <a:ext cx="2571750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8" name="Подзаголовок 2"/>
          <p:cNvSpPr txBox="1">
            <a:spLocks/>
          </p:cNvSpPr>
          <p:nvPr/>
        </p:nvSpPr>
        <p:spPr bwMode="auto">
          <a:xfrm>
            <a:off x="2895600" y="3429000"/>
            <a:ext cx="6143625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7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Ключевые слова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break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и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continue.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764704"/>
            <a:ext cx="8712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прерывает выполнение текущего цикла и передает управление на первый оператор после него. В случае вложенных циклов команда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прервет выполнение только того цикла внутри которого она указана.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continue </a:t>
            </a:r>
            <a:r>
              <a:rPr lang="ru-RU" dirty="0" smtClean="0">
                <a:solidFill>
                  <a:schemeClr val="bg1"/>
                </a:solidFill>
              </a:rPr>
              <a:t>передает управление  в начало цикла начиная новую итерацию. При это в цикле </a:t>
            </a:r>
            <a:r>
              <a:rPr lang="en-US" dirty="0" smtClean="0">
                <a:solidFill>
                  <a:schemeClr val="bg1"/>
                </a:solidFill>
              </a:rPr>
              <a:t>while </a:t>
            </a:r>
            <a:r>
              <a:rPr lang="ru-RU" dirty="0" smtClean="0">
                <a:solidFill>
                  <a:schemeClr val="bg1"/>
                </a:solidFill>
              </a:rPr>
              <a:t>заного проверяется условие, а в цикле </a:t>
            </a:r>
            <a:r>
              <a:rPr lang="en-US" dirty="0" smtClean="0">
                <a:solidFill>
                  <a:schemeClr val="bg1"/>
                </a:solidFill>
              </a:rPr>
              <a:t>for </a:t>
            </a:r>
            <a:r>
              <a:rPr lang="ru-RU" dirty="0" smtClean="0">
                <a:solidFill>
                  <a:schemeClr val="bg1"/>
                </a:solidFill>
              </a:rPr>
              <a:t>выполняется итератор цикла и проверяется условие.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45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3400" y="685800"/>
            <a:ext cx="8229600" cy="600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 = new int[10];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i;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Console.WriteLine("Enter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 = 0; i &lt; 10; i++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int.Parse( Console.ReadLine()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Console.Write("Done! Enter element: ");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string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Console.ReadLine()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elem = 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onvert.toInt32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 = 0;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(i &lt; 10)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(arr[i] == elem)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Console.WriteLine("Element found at {0} position!", i);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i++;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Console.WriteLine("\nOutput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{0},", val);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Перечисления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85800" y="2492896"/>
            <a:ext cx="7696200" cy="372409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enum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Mer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edes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Audi,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BMW,</a:t>
            </a:r>
            <a:endParaRPr lang="be-BY" sz="900" dirty="0" smtClean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Opel,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9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Zaporozhets</a:t>
            </a:r>
            <a:endParaRPr lang="be-BY" sz="900" dirty="0" smtClean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car1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.Mer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edes, car2 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Vendor.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Zaporozhets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car1, car2);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 (car2 ==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.BMW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BMW");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 if (car2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Opel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unknown");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2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160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перечисления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1-го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6381328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http://nuget.org/packages/UnconstrainedMelody</a:t>
            </a:r>
          </a:p>
        </p:txBody>
      </p:sp>
    </p:spTree>
    <p:extLst>
      <p:ext uri="{BB962C8B-B14F-4D97-AF65-F5344CB8AC3E}">
        <p14:creationId xmlns:p14="http://schemas.microsoft.com/office/powerpoint/2010/main" val="37372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400" dirty="0" smtClean="0">
                <a:solidFill>
                  <a:schemeClr val="bg1"/>
                </a:solidFill>
              </a:rPr>
              <a:t>.NET Framework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052736"/>
            <a:ext cx="86409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.NET  </a:t>
            </a:r>
            <a:r>
              <a:rPr lang="ru-RU" dirty="0" smtClean="0">
                <a:solidFill>
                  <a:schemeClr val="bg1"/>
                </a:solidFill>
              </a:rPr>
              <a:t>может использоваться для разработки широкого круга приложений: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Desktop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ru-RU" dirty="0">
                <a:solidFill>
                  <a:schemeClr val="bg1"/>
                </a:solidFill>
              </a:rPr>
              <a:t>для </a:t>
            </a:r>
            <a:r>
              <a:rPr lang="ru-RU" dirty="0" smtClean="0">
                <a:solidFill>
                  <a:schemeClr val="bg1"/>
                </a:solidFill>
              </a:rPr>
              <a:t>разработки настольных и серверных приложений</a:t>
            </a:r>
            <a:r>
              <a:rPr lang="ru-RU" dirty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в</a:t>
            </a:r>
            <a:r>
              <a:rPr lang="ru-RU" dirty="0" smtClean="0">
                <a:solidFill>
                  <a:schemeClr val="bg1"/>
                </a:solidFill>
              </a:rPr>
              <a:t>ключая службы </a:t>
            </a:r>
            <a:r>
              <a:rPr lang="en-US" dirty="0" smtClean="0">
                <a:solidFill>
                  <a:schemeClr val="bg1"/>
                </a:solidFill>
              </a:rPr>
              <a:t>Windows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ru-RU" dirty="0" smtClean="0">
                <a:solidFill>
                  <a:schemeClr val="bg1"/>
                </a:solidFill>
              </a:rPr>
              <a:t>программы установки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XNA – </a:t>
            </a:r>
            <a:r>
              <a:rPr lang="ru-RU" dirty="0" smtClean="0">
                <a:solidFill>
                  <a:schemeClr val="bg1"/>
                </a:solidFill>
              </a:rPr>
              <a:t>для разработки игр под </a:t>
            </a:r>
            <a:r>
              <a:rPr lang="en-US" dirty="0" smtClean="0">
                <a:solidFill>
                  <a:schemeClr val="bg1"/>
                </a:solidFill>
              </a:rPr>
              <a:t>Windows, Windows Phone, Xbox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.NET Micro Framework – </a:t>
            </a:r>
            <a:r>
              <a:rPr lang="ru-RU" dirty="0" smtClean="0">
                <a:solidFill>
                  <a:schemeClr val="bg1"/>
                </a:solidFill>
              </a:rPr>
              <a:t>для встроенных </a:t>
            </a:r>
            <a:r>
              <a:rPr lang="en-US" dirty="0" smtClean="0">
                <a:solidFill>
                  <a:schemeClr val="bg1"/>
                </a:solidFill>
              </a:rPr>
              <a:t>(embedded) </a:t>
            </a:r>
            <a:r>
              <a:rPr lang="ru-RU" dirty="0" smtClean="0">
                <a:solidFill>
                  <a:schemeClr val="bg1"/>
                </a:solidFill>
              </a:rPr>
              <a:t>устройств.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От 256 Кб ОЗУ и от 64 Кб ПЗУ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Команд для </a:t>
            </a:r>
            <a:r>
              <a:rPr lang="en-US" dirty="0" smtClean="0">
                <a:solidFill>
                  <a:schemeClr val="bg1"/>
                </a:solidFill>
              </a:rPr>
              <a:t>PowerShell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Как и любая другая технология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имеет свои ограничения: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может использоваться для разработки драйверов устройств. Эту задачу следует решать на таких языках как </a:t>
            </a:r>
            <a:r>
              <a:rPr lang="en-US" dirty="0" smtClean="0">
                <a:solidFill>
                  <a:schemeClr val="bg1"/>
                </a:solidFill>
              </a:rPr>
              <a:t>C/C++/Assembler.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рекомендуется для написания </a:t>
            </a:r>
            <a:r>
              <a:rPr lang="en-US" dirty="0" smtClean="0">
                <a:solidFill>
                  <a:schemeClr val="bg1"/>
                </a:solidFill>
              </a:rPr>
              <a:t>in-process shell </a:t>
            </a:r>
            <a:r>
              <a:rPr lang="ru-RU" dirty="0" smtClean="0">
                <a:solidFill>
                  <a:schemeClr val="bg1"/>
                </a:solidFill>
              </a:rPr>
              <a:t>расширений</a:t>
            </a:r>
            <a:r>
              <a:rPr lang="en-US" dirty="0" smtClean="0">
                <a:solidFill>
                  <a:schemeClr val="bg1"/>
                </a:solidFill>
              </a:rPr>
              <a:t> (via </a:t>
            </a:r>
            <a:r>
              <a:rPr lang="en-US" dirty="0" err="1" smtClean="0">
                <a:solidFill>
                  <a:schemeClr val="bg1"/>
                </a:solidFill>
                <a:hlinkClick r:id="rId3"/>
              </a:rPr>
              <a:t>oldnewthing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подходит для систем жесткого реального времени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0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Некоторые системные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-ы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System.DayOfWeek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День недели</a:t>
            </a:r>
          </a:p>
          <a:p>
            <a:r>
              <a:rPr lang="en-US" dirty="0" err="1" smtClean="0"/>
              <a:t>System.Drawing.KnownColor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Цвет</a:t>
            </a:r>
            <a:endParaRPr lang="en-US" dirty="0"/>
          </a:p>
          <a:p>
            <a:r>
              <a:rPr lang="en-US" dirty="0" err="1" smtClean="0"/>
              <a:t>System.IO.DriveType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Тип диска</a:t>
            </a:r>
            <a:endParaRPr lang="en-US" dirty="0"/>
          </a:p>
          <a:p>
            <a:r>
              <a:rPr lang="en-US" dirty="0" err="1" smtClean="0"/>
              <a:t>System.IO.FileAttributes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Атрибут файла</a:t>
            </a:r>
            <a:endParaRPr lang="en-US" dirty="0"/>
          </a:p>
          <a:p>
            <a:r>
              <a:rPr lang="en-US" dirty="0" err="1" smtClean="0"/>
              <a:t>System.Net.HttpStatusCode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Код ответа протокола </a:t>
            </a:r>
            <a:r>
              <a:rPr lang="en-US" dirty="0" smtClean="0"/>
              <a:t>HTTP</a:t>
            </a:r>
          </a:p>
          <a:p>
            <a:r>
              <a:rPr lang="ru-RU" dirty="0" smtClean="0"/>
              <a:t>и другие ...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148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Комментарии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1114336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Комментарий это поясняющий текст внутри программы. Данный текст полностью игнорируется компилятором. Язык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поддерживает три типа комментариев: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Строчный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ru-RU" sz="2400" dirty="0" smtClean="0">
                <a:solidFill>
                  <a:schemeClr val="bg1"/>
                </a:solidFill>
              </a:rPr>
              <a:t>Действует до конца строки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rgbClr val="FFFF00"/>
                </a:solidFill>
              </a:rPr>
              <a:t>//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Блочный </a:t>
            </a:r>
            <a:r>
              <a:rPr lang="en-US" sz="2400" dirty="0" smtClean="0">
                <a:solidFill>
                  <a:srgbClr val="FFFF00"/>
                </a:solidFill>
              </a:rPr>
              <a:t>/*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*/</a:t>
            </a:r>
            <a:endParaRPr lang="ru-RU" sz="2400" dirty="0" smtClean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XML </a:t>
            </a:r>
            <a:r>
              <a:rPr lang="ru-RU" sz="2400" dirty="0" smtClean="0">
                <a:solidFill>
                  <a:schemeClr val="bg1"/>
                </a:solidFill>
              </a:rPr>
              <a:t>комментарии </a:t>
            </a:r>
            <a:r>
              <a:rPr lang="en-US" sz="2400" dirty="0" smtClean="0">
                <a:solidFill>
                  <a:srgbClr val="FFFF00"/>
                </a:solidFill>
              </a:rPr>
              <a:t>///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sz="2400" dirty="0" smtClean="0">
                <a:solidFill>
                  <a:schemeClr val="bg1"/>
                </a:solidFill>
                <a:hlinkClick r:id="rId3"/>
              </a:rPr>
              <a:t>msdn.microsoft.com/en-us/library/b2s063f7.aspx</a:t>
            </a:r>
            <a:endParaRPr lang="ru-RU" sz="2400" dirty="0" smtClean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Если в строчном или блочном комментарии написать слово </a:t>
            </a:r>
            <a:r>
              <a:rPr lang="en-US" sz="2400" dirty="0" smtClean="0">
                <a:solidFill>
                  <a:schemeClr val="bg1"/>
                </a:solidFill>
              </a:rPr>
              <a:t>TODO</a:t>
            </a:r>
            <a:r>
              <a:rPr lang="ru-RU" sz="2400" dirty="0" smtClean="0">
                <a:solidFill>
                  <a:schemeClr val="bg1"/>
                </a:solidFill>
              </a:rPr>
              <a:t>, то текст идущий после него автоматически отобразится в окне </a:t>
            </a:r>
            <a:r>
              <a:rPr lang="en-US" sz="2400" dirty="0" smtClean="0">
                <a:solidFill>
                  <a:schemeClr val="bg1"/>
                </a:solidFill>
              </a:rPr>
              <a:t>Task List.</a:t>
            </a:r>
            <a:endParaRPr lang="ru-RU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55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Задания в классе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cs typeface="Arial" charset="0"/>
              </a:rPr>
              <a:t>Смотрите файл </a:t>
            </a:r>
            <a:r>
              <a:rPr lang="en-US" smtClean="0">
                <a:solidFill>
                  <a:schemeClr val="bg1"/>
                </a:solidFill>
                <a:cs typeface="Arial" charset="0"/>
              </a:rPr>
              <a:t>Homework\lesson-01.docx</a:t>
            </a:r>
            <a:endParaRPr lang="ru-RU" dirty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2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Домашнее 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Написать калькулятор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производящий 4 или 5 математических операций с тремя(или больше) дробными числами.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Калькулятор принимает строку в виде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 # b # c”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где символ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 это </a:t>
            </a:r>
            <a:r>
              <a:rPr lang="ru-RU" i="1" dirty="0" smtClean="0">
                <a:solidFill>
                  <a:schemeClr val="bg1"/>
                </a:solidFill>
                <a:cs typeface="Arial" charset="0"/>
              </a:rPr>
              <a:t>математический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оператор 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/ , ^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Программа должна считывать выражение в строку, производить её разбор , записывая числа в соответствующие переменные и выполнять с ними нужные действия. Также программа должна правильно расставлять приоритеты, т.е. возведение в степень должно выполняться раньше умножения и деления, а умножение и деление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–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раньше сложения или вычитания, не зависимо от места их расположения.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  <a:r>
              <a:rPr lang="ru-RU" i="1" u="sng" dirty="0">
                <a:solidFill>
                  <a:schemeClr val="bg1"/>
                </a:solidFill>
                <a:cs typeface="Arial" charset="0"/>
              </a:rPr>
              <a:t>Доп. Задание</a:t>
            </a:r>
            <a:r>
              <a:rPr lang="en-US" i="1" u="sng" dirty="0">
                <a:solidFill>
                  <a:schemeClr val="bg1"/>
                </a:solidFill>
                <a:cs typeface="Arial" charset="0"/>
              </a:rPr>
              <a:t>: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 Защитить программу от некорректного ввода данных. Программа должна считать выражения при введенном неполном выражении вида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b”.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В случае ввода некорректных данных (букв, лишних символов) программа должна выдавать сообщение об ошибке, не вылетая.</a:t>
            </a:r>
          </a:p>
        </p:txBody>
      </p:sp>
    </p:spTree>
    <p:extLst>
      <p:ext uri="{BB962C8B-B14F-4D97-AF65-F5344CB8AC3E}">
        <p14:creationId xmlns:p14="http://schemas.microsoft.com/office/powerpoint/2010/main" val="227623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dirty="0" smtClean="0">
                <a:solidFill>
                  <a:schemeClr val="bg1"/>
                </a:solidFill>
              </a:rPr>
              <a:t>Разновидности </a:t>
            </a:r>
            <a:r>
              <a:rPr lang="en-US" sz="4400" dirty="0" smtClean="0">
                <a:solidFill>
                  <a:schemeClr val="bg1"/>
                </a:solidFill>
              </a:rPr>
              <a:t>.NET</a:t>
            </a:r>
            <a:endParaRPr lang="en-US" sz="4400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915518"/>
              </p:ext>
            </p:extLst>
          </p:nvPr>
        </p:nvGraphicFramePr>
        <p:xfrm>
          <a:off x="251520" y="1397000"/>
          <a:ext cx="864096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0"/>
                <a:gridCol w="2160240"/>
                <a:gridCol w="2160240"/>
                <a:gridCol w="216024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.NET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FRAMEWORK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MONO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.NET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CORE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XAMARIN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Платформа для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.NET </a:t>
                      </a:r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приложений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 под </a:t>
                      </a:r>
                      <a:r>
                        <a:rPr lang="en-US" baseline="0" dirty="0" err="1" smtClean="0">
                          <a:solidFill>
                            <a:schemeClr val="bg1"/>
                          </a:solidFill>
                        </a:rPr>
                        <a:t>WIndows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Реализация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.NET Framework 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для операционных систем 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Linux, Mac OSX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Кроссплатформенное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 решение с открытым исходным кодом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Кроссплатформенное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 решение на основе 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Mono 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с открытым исходным кодом для 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iOS, OS X 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и 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Android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84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Visual Studio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IDE – Integrated Development Environment: </a:t>
            </a:r>
            <a:r>
              <a:rPr lang="ru-RU" dirty="0" smtClean="0">
                <a:solidFill>
                  <a:schemeClr val="bg1"/>
                </a:solidFill>
              </a:rPr>
              <a:t>включает редактор, компилятор, отладчик, профилировщик, средства тестирования, средства проектирования архитектуры, поддержка полного цикла </a:t>
            </a:r>
            <a:r>
              <a:rPr lang="en-US" dirty="0" smtClean="0">
                <a:solidFill>
                  <a:schemeClr val="bg1"/>
                </a:solidFill>
              </a:rPr>
              <a:t>ALM.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www.microsoft.com/visualstudio/eng/downloads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Последняя версия </a:t>
            </a:r>
            <a:r>
              <a:rPr lang="en-US" dirty="0" smtClean="0">
                <a:solidFill>
                  <a:schemeClr val="bg1"/>
                </a:solidFill>
              </a:rPr>
              <a:t>Visual </a:t>
            </a:r>
            <a:r>
              <a:rPr lang="en-US" dirty="0">
                <a:solidFill>
                  <a:schemeClr val="bg1"/>
                </a:solidFill>
              </a:rPr>
              <a:t>Studio </a:t>
            </a:r>
            <a:r>
              <a:rPr lang="en-US" dirty="0" smtClean="0">
                <a:solidFill>
                  <a:schemeClr val="bg1"/>
                </a:solidFill>
              </a:rPr>
              <a:t>201</a:t>
            </a:r>
            <a:r>
              <a:rPr lang="ru-RU" dirty="0" smtClean="0">
                <a:solidFill>
                  <a:schemeClr val="bg1"/>
                </a:solidFill>
              </a:rPr>
              <a:t>3. Мы будем использовать </a:t>
            </a:r>
            <a:r>
              <a:rPr lang="en-US" dirty="0" smtClean="0">
                <a:solidFill>
                  <a:schemeClr val="bg1"/>
                </a:solidFill>
              </a:rPr>
              <a:t>Visual Studio 2010.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Редакции</a:t>
            </a:r>
            <a:r>
              <a:rPr lang="en-US" dirty="0" smtClean="0">
                <a:solidFill>
                  <a:schemeClr val="bg1"/>
                </a:solidFill>
              </a:rPr>
              <a:t>: Express </a:t>
            </a:r>
            <a:r>
              <a:rPr lang="ru-RU" dirty="0">
                <a:solidFill>
                  <a:schemeClr val="bg1"/>
                </a:solidFill>
              </a:rPr>
              <a:t>(бесплатная</a:t>
            </a:r>
            <a:r>
              <a:rPr lang="en-US" dirty="0" smtClean="0">
                <a:solidFill>
                  <a:schemeClr val="bg1"/>
                </a:solidFill>
              </a:rPr>
              <a:t>), Professional, Premium, Ultimate.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Расширения для 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ru-RU" dirty="0">
                <a:solidFill>
                  <a:schemeClr val="bg1"/>
                </a:solidFill>
              </a:rPr>
              <a:t>isual </a:t>
            </a:r>
            <a:r>
              <a:rPr lang="en-US" dirty="0">
                <a:solidFill>
                  <a:schemeClr val="bg1"/>
                </a:solidFill>
              </a:rPr>
              <a:t>Studio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</a:t>
            </a:r>
            <a:r>
              <a:rPr lang="en-US" u="sng" dirty="0" err="1">
                <a:solidFill>
                  <a:schemeClr val="bg1"/>
                </a:solidFill>
              </a:rPr>
              <a:t>visualstudiogallery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msdn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microsoft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>
                <a:solidFill>
                  <a:schemeClr val="bg1"/>
                </a:solidFill>
              </a:rPr>
              <a:t>com</a:t>
            </a:r>
            <a:r>
              <a:rPr lang="ru-RU" u="sng" dirty="0" smtClean="0">
                <a:solidFill>
                  <a:schemeClr val="bg1"/>
                </a:solidFill>
              </a:rPr>
              <a:t>/</a:t>
            </a:r>
            <a:endParaRPr lang="en-US" dirty="0" smtClean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Visual Studio – </a:t>
            </a:r>
            <a:r>
              <a:rPr lang="ru-RU" dirty="0" smtClean="0">
                <a:solidFill>
                  <a:schemeClr val="bg1"/>
                </a:solidFill>
              </a:rPr>
              <a:t>интегрированная среда разработки. Доступна под </a:t>
            </a:r>
            <a:r>
              <a:rPr lang="en-US" dirty="0" smtClean="0">
                <a:solidFill>
                  <a:schemeClr val="bg1"/>
                </a:solidFill>
              </a:rPr>
              <a:t>Windows.</a:t>
            </a:r>
            <a:r>
              <a:rPr lang="ru-RU" dirty="0" smtClean="0">
                <a:solidFill>
                  <a:schemeClr val="bg1"/>
                </a:solidFill>
              </a:rPr>
              <a:t> Для </a:t>
            </a:r>
            <a:r>
              <a:rPr lang="en-US" dirty="0" smtClean="0">
                <a:solidFill>
                  <a:schemeClr val="bg1"/>
                </a:solidFill>
              </a:rPr>
              <a:t>Mac OSX</a:t>
            </a:r>
            <a:r>
              <a:rPr lang="ru-RU" dirty="0" smtClean="0">
                <a:solidFill>
                  <a:schemeClr val="bg1"/>
                </a:solidFill>
              </a:rPr>
              <a:t> доступна </a:t>
            </a:r>
            <a:r>
              <a:rPr lang="en-US" dirty="0" smtClean="0">
                <a:solidFill>
                  <a:schemeClr val="bg1"/>
                </a:solidFill>
              </a:rPr>
              <a:t>Preview </a:t>
            </a:r>
            <a:r>
              <a:rPr lang="ru-RU" dirty="0" smtClean="0">
                <a:solidFill>
                  <a:schemeClr val="bg1"/>
                </a:solidFill>
              </a:rPr>
              <a:t>версия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Visual Studio Code – </a:t>
            </a:r>
            <a:r>
              <a:rPr lang="ru-RU" dirty="0" smtClean="0">
                <a:solidFill>
                  <a:schemeClr val="bg1"/>
                </a:solidFill>
              </a:rPr>
              <a:t>кроссплатформенный редактор кода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Visual Studio Team Services – </a:t>
            </a:r>
            <a:r>
              <a:rPr lang="ru-RU" dirty="0" smtClean="0">
                <a:solidFill>
                  <a:schemeClr val="bg1"/>
                </a:solidFill>
              </a:rPr>
              <a:t>сервисы для командной работы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rgbClr val="FFFF00"/>
                </a:solidFill>
              </a:rPr>
              <a:t>Смотрите также презентацию </a:t>
            </a:r>
            <a:r>
              <a:rPr lang="en-US" dirty="0" smtClean="0">
                <a:solidFill>
                  <a:srgbClr val="FFFF00"/>
                </a:solidFill>
              </a:rPr>
              <a:t>tools-visual-studio.pptx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16632"/>
            <a:ext cx="864096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Framework: </a:t>
            </a:r>
            <a:r>
              <a:rPr lang="ru-RU" sz="3200" dirty="0" smtClean="0">
                <a:solidFill>
                  <a:schemeClr val="bg1"/>
                </a:solidFill>
              </a:rPr>
              <a:t>Составные части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CLR – Common Language Runtime – </a:t>
            </a:r>
            <a:r>
              <a:rPr lang="ru-RU" dirty="0" smtClean="0">
                <a:solidFill>
                  <a:schemeClr val="bg1"/>
                </a:solidFill>
              </a:rPr>
              <a:t>Общеязыковая исполняющая среда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C++/CLI, C#, Visual Basic .NET, F#, Iron Python, Iron Ruby, and an Intermediate Language (IL) </a:t>
            </a:r>
            <a:r>
              <a:rPr lang="en-US" dirty="0" smtClean="0">
                <a:solidFill>
                  <a:schemeClr val="bg1"/>
                </a:solidFill>
              </a:rPr>
              <a:t>Assembler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Управляет памятью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потоками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исполнением кода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проверками кода на безопасность</a:t>
            </a:r>
            <a:r>
              <a:rPr lang="en-US" dirty="0" smtClean="0">
                <a:solidFill>
                  <a:schemeClr val="bg1"/>
                </a:solidFill>
              </a:rPr>
              <a:t>, JIT-</a:t>
            </a:r>
            <a:r>
              <a:rPr lang="ru-RU" dirty="0" smtClean="0">
                <a:solidFill>
                  <a:schemeClr val="bg1"/>
                </a:solidFill>
              </a:rPr>
              <a:t>компиляция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Код предназначенный для исполнения из под </a:t>
            </a:r>
            <a:r>
              <a:rPr lang="en-US" dirty="0">
                <a:solidFill>
                  <a:schemeClr val="bg1"/>
                </a:solidFill>
              </a:rPr>
              <a:t>CLR</a:t>
            </a:r>
            <a:r>
              <a:rPr lang="ru-RU" dirty="0">
                <a:solidFill>
                  <a:schemeClr val="bg1"/>
                </a:solidFill>
              </a:rPr>
              <a:t> называется управляемым т.к. выполняется под </a:t>
            </a:r>
            <a:r>
              <a:rPr lang="ru-RU" dirty="0" err="1">
                <a:solidFill>
                  <a:schemeClr val="bg1"/>
                </a:solidFill>
              </a:rPr>
              <a:t>управением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CLR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BCL/FCL – Base/Framework Class Library – </a:t>
            </a:r>
            <a:r>
              <a:rPr lang="ru-RU" dirty="0" smtClean="0">
                <a:solidFill>
                  <a:schemeClr val="bg1"/>
                </a:solidFill>
              </a:rPr>
              <a:t>библиотека классов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GC – Garbage collector – </a:t>
            </a:r>
            <a:r>
              <a:rPr lang="ru-RU" dirty="0" smtClean="0">
                <a:solidFill>
                  <a:schemeClr val="bg1"/>
                </a:solidFill>
              </a:rPr>
              <a:t>Сборщик мусора.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JIT (Just In Time) </a:t>
            </a:r>
            <a:r>
              <a:rPr lang="ru-RU" dirty="0" smtClean="0">
                <a:solidFill>
                  <a:schemeClr val="bg1"/>
                </a:solidFill>
              </a:rPr>
              <a:t>компилятор – компилирует управляемый </a:t>
            </a:r>
            <a:r>
              <a:rPr lang="en-US" dirty="0" smtClean="0">
                <a:solidFill>
                  <a:schemeClr val="bg1"/>
                </a:solidFill>
              </a:rPr>
              <a:t>IL </a:t>
            </a:r>
            <a:r>
              <a:rPr lang="ru-RU" dirty="0" smtClean="0">
                <a:solidFill>
                  <a:schemeClr val="bg1"/>
                </a:solidFill>
              </a:rPr>
              <a:t>код в неуправляемый (машинный)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0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Framework: </a:t>
            </a:r>
            <a:r>
              <a:rPr lang="ru-RU" sz="3200" dirty="0" smtClean="0">
                <a:solidFill>
                  <a:schemeClr val="bg1"/>
                </a:solidFill>
              </a:rPr>
              <a:t>Составные части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926750"/>
              </p:ext>
            </p:extLst>
          </p:nvPr>
        </p:nvGraphicFramePr>
        <p:xfrm>
          <a:off x="4860032" y="836713"/>
          <a:ext cx="4032448" cy="496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2664296"/>
              </a:tblGrid>
              <a:tr h="928473">
                <a:tc>
                  <a:txBody>
                    <a:bodyPr/>
                    <a:lstStyle/>
                    <a:p>
                      <a:r>
                        <a:rPr lang="ru-RU" dirty="0" smtClean="0"/>
                        <a:t>Технология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Расшифровка</a:t>
                      </a:r>
                      <a:endParaRPr lang="ru-RU" dirty="0"/>
                    </a:p>
                  </a:txBody>
                  <a:tcPr/>
                </a:tc>
              </a:tr>
              <a:tr h="470596">
                <a:tc>
                  <a:txBody>
                    <a:bodyPr/>
                    <a:lstStyle/>
                    <a:p>
                      <a:r>
                        <a:rPr lang="en-US" dirty="0" smtClean="0"/>
                        <a:t>ADO.NET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 Data Objects</a:t>
                      </a:r>
                      <a:endParaRPr lang="ru-RU" dirty="0"/>
                    </a:p>
                  </a:txBody>
                  <a:tcPr/>
                </a:tc>
              </a:tr>
              <a:tr h="381564">
                <a:tc>
                  <a:txBody>
                    <a:bodyPr/>
                    <a:lstStyle/>
                    <a:p>
                      <a:r>
                        <a:rPr lang="en-US" dirty="0" smtClean="0"/>
                        <a:t>ASP.NET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r>
                        <a:rPr lang="en-US" baseline="0" dirty="0" smtClean="0"/>
                        <a:t> Server Pages</a:t>
                      </a:r>
                      <a:endParaRPr lang="ru-RU" dirty="0"/>
                    </a:p>
                  </a:txBody>
                  <a:tcPr/>
                </a:tc>
              </a:tr>
              <a:tr h="699534">
                <a:tc>
                  <a:txBody>
                    <a:bodyPr/>
                    <a:lstStyle/>
                    <a:p>
                      <a:r>
                        <a:rPr lang="en-US" dirty="0" smtClean="0"/>
                        <a:t>LINQ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 Integrated Query</a:t>
                      </a:r>
                      <a:endParaRPr lang="ru-RU" dirty="0"/>
                    </a:p>
                  </a:txBody>
                  <a:tcPr/>
                </a:tc>
              </a:tr>
              <a:tr h="635940">
                <a:tc>
                  <a:txBody>
                    <a:bodyPr/>
                    <a:lstStyle/>
                    <a:p>
                      <a:r>
                        <a:rPr lang="en-US" dirty="0" smtClean="0"/>
                        <a:t>WPF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Presentation Foundation</a:t>
                      </a:r>
                      <a:endParaRPr lang="ru-RU" dirty="0"/>
                    </a:p>
                  </a:txBody>
                  <a:tcPr/>
                </a:tc>
              </a:tr>
              <a:tr h="912200">
                <a:tc>
                  <a:txBody>
                    <a:bodyPr/>
                    <a:lstStyle/>
                    <a:p>
                      <a:r>
                        <a:rPr lang="en-US" dirty="0" smtClean="0"/>
                        <a:t>WCF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Communication Foundation</a:t>
                      </a:r>
                      <a:endParaRPr lang="ru-RU" dirty="0"/>
                    </a:p>
                  </a:txBody>
                  <a:tcPr/>
                </a:tc>
              </a:tr>
              <a:tr h="928473">
                <a:tc>
                  <a:txBody>
                    <a:bodyPr/>
                    <a:lstStyle/>
                    <a:p>
                      <a:r>
                        <a:rPr lang="en-US" dirty="0" smtClean="0"/>
                        <a:t>WF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Workflow Foundation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36712"/>
            <a:ext cx="3917227" cy="5601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33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4022</Words>
  <Application>Microsoft Office PowerPoint</Application>
  <PresentationFormat>On-screen Show (4:3)</PresentationFormat>
  <Paragraphs>998</Paragraphs>
  <Slides>53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53</vt:i4>
      </vt:variant>
    </vt:vector>
  </HeadingPairs>
  <TitlesOfParts>
    <vt:vector size="62" baseType="lpstr">
      <vt:lpstr>Arial</vt:lpstr>
      <vt:lpstr>Calibri</vt:lpstr>
      <vt:lpstr>Consolas</vt:lpstr>
      <vt:lpstr>Courier New</vt:lpstr>
      <vt:lpstr>Times New Roman</vt:lpstr>
      <vt:lpstr>Office Theme</vt:lpstr>
      <vt:lpstr>bel-hard-training</vt:lpstr>
      <vt:lpstr>1_Office Theme</vt:lpstr>
      <vt:lpstr>1_bel-hard-training</vt:lpstr>
      <vt:lpstr>PowerPoint Presentation</vt:lpstr>
      <vt:lpstr>PowerPoint Presentation</vt:lpstr>
      <vt:lpstr>Ссылки. Часть 1.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Ключевые слова языка C#</vt:lpstr>
      <vt:lpstr>Директива using</vt:lpstr>
      <vt:lpstr>C# 6. static using</vt:lpstr>
      <vt:lpstr>Объявление локальных переменных</vt:lpstr>
      <vt:lpstr>PowerPoint Presentation</vt:lpstr>
      <vt:lpstr>Обязательная инициализация перед использованием (definite assignment)</vt:lpstr>
      <vt:lpstr>Литералы</vt:lpstr>
      <vt:lpstr>PowerPoint Presentation</vt:lpstr>
      <vt:lpstr>PowerPoint Presentation</vt:lpstr>
      <vt:lpstr>Другие полезные типы данных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Унарные операторы</vt:lpstr>
      <vt:lpstr>Арифметические операторы</vt:lpstr>
      <vt:lpstr>Арифметические операторы. Примеры.</vt:lpstr>
      <vt:lpstr>Математические операции (класс System.Math)</vt:lpstr>
      <vt:lpstr>Деление на 0</vt:lpstr>
      <vt:lpstr>Операторы сравнения</vt:lpstr>
      <vt:lpstr>Битовые операторы</vt:lpstr>
      <vt:lpstr>Условные логические операторы</vt:lpstr>
      <vt:lpstr>?? оператор</vt:lpstr>
      <vt:lpstr>PowerPoint Presentation</vt:lpstr>
      <vt:lpstr>PowerPoint Presentation</vt:lpstr>
      <vt:lpstr>Сокращенное выполнение логических выражений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Некоторые системные enum-ы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С# и .NET Framework</dc:title>
  <dc:creator/>
  <cp:lastModifiedBy/>
  <cp:revision>1</cp:revision>
  <dcterms:created xsi:type="dcterms:W3CDTF">2012-08-13T08:02:26Z</dcterms:created>
  <dcterms:modified xsi:type="dcterms:W3CDTF">2017-04-01T16:24:34Z</dcterms:modified>
</cp:coreProperties>
</file>