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4" r:id="rId4"/>
    <p:sldId id="265" r:id="rId5"/>
    <p:sldId id="259" r:id="rId6"/>
    <p:sldId id="258" r:id="rId7"/>
    <p:sldId id="260" r:id="rId8"/>
    <p:sldId id="261" r:id="rId9"/>
    <p:sldId id="263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05.09.2012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05.09.2012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0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05.09.2012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indowsclient.net/wpf/white-papers/thenewiteration.asp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pf.codeplex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12</a:t>
            </a:r>
            <a:r>
              <a:rPr lang="ru-RU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Windows  Presentation Foundation (WPF)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4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Extensible Application Markup </a:t>
            </a:r>
            <a:r>
              <a:rPr lang="en-US" dirty="0" smtClean="0"/>
              <a:t>Language </a:t>
            </a:r>
            <a:r>
              <a:rPr lang="ru-RU" dirty="0" smtClean="0"/>
              <a:t>(</a:t>
            </a:r>
            <a:r>
              <a:rPr lang="en-US" dirty="0"/>
              <a:t>XAML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Произносится как «</a:t>
            </a:r>
            <a:r>
              <a:rPr lang="en-US" dirty="0" err="1" smtClean="0"/>
              <a:t>zammel</a:t>
            </a:r>
            <a:r>
              <a:rPr lang="ru-RU" dirty="0" smtClean="0"/>
              <a:t>»</a:t>
            </a:r>
          </a:p>
          <a:p>
            <a:r>
              <a:rPr lang="ru-RU" dirty="0" smtClean="0"/>
              <a:t>Язык описания </a:t>
            </a:r>
            <a:r>
              <a:rPr lang="en-US" dirty="0" smtClean="0"/>
              <a:t>UI </a:t>
            </a:r>
            <a:r>
              <a:rPr lang="ru-RU" dirty="0" smtClean="0"/>
              <a:t>на основе </a:t>
            </a:r>
            <a:r>
              <a:rPr lang="en-US" dirty="0" smtClean="0"/>
              <a:t>XML</a:t>
            </a:r>
            <a:endParaRPr lang="ru-RU" dirty="0" smtClean="0"/>
          </a:p>
          <a:p>
            <a:pPr lvl="1"/>
            <a:r>
              <a:rPr lang="ru-RU" dirty="0" smtClean="0"/>
              <a:t>Использует те же спецсимволы для </a:t>
            </a:r>
            <a:r>
              <a:rPr lang="en-US" dirty="0" smtClean="0"/>
              <a:t>&lt;, &gt; </a:t>
            </a:r>
            <a:r>
              <a:rPr lang="ru-RU" dirty="0" smtClean="0"/>
              <a:t>и </a:t>
            </a:r>
            <a:r>
              <a:rPr lang="en-US" dirty="0" smtClean="0"/>
              <a:t>&amp;</a:t>
            </a:r>
            <a:endParaRPr lang="ru-RU" dirty="0" smtClean="0"/>
          </a:p>
          <a:p>
            <a:pPr lvl="1"/>
            <a:r>
              <a:rPr lang="en-US" dirty="0" err="1"/>
              <a:t>xml:space</a:t>
            </a:r>
            <a:r>
              <a:rPr lang="en-US" dirty="0"/>
              <a:t>="preserve"</a:t>
            </a:r>
            <a:endParaRPr lang="en-US" dirty="0" smtClean="0"/>
          </a:p>
          <a:p>
            <a:r>
              <a:rPr lang="ru-RU" dirty="0" smtClean="0"/>
              <a:t>Разделяет описание интерфейса от кода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windowsclient.net/wpf/white-papers/thenewiteration.aspx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03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WPF </a:t>
            </a:r>
            <a:r>
              <a:rPr lang="en-US" dirty="0" smtClean="0"/>
              <a:t>XAML</a:t>
            </a:r>
            <a:endParaRPr lang="en-US" dirty="0"/>
          </a:p>
          <a:p>
            <a:r>
              <a:rPr lang="en-US" dirty="0"/>
              <a:t> XPS </a:t>
            </a:r>
            <a:r>
              <a:rPr lang="en-US" dirty="0" smtClean="0"/>
              <a:t>XAML</a:t>
            </a:r>
          </a:p>
          <a:p>
            <a:r>
              <a:rPr lang="en-US" dirty="0" smtClean="0"/>
              <a:t> Silverlight XAML</a:t>
            </a:r>
            <a:endParaRPr lang="en-US" dirty="0"/>
          </a:p>
          <a:p>
            <a:r>
              <a:rPr lang="en-US" dirty="0"/>
              <a:t> WF </a:t>
            </a:r>
            <a:r>
              <a:rPr lang="en-US" dirty="0" smtClean="0"/>
              <a:t>XAML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14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Binary </a:t>
            </a:r>
            <a:r>
              <a:rPr lang="en-US" dirty="0"/>
              <a:t>Application Markup Language (BAML).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Компилированая версия </a:t>
            </a:r>
            <a:r>
              <a:rPr lang="en-US" dirty="0" smtClean="0"/>
              <a:t>XAML</a:t>
            </a:r>
          </a:p>
          <a:p>
            <a:r>
              <a:rPr lang="ru-RU" dirty="0" smtClean="0"/>
              <a:t>Хранится в ресурасх сборки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61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&lt;Window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x:Class=“</a:t>
            </a:r>
            <a:r>
              <a:rPr lang="en-US" sz="14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WindowsApplication1.Window1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=“http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schemas.microsoft.com/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winfx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/2006/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xaml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/presentation”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xmlns:x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=“http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schemas.microsoft.com/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winfx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/2006/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xaml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Title=“Window1”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Height=“300” Width=“300”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Grid&gt;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Grid&gt;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Window&gt;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4951413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Window, Page, Application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48772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Simple Properties and Type </a:t>
            </a:r>
            <a:r>
              <a:rPr lang="en-US" dirty="0" smtClean="0"/>
              <a:t>Converters</a:t>
            </a:r>
            <a:endParaRPr lang="ru-RU" dirty="0" smtClean="0"/>
          </a:p>
          <a:p>
            <a:pPr lvl="1"/>
            <a:r>
              <a:rPr lang="en-US" dirty="0" err="1" smtClean="0"/>
              <a:t>TypeConverter</a:t>
            </a:r>
            <a:r>
              <a:rPr lang="en-US" dirty="0" smtClean="0"/>
              <a:t>(</a:t>
            </a:r>
            <a:r>
              <a:rPr lang="en-US" dirty="0" err="1" smtClean="0"/>
              <a:t>typeof</a:t>
            </a:r>
            <a:r>
              <a:rPr lang="en-US" dirty="0" smtClean="0"/>
              <a:t>(</a:t>
            </a:r>
            <a:r>
              <a:rPr lang="ru-RU" dirty="0" smtClean="0"/>
              <a:t>ИмяТипа</a:t>
            </a:r>
            <a:r>
              <a:rPr lang="en-US" dirty="0" smtClean="0"/>
              <a:t>))</a:t>
            </a:r>
            <a:endParaRPr lang="ru-RU" dirty="0" smtClean="0"/>
          </a:p>
          <a:p>
            <a:r>
              <a:rPr lang="en-US" dirty="0"/>
              <a:t>Complex </a:t>
            </a:r>
            <a:r>
              <a:rPr lang="en-US" dirty="0" smtClean="0"/>
              <a:t>Properties</a:t>
            </a:r>
            <a:r>
              <a:rPr lang="ru-RU" dirty="0" smtClean="0"/>
              <a:t> </a:t>
            </a:r>
            <a:r>
              <a:rPr lang="en-US" dirty="0"/>
              <a:t>and property-element </a:t>
            </a:r>
            <a:r>
              <a:rPr lang="en-US" dirty="0" smtClean="0"/>
              <a:t>syntax</a:t>
            </a:r>
          </a:p>
          <a:p>
            <a:pPr lvl="1"/>
            <a:r>
              <a:rPr lang="en-US" dirty="0" err="1" smtClean="0"/>
              <a:t>EightBall</a:t>
            </a:r>
            <a:r>
              <a:rPr lang="en-US" dirty="0" smtClean="0"/>
              <a:t> demo (Chapter02)</a:t>
            </a:r>
          </a:p>
          <a:p>
            <a:r>
              <a:rPr lang="en-US" dirty="0"/>
              <a:t>Markup </a:t>
            </a:r>
            <a:r>
              <a:rPr lang="en-US" dirty="0" smtClean="0"/>
              <a:t>Extensions</a:t>
            </a:r>
          </a:p>
          <a:p>
            <a:pPr lvl="1"/>
            <a:r>
              <a:rPr lang="ru-RU" dirty="0" smtClean="0"/>
              <a:t>Для ссылок на другие объекты или для подстановки динамических значений</a:t>
            </a:r>
          </a:p>
          <a:p>
            <a:pPr lvl="1"/>
            <a:r>
              <a:rPr lang="en-US" dirty="0"/>
              <a:t>&lt;Button ... Foreground="{</a:t>
            </a:r>
            <a:r>
              <a:rPr lang="en-US" dirty="0" err="1"/>
              <a:t>x:Static</a:t>
            </a:r>
            <a:r>
              <a:rPr lang="en-US" dirty="0"/>
              <a:t> </a:t>
            </a:r>
            <a:r>
              <a:rPr lang="en-US" dirty="0" err="1"/>
              <a:t>SystemColors.ActiveCaptionBrush</a:t>
            </a:r>
            <a:r>
              <a:rPr lang="en-US" dirty="0"/>
              <a:t>}" &gt;</a:t>
            </a:r>
            <a:endParaRPr lang="ru-RU" dirty="0" smtClean="0"/>
          </a:p>
          <a:p>
            <a:pPr lvl="1"/>
            <a:r>
              <a:rPr lang="en-US" dirty="0" err="1" smtClean="0"/>
              <a:t>System.Windows.Markup.MarkupExtension</a:t>
            </a:r>
            <a:endParaRPr lang="ru-RU" dirty="0" smtClean="0"/>
          </a:p>
          <a:p>
            <a:r>
              <a:rPr lang="en-US" dirty="0" smtClean="0"/>
              <a:t>Attached properties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TextBox</a:t>
            </a:r>
            <a:r>
              <a:rPr lang="en-US" dirty="0"/>
              <a:t> ... </a:t>
            </a:r>
            <a:r>
              <a:rPr lang="en-US" dirty="0" err="1"/>
              <a:t>Grid.Row</a:t>
            </a:r>
            <a:r>
              <a:rPr lang="en-US" dirty="0"/>
              <a:t>="0</a:t>
            </a:r>
            <a:r>
              <a:rPr lang="en-US" dirty="0" smtClean="0"/>
              <a:t>"&gt;</a:t>
            </a:r>
          </a:p>
          <a:p>
            <a:pPr lvl="1"/>
            <a:r>
              <a:rPr lang="ru-RU" dirty="0" smtClean="0"/>
              <a:t>Транслируются в вызовы методов </a:t>
            </a:r>
            <a:r>
              <a:rPr lang="en-US" dirty="0" err="1"/>
              <a:t>DefiningType.SetPropertyName</a:t>
            </a:r>
            <a:r>
              <a:rPr lang="en-US" dirty="0"/>
              <a:t>()</a:t>
            </a:r>
            <a:endParaRPr lang="ru-RU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12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из других сборок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xmlns:Prefix</a:t>
            </a:r>
            <a:r>
              <a:rPr lang="en-US" sz="2000" dirty="0"/>
              <a:t>="</a:t>
            </a:r>
            <a:r>
              <a:rPr lang="en-US" sz="2000" dirty="0" err="1" smtClean="0"/>
              <a:t>clr-namespace:Namespace;assembly</a:t>
            </a:r>
            <a:r>
              <a:rPr lang="en-US" sz="2000" dirty="0" smtClean="0"/>
              <a:t>=</a:t>
            </a:r>
            <a:r>
              <a:rPr lang="en-US" sz="2000" dirty="0" err="1" smtClean="0"/>
              <a:t>AssemblyName</a:t>
            </a:r>
            <a:r>
              <a:rPr lang="en-US" sz="2000" dirty="0" smtClean="0"/>
              <a:t>“</a:t>
            </a:r>
          </a:p>
          <a:p>
            <a:pPr lvl="1"/>
            <a:r>
              <a:rPr lang="en-US" sz="2000" dirty="0" err="1"/>
              <a:t>xmlns:sys</a:t>
            </a:r>
            <a:r>
              <a:rPr lang="en-US" sz="2000" dirty="0"/>
              <a:t>="</a:t>
            </a:r>
            <a:r>
              <a:rPr lang="en-US" sz="2000" dirty="0" err="1" smtClean="0"/>
              <a:t>clr-namespace:System;assembly</a:t>
            </a:r>
            <a:r>
              <a:rPr lang="en-US" sz="2000" dirty="0" smtClean="0"/>
              <a:t>=</a:t>
            </a:r>
            <a:r>
              <a:rPr lang="en-US" sz="2000" dirty="0" err="1" smtClean="0"/>
              <a:t>mscorlib</a:t>
            </a:r>
            <a:r>
              <a:rPr lang="en-US" sz="2000" dirty="0" smtClean="0"/>
              <a:t>“</a:t>
            </a:r>
          </a:p>
          <a:p>
            <a:pPr lvl="2"/>
            <a:r>
              <a:rPr lang="en-US" sz="2000" dirty="0"/>
              <a:t>&lt;</a:t>
            </a:r>
            <a:r>
              <a:rPr lang="en-US" sz="2000" dirty="0" err="1"/>
              <a:t>sys:DateTime</a:t>
            </a:r>
            <a:r>
              <a:rPr lang="en-US" sz="2000" dirty="0"/>
              <a:t>&gt;10/30/2010 4:30 PM&lt;/</a:t>
            </a:r>
            <a:r>
              <a:rPr lang="en-US" sz="2000" dirty="0" err="1"/>
              <a:t>sys:DateTime</a:t>
            </a:r>
            <a:r>
              <a:rPr lang="en-US" sz="2000" dirty="0"/>
              <a:t>&gt;</a:t>
            </a:r>
          </a:p>
          <a:p>
            <a:pPr lvl="1"/>
            <a:r>
              <a:rPr lang="en-US" sz="2000" dirty="0" err="1" smtClean="0"/>
              <a:t>xmlns:local</a:t>
            </a:r>
            <a:r>
              <a:rPr lang="en-US" sz="2000" dirty="0"/>
              <a:t>="</a:t>
            </a:r>
            <a:r>
              <a:rPr lang="en-US" sz="2000" dirty="0" err="1" smtClean="0"/>
              <a:t>clr-namespace:MyNamespace</a:t>
            </a:r>
            <a:r>
              <a:rPr lang="en-US" sz="2000" dirty="0" smtClean="0"/>
              <a:t>“</a:t>
            </a:r>
          </a:p>
          <a:p>
            <a:pPr lvl="2"/>
            <a:r>
              <a:rPr lang="en-US" sz="2000" dirty="0" smtClean="0"/>
              <a:t>&lt;</a:t>
            </a:r>
            <a:r>
              <a:rPr lang="en-US" sz="2000" dirty="0" err="1"/>
              <a:t>local:MyObject</a:t>
            </a:r>
            <a:r>
              <a:rPr lang="en-US" sz="2000" dirty="0"/>
              <a:t> ...&gt;&lt;/</a:t>
            </a:r>
            <a:r>
              <a:rPr lang="en-US" sz="2000" dirty="0" err="1"/>
              <a:t>local:MyObject</a:t>
            </a:r>
            <a:r>
              <a:rPr lang="en-US" sz="2000" dirty="0"/>
              <a:t>&gt;</a:t>
            </a:r>
            <a:endParaRPr lang="ru-RU" sz="2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70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работы с </a:t>
            </a:r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and compiled markup (BAML)</a:t>
            </a:r>
          </a:p>
          <a:p>
            <a:pPr lvl="1"/>
            <a:r>
              <a:rPr lang="ru-RU" dirty="0"/>
              <a:t>Предпочтительный подход используемый по </a:t>
            </a:r>
            <a:r>
              <a:rPr lang="ru-RU" dirty="0" smtClean="0"/>
              <a:t>умолчанию</a:t>
            </a:r>
          </a:p>
          <a:p>
            <a:r>
              <a:rPr lang="en-US" dirty="0"/>
              <a:t>Code and </a:t>
            </a:r>
            <a:r>
              <a:rPr lang="en-US" dirty="0" err="1"/>
              <a:t>uncompiled</a:t>
            </a:r>
            <a:r>
              <a:rPr lang="en-US" dirty="0"/>
              <a:t> markup (XAML)</a:t>
            </a:r>
          </a:p>
          <a:p>
            <a:pPr lvl="1"/>
            <a:r>
              <a:rPr lang="ru-RU" dirty="0"/>
              <a:t>Полезен для динамических интерфейсов. Читаем </a:t>
            </a:r>
            <a:r>
              <a:rPr lang="en-US" dirty="0"/>
              <a:t>XAML c </a:t>
            </a:r>
            <a:r>
              <a:rPr lang="ru-RU" dirty="0"/>
              <a:t>помощью класса </a:t>
            </a:r>
            <a:r>
              <a:rPr lang="en-US" dirty="0" err="1"/>
              <a:t>System.Windows.Markup</a:t>
            </a:r>
            <a:r>
              <a:rPr lang="ru-RU" dirty="0"/>
              <a:t>.</a:t>
            </a:r>
            <a:r>
              <a:rPr lang="en-US" dirty="0" err="1" smtClean="0"/>
              <a:t>XamlReader</a:t>
            </a:r>
            <a:endParaRPr lang="ru-RU" dirty="0" smtClean="0"/>
          </a:p>
          <a:p>
            <a:r>
              <a:rPr lang="en-US" dirty="0" smtClean="0"/>
              <a:t>Code-only</a:t>
            </a:r>
            <a:endParaRPr lang="ru-RU" dirty="0" smtClean="0"/>
          </a:p>
          <a:p>
            <a:pPr lvl="1"/>
            <a:r>
              <a:rPr lang="ru-RU" dirty="0" smtClean="0"/>
              <a:t>Традиционный подход из </a:t>
            </a:r>
            <a:r>
              <a:rPr lang="en-US" dirty="0" err="1" smtClean="0"/>
              <a:t>WinForms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38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r>
              <a:rPr lang="ru-RU" dirty="0" smtClean="0"/>
              <a:t> в </a:t>
            </a:r>
            <a:r>
              <a:rPr lang="en-US" dirty="0" smtClean="0"/>
              <a:t>Windows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Жестко заданные координаты и размеры элементов управления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.NET 1 </a:t>
            </a:r>
            <a:r>
              <a:rPr lang="ru-RU" dirty="0" smtClean="0"/>
              <a:t>был доступен только </a:t>
            </a:r>
            <a:r>
              <a:rPr lang="en-US" dirty="0" smtClean="0"/>
              <a:t>anchoring</a:t>
            </a:r>
            <a:r>
              <a:rPr lang="ru-RU" dirty="0" smtClean="0"/>
              <a:t> и</a:t>
            </a:r>
            <a:r>
              <a:rPr lang="en-US" dirty="0" smtClean="0"/>
              <a:t> docking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.NET 2 </a:t>
            </a:r>
            <a:r>
              <a:rPr lang="ru-RU" dirty="0" smtClean="0"/>
              <a:t>добавили </a:t>
            </a:r>
            <a:r>
              <a:rPr lang="en-US" dirty="0" err="1" smtClean="0"/>
              <a:t>FlowLayoutPanel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 err="1" smtClean="0"/>
              <a:t>TableLayoutPanel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87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r>
              <a:rPr lang="ru-RU" dirty="0" smtClean="0"/>
              <a:t> в </a:t>
            </a:r>
            <a:r>
              <a:rPr lang="en-US" dirty="0" smtClean="0"/>
              <a:t>WPF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идеале:</a:t>
            </a:r>
          </a:p>
          <a:p>
            <a:pPr lvl="1"/>
            <a:r>
              <a:rPr lang="ru-RU" dirty="0" smtClean="0"/>
              <a:t>Размер не задается, а зависит от контейнера</a:t>
            </a:r>
          </a:p>
          <a:p>
            <a:pPr lvl="1"/>
            <a:r>
              <a:rPr lang="ru-RU" dirty="0" smtClean="0"/>
              <a:t>Нет явных координат. Положение на экране зависит от размера, порядка в контейнере.</a:t>
            </a:r>
          </a:p>
          <a:p>
            <a:pPr lvl="2"/>
            <a:r>
              <a:rPr lang="ru-RU" dirty="0" smtClean="0"/>
              <a:t>Можем задать </a:t>
            </a:r>
            <a:r>
              <a:rPr lang="en-US" dirty="0" smtClean="0"/>
              <a:t>Margin</a:t>
            </a:r>
            <a:r>
              <a:rPr lang="ru-RU" dirty="0" smtClean="0"/>
              <a:t>, если необходимо</a:t>
            </a:r>
          </a:p>
          <a:p>
            <a:pPr lvl="1"/>
            <a:r>
              <a:rPr lang="ru-RU" dirty="0" smtClean="0"/>
              <a:t>Контейнеры «делят» пространство между всеми дочерними элементами</a:t>
            </a:r>
          </a:p>
          <a:p>
            <a:pPr lvl="1"/>
            <a:r>
              <a:rPr lang="ru-RU" dirty="0" smtClean="0"/>
              <a:t>Контейнеры могут вкладываться друг в друга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88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контейнеры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327572"/>
              </p:ext>
            </p:extLst>
          </p:nvPr>
        </p:nvGraphicFramePr>
        <p:xfrm>
          <a:off x="457200" y="1600200"/>
          <a:ext cx="8229600" cy="424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6635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StackPanel</a:t>
                      </a:r>
                      <a:endParaRPr lang="en-US" sz="1600" b="0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Places elements in a horizontal or vertical stack. This layout container is</a:t>
                      </a:r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typically used for small sections of a larger, more complex window.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WrapPanel</a:t>
                      </a:r>
                      <a:endParaRPr lang="ru-RU" sz="1600" b="0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en-US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Places elements in a series of wrapped lines. In horizontal orientation, the</a:t>
                      </a:r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WrapPanel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 lays items out in a row from left to right and then onto subsequent</a:t>
                      </a:r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lines. In vertical orientation, the</a:t>
                      </a:r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WrapPanel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 lays out items in a top-to-bottom</a:t>
                      </a:r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column and then uses additional columns to fit the remaining items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DockPanel</a:t>
                      </a:r>
                      <a:endParaRPr lang="en-US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Aligns elements against an entire edge of the container.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Grid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Arranges elements in rows and columns according to an invisible table. This is</a:t>
                      </a:r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one of the most flexible and commonly used layout containers.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UniformGrid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Places elements in an invisible table but forces all cells to have the same size.</a:t>
                      </a:r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This layout container is used infrequently.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Canvas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Allows elements to be positioned absolutely using fixed coordinates. This</a:t>
                      </a:r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layout container is the most similar to traditional Windows Forms, but it</a:t>
                      </a:r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doesn’t provide anchoring or docking features. As a result, it’s an unsuitable</a:t>
                      </a:r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choice for a resizable window unless you’re willing to do a fair bit of work.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4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Объявление</a:t>
            </a:r>
          </a:p>
          <a:p>
            <a:pPr lvl="1"/>
            <a:r>
              <a:rPr lang="en-US" dirty="0"/>
              <a:t>public class </a:t>
            </a:r>
            <a:r>
              <a:rPr lang="en-US" dirty="0" err="1"/>
              <a:t>FrameworkElement</a:t>
            </a:r>
            <a:r>
              <a:rPr lang="en-US" dirty="0"/>
              <a:t>: </a:t>
            </a:r>
            <a:r>
              <a:rPr lang="en-US" dirty="0" err="1"/>
              <a:t>UIElement</a:t>
            </a:r>
            <a:r>
              <a:rPr lang="en-US" dirty="0"/>
              <a:t>, ...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public </a:t>
            </a:r>
            <a:r>
              <a:rPr lang="en-US" dirty="0"/>
              <a:t>static </a:t>
            </a:r>
            <a:r>
              <a:rPr lang="en-US" dirty="0" err="1"/>
              <a:t>readonly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DependencyProperty</a:t>
            </a:r>
            <a:r>
              <a:rPr lang="en-US" dirty="0"/>
              <a:t> </a:t>
            </a:r>
            <a:r>
              <a:rPr lang="en-US" dirty="0" err="1"/>
              <a:t>Margin</a:t>
            </a:r>
            <a:r>
              <a:rPr lang="en-US" dirty="0" err="1">
                <a:solidFill>
                  <a:srgbClr val="FFFF00"/>
                </a:solidFill>
              </a:rPr>
              <a:t>Property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/>
              <a:t>Регистрация</a:t>
            </a:r>
          </a:p>
          <a:p>
            <a:pPr lvl="1"/>
            <a:r>
              <a:rPr lang="en-US" dirty="0" err="1" smtClean="0"/>
              <a:t>FrameworkPropertyMetadata</a:t>
            </a:r>
            <a:endParaRPr lang="ru-RU" dirty="0" smtClean="0"/>
          </a:p>
          <a:p>
            <a:pPr lvl="1"/>
            <a:r>
              <a:rPr lang="en-US" dirty="0" err="1" smtClean="0"/>
              <a:t>DependencyProperty.Register</a:t>
            </a:r>
            <a:endParaRPr lang="ru-RU" dirty="0" smtClean="0"/>
          </a:p>
          <a:p>
            <a:r>
              <a:rPr lang="ru-RU" dirty="0" smtClean="0"/>
              <a:t>Объявление</a:t>
            </a:r>
          </a:p>
          <a:p>
            <a:pPr lvl="1"/>
            <a:r>
              <a:rPr lang="en-US" dirty="0"/>
              <a:t>public Thickness </a:t>
            </a:r>
            <a:r>
              <a:rPr lang="en-US" dirty="0" smtClean="0"/>
              <a:t>Margin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set </a:t>
            </a:r>
            <a:r>
              <a:rPr lang="en-US" dirty="0"/>
              <a:t>{ </a:t>
            </a:r>
            <a:r>
              <a:rPr lang="en-US" dirty="0" err="1"/>
              <a:t>SetValue</a:t>
            </a:r>
            <a:r>
              <a:rPr lang="en-US" dirty="0"/>
              <a:t>(</a:t>
            </a:r>
            <a:r>
              <a:rPr lang="en-US" dirty="0" err="1"/>
              <a:t>MarginProperty</a:t>
            </a:r>
            <a:r>
              <a:rPr lang="en-US" dirty="0"/>
              <a:t>, value); </a:t>
            </a:r>
            <a:r>
              <a:rPr lang="en-US" dirty="0" smtClean="0"/>
              <a:t>}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get </a:t>
            </a:r>
            <a:r>
              <a:rPr lang="en-US" dirty="0"/>
              <a:t>{ return (Thickness)</a:t>
            </a:r>
            <a:r>
              <a:rPr lang="en-US" dirty="0" err="1"/>
              <a:t>GetValue</a:t>
            </a:r>
            <a:r>
              <a:rPr lang="en-US" dirty="0"/>
              <a:t>(</a:t>
            </a:r>
            <a:r>
              <a:rPr lang="en-US" dirty="0" err="1"/>
              <a:t>MarginProperty</a:t>
            </a:r>
            <a:r>
              <a:rPr lang="en-US" dirty="0"/>
              <a:t>); </a:t>
            </a:r>
            <a:r>
              <a:rPr lang="en-US" dirty="0" smtClean="0"/>
              <a:t>}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}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rgbClr val="FFFF00"/>
                </a:solidFill>
              </a:rPr>
              <a:t>Только так! Ничего другого быть не должно!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Очистка</a:t>
            </a:r>
          </a:p>
          <a:p>
            <a:pPr lvl="1"/>
            <a:r>
              <a:rPr lang="en-US" dirty="0" err="1"/>
              <a:t>myElement.ClearValue</a:t>
            </a:r>
            <a:r>
              <a:rPr lang="en-US" dirty="0"/>
              <a:t>(</a:t>
            </a:r>
            <a:r>
              <a:rPr lang="en-US" dirty="0" err="1"/>
              <a:t>FrameworkElement.MarginProperty</a:t>
            </a:r>
            <a:r>
              <a:rPr lang="en-US" dirty="0" smtClean="0"/>
              <a:t>);</a:t>
            </a:r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Достоинства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Тратят меньше памяти, если значение не было указано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Поддержка стилей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9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Валидация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ValidateValueCallback</a:t>
            </a:r>
            <a:r>
              <a:rPr lang="en-US" dirty="0" smtClean="0"/>
              <a:t> [2]</a:t>
            </a:r>
          </a:p>
          <a:p>
            <a:pPr lvl="1"/>
            <a:r>
              <a:rPr lang="ru-RU" dirty="0" smtClean="0"/>
              <a:t>Передается в </a:t>
            </a:r>
            <a:r>
              <a:rPr lang="en-US" dirty="0" err="1" smtClean="0"/>
              <a:t>DependencyProperty.Register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err="1" smtClean="0"/>
              <a:t>CoerceValueCallback</a:t>
            </a:r>
            <a:r>
              <a:rPr lang="ru-RU" dirty="0" smtClean="0"/>
              <a:t> </a:t>
            </a:r>
            <a:r>
              <a:rPr lang="en-US" dirty="0" smtClean="0"/>
              <a:t>[1]</a:t>
            </a:r>
            <a:endParaRPr lang="ru-RU" dirty="0" smtClean="0"/>
          </a:p>
          <a:p>
            <a:pPr lvl="1"/>
            <a:r>
              <a:rPr lang="ru-RU" dirty="0" smtClean="0"/>
              <a:t>Используется для разрешения конфликтов между несколькими связанными свойствами</a:t>
            </a:r>
          </a:p>
          <a:p>
            <a:pPr lvl="1"/>
            <a:r>
              <a:rPr lang="ru-RU" dirty="0"/>
              <a:t>Передается </a:t>
            </a:r>
            <a:r>
              <a:rPr lang="ru-RU" dirty="0" smtClean="0"/>
              <a:t>через конструктор </a:t>
            </a:r>
            <a:r>
              <a:rPr lang="en-US" dirty="0" err="1" smtClean="0"/>
              <a:t>FrameworkPropertyMetadata</a:t>
            </a:r>
            <a:endParaRPr lang="en-US" dirty="0" smtClean="0"/>
          </a:p>
          <a:p>
            <a:r>
              <a:rPr lang="en-US" dirty="0" err="1" smtClean="0"/>
              <a:t>PropertyChangedCallback</a:t>
            </a:r>
            <a:r>
              <a:rPr lang="en-US" dirty="0" smtClean="0"/>
              <a:t> [3]</a:t>
            </a:r>
          </a:p>
          <a:p>
            <a:pPr lvl="1"/>
            <a:r>
              <a:rPr lang="ru-RU" smtClean="0"/>
              <a:t>Уведомление что свойство было изменено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0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 WPF in C# 2010, Mathew McDonald, </a:t>
            </a:r>
            <a:r>
              <a:rPr lang="en-US" dirty="0" err="1" smtClean="0"/>
              <a:t>Apress</a:t>
            </a:r>
            <a:r>
              <a:rPr lang="en-US" dirty="0" smtClean="0"/>
              <a:t>; ISBN </a:t>
            </a:r>
            <a:r>
              <a:rPr lang="en-US" dirty="0"/>
              <a:t>978-1-4302-7205-2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7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http://wpf.codeplex.com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4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Веб-подобная модель размещения элементов</a:t>
            </a:r>
          </a:p>
          <a:p>
            <a:pPr lvl="1"/>
            <a:r>
              <a:rPr lang="ru-RU" dirty="0" smtClean="0"/>
              <a:t>Дает независимость от разрешения экрана</a:t>
            </a:r>
          </a:p>
          <a:p>
            <a:r>
              <a:rPr lang="ru-RU" dirty="0" smtClean="0"/>
              <a:t>Множество примитивов для рисования</a:t>
            </a:r>
          </a:p>
          <a:p>
            <a:r>
              <a:rPr lang="ru-RU" dirty="0" smtClean="0"/>
              <a:t>Удобная модель работы с текстом</a:t>
            </a:r>
          </a:p>
          <a:p>
            <a:r>
              <a:rPr lang="ru-RU" dirty="0" smtClean="0"/>
              <a:t>Анимация</a:t>
            </a:r>
          </a:p>
          <a:p>
            <a:r>
              <a:rPr lang="ru-RU" dirty="0" smtClean="0"/>
              <a:t>Поддержка аудио и видео</a:t>
            </a:r>
          </a:p>
          <a:p>
            <a:r>
              <a:rPr lang="ru-RU" dirty="0" smtClean="0"/>
              <a:t>Стили и шаблоны</a:t>
            </a:r>
          </a:p>
          <a:p>
            <a:r>
              <a:rPr lang="ru-RU" dirty="0" smtClean="0"/>
              <a:t>Команды</a:t>
            </a:r>
          </a:p>
          <a:p>
            <a:r>
              <a:rPr lang="ru-RU" dirty="0" smtClean="0"/>
              <a:t>Декларативное описание </a:t>
            </a:r>
            <a:r>
              <a:rPr lang="en-US" dirty="0" smtClean="0"/>
              <a:t>UI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2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Работает через </a:t>
            </a:r>
            <a:r>
              <a:rPr lang="en-US" dirty="0" smtClean="0"/>
              <a:t>DirectX </a:t>
            </a:r>
            <a:r>
              <a:rPr lang="ru-RU" dirty="0" smtClean="0"/>
              <a:t>т.е. использует аппаратную акселерацию</a:t>
            </a:r>
            <a:endParaRPr lang="en-US" dirty="0" smtClean="0"/>
          </a:p>
          <a:p>
            <a:pPr lvl="1"/>
            <a:r>
              <a:rPr lang="en-US" dirty="0"/>
              <a:t>Rendering Tier 0. </a:t>
            </a:r>
            <a:r>
              <a:rPr lang="ru-RU" dirty="0" smtClean="0"/>
              <a:t>Аппаратное ускорение отсутствует</a:t>
            </a:r>
            <a:r>
              <a:rPr lang="en-US" dirty="0" smtClean="0"/>
              <a:t>. DirectX &lt; 7.0</a:t>
            </a:r>
            <a:endParaRPr lang="en-US" dirty="0"/>
          </a:p>
          <a:p>
            <a:pPr lvl="1"/>
            <a:r>
              <a:rPr lang="en-US" dirty="0" smtClean="0"/>
              <a:t>Rendering </a:t>
            </a:r>
            <a:r>
              <a:rPr lang="en-US" dirty="0"/>
              <a:t>Tier </a:t>
            </a:r>
            <a:r>
              <a:rPr lang="en-US" dirty="0" smtClean="0"/>
              <a:t>1. </a:t>
            </a:r>
            <a:r>
              <a:rPr lang="ru-RU" dirty="0" smtClean="0"/>
              <a:t>Частичное аппаратное ускорение</a:t>
            </a:r>
            <a:r>
              <a:rPr lang="en-US" dirty="0" smtClean="0"/>
              <a:t>. </a:t>
            </a:r>
            <a:r>
              <a:rPr lang="en-US" dirty="0"/>
              <a:t>7.0 </a:t>
            </a:r>
            <a:r>
              <a:rPr lang="en-US" dirty="0" smtClean="0"/>
              <a:t>&lt;= DirectX  &lt; 9.0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Rendering </a:t>
            </a:r>
            <a:r>
              <a:rPr lang="en-US" dirty="0"/>
              <a:t>Tier 2</a:t>
            </a:r>
            <a:r>
              <a:rPr lang="en-US" dirty="0" smtClean="0"/>
              <a:t>.</a:t>
            </a:r>
            <a:r>
              <a:rPr lang="ru-RU" dirty="0" smtClean="0"/>
              <a:t> Полное аппаратное ускорение</a:t>
            </a:r>
            <a:r>
              <a:rPr lang="en-US" dirty="0" smtClean="0"/>
              <a:t>. DirectX &gt;</a:t>
            </a:r>
            <a:r>
              <a:rPr lang="ru-RU" dirty="0" smtClean="0"/>
              <a:t>= </a:t>
            </a:r>
            <a:r>
              <a:rPr lang="en-US" dirty="0" smtClean="0"/>
              <a:t>9.0</a:t>
            </a:r>
          </a:p>
          <a:p>
            <a:pPr lvl="1"/>
            <a:r>
              <a:rPr lang="en-US" dirty="0" err="1" smtClean="0"/>
              <a:t>System.Windows.Media.RenderCapability</a:t>
            </a:r>
            <a:endParaRPr lang="en-US" dirty="0" smtClean="0"/>
          </a:p>
          <a:p>
            <a:r>
              <a:rPr lang="ru-RU" dirty="0" smtClean="0"/>
              <a:t>Не заменяет, а дополняет </a:t>
            </a:r>
            <a:r>
              <a:rPr lang="en-US" dirty="0" smtClean="0"/>
              <a:t>Windows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5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Веб-приложения на основе </a:t>
            </a:r>
            <a:r>
              <a:rPr lang="en-US" dirty="0" smtClean="0"/>
              <a:t>WPF</a:t>
            </a:r>
          </a:p>
          <a:p>
            <a:r>
              <a:rPr lang="ru-RU" dirty="0" smtClean="0"/>
              <a:t>Работает в браузере через специальный плагин</a:t>
            </a:r>
          </a:p>
          <a:p>
            <a:r>
              <a:rPr lang="ru-RU" dirty="0" smtClean="0"/>
              <a:t>Неясное будущее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5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Архитектура </a:t>
            </a:r>
            <a:r>
              <a:rPr lang="en-US" dirty="0" smtClean="0">
                <a:solidFill>
                  <a:srgbClr val="002060"/>
                </a:solidFill>
              </a:rPr>
              <a:t>WPF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981200"/>
            <a:ext cx="521017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21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Иерархия классов </a:t>
            </a:r>
            <a:r>
              <a:rPr lang="en-US" dirty="0" smtClean="0">
                <a:solidFill>
                  <a:srgbClr val="002060"/>
                </a:solidFill>
              </a:rPr>
              <a:t>WPF</a:t>
            </a:r>
            <a:r>
              <a:rPr lang="ru-RU" dirty="0">
                <a:solidFill>
                  <a:srgbClr val="002060"/>
                </a:solidFill>
              </a:rPr>
              <a:t/>
            </a:r>
            <a:br>
              <a:rPr lang="ru-RU" dirty="0">
                <a:solidFill>
                  <a:srgbClr val="002060"/>
                </a:solidFill>
              </a:rPr>
            </a:br>
            <a:r>
              <a:rPr lang="en-US" dirty="0" err="1" smtClean="0">
                <a:solidFill>
                  <a:srgbClr val="002060"/>
                </a:solidFill>
              </a:rPr>
              <a:t>System.Windows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namespace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548" y="1515576"/>
            <a:ext cx="4954905" cy="493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7630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664</Words>
  <Application>Microsoft Office PowerPoint</Application>
  <PresentationFormat>On-screen Show (4:3)</PresentationFormat>
  <Paragraphs>125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bel-hard-training</vt:lpstr>
      <vt:lpstr>PowerPoint Presentation</vt:lpstr>
      <vt:lpstr>PowerPoint Presentation</vt:lpstr>
      <vt:lpstr>Литература</vt:lpstr>
      <vt:lpstr>Ссылки</vt:lpstr>
      <vt:lpstr>WPF</vt:lpstr>
      <vt:lpstr>WPF</vt:lpstr>
      <vt:lpstr>Silverlight</vt:lpstr>
      <vt:lpstr>Архитектура WPF</vt:lpstr>
      <vt:lpstr>Иерархия классов WPF System.Windows namespace</vt:lpstr>
      <vt:lpstr>Extensible Application Markup Language (XAML)</vt:lpstr>
      <vt:lpstr>Виды XAML</vt:lpstr>
      <vt:lpstr>Binary Application Markup Language (BAML).</vt:lpstr>
      <vt:lpstr>Пример XAML</vt:lpstr>
      <vt:lpstr>Свойства</vt:lpstr>
      <vt:lpstr>Типы из других сборок</vt:lpstr>
      <vt:lpstr>Модели работы с XAML</vt:lpstr>
      <vt:lpstr>Layout в Windows Forms</vt:lpstr>
      <vt:lpstr>Layout в WPF</vt:lpstr>
      <vt:lpstr>Стандартные контейнеры</vt:lpstr>
      <vt:lpstr>Dependency Properties</vt:lpstr>
      <vt:lpstr>Валидация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2012-09-05T13:15:03Z</dcterms:created>
  <dcterms:modified xsi:type="dcterms:W3CDTF">2012-09-05T15:02:29Z</dcterms:modified>
</cp:coreProperties>
</file>