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56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6" r:id="rId10"/>
    <p:sldId id="294" r:id="rId11"/>
    <p:sldId id="300" r:id="rId12"/>
    <p:sldId id="293" r:id="rId13"/>
    <p:sldId id="295" r:id="rId14"/>
    <p:sldId id="304" r:id="rId15"/>
    <p:sldId id="261" r:id="rId16"/>
    <p:sldId id="299" r:id="rId17"/>
    <p:sldId id="305" r:id="rId18"/>
    <p:sldId id="311" r:id="rId19"/>
    <p:sldId id="262" r:id="rId20"/>
    <p:sldId id="310" r:id="rId21"/>
    <p:sldId id="263" r:id="rId22"/>
    <p:sldId id="265" r:id="rId23"/>
    <p:sldId id="264" r:id="rId24"/>
    <p:sldId id="308" r:id="rId25"/>
    <p:sldId id="309" r:id="rId26"/>
    <p:sldId id="301" r:id="rId27"/>
    <p:sldId id="266" r:id="rId28"/>
    <p:sldId id="284" r:id="rId29"/>
    <p:sldId id="286" r:id="rId30"/>
    <p:sldId id="287" r:id="rId31"/>
    <p:sldId id="289" r:id="rId32"/>
    <p:sldId id="290" r:id="rId33"/>
    <p:sldId id="296" r:id="rId34"/>
    <p:sldId id="307" r:id="rId35"/>
    <p:sldId id="303" r:id="rId36"/>
    <p:sldId id="267" r:id="rId37"/>
    <p:sldId id="268" r:id="rId38"/>
    <p:sldId id="269" r:id="rId39"/>
    <p:sldId id="270" r:id="rId40"/>
    <p:sldId id="271" r:id="rId41"/>
    <p:sldId id="272" r:id="rId42"/>
    <p:sldId id="285" r:id="rId43"/>
    <p:sldId id="288" r:id="rId44"/>
    <p:sldId id="278" r:id="rId45"/>
    <p:sldId id="273" r:id="rId46"/>
    <p:sldId id="274" r:id="rId47"/>
    <p:sldId id="275" r:id="rId48"/>
    <p:sldId id="277" r:id="rId49"/>
    <p:sldId id="282" r:id="rId50"/>
    <p:sldId id="279" r:id="rId51"/>
    <p:sldId id="280" r:id="rId52"/>
    <p:sldId id="302" r:id="rId53"/>
    <p:sldId id="276" r:id="rId54"/>
    <p:sldId id="291" r:id="rId5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01.05.2016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01.05.2016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01.05.2016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5/1/2016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bclteam/p/immutable/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683793.aspx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повышенными </a:t>
            </a:r>
            <a:r>
              <a:rPr lang="en-US" sz="3600" dirty="0" smtClean="0"/>
              <a:t>(elevated) </a:t>
            </a:r>
            <a:r>
              <a:rPr lang="ru-RU" sz="3600" dirty="0" smtClean="0"/>
              <a:t>привилегиями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у вас </a:t>
            </a:r>
            <a:r>
              <a:rPr lang="en-US" dirty="0" smtClean="0"/>
              <a:t>Windows Vista/7/8 </a:t>
            </a:r>
            <a:r>
              <a:rPr lang="ru-RU" dirty="0" smtClean="0"/>
              <a:t>где используется </a:t>
            </a:r>
            <a:r>
              <a:rPr lang="ru-RU" dirty="0"/>
              <a:t>контроль учётных </a:t>
            </a:r>
            <a:r>
              <a:rPr lang="ru-RU" dirty="0" smtClean="0"/>
              <a:t>записей (</a:t>
            </a:r>
            <a:r>
              <a:rPr lang="en-US" dirty="0" smtClean="0"/>
              <a:t>UAC) </a:t>
            </a:r>
            <a:r>
              <a:rPr lang="ru-RU" dirty="0" smtClean="0"/>
              <a:t>и вам необходимо запустить процесс с </a:t>
            </a:r>
            <a:r>
              <a:rPr lang="en-US" dirty="0" smtClean="0"/>
              <a:t>elevated </a:t>
            </a:r>
            <a:r>
              <a:rPr lang="ru-RU" dirty="0" smtClean="0"/>
              <a:t>привилегиями, то используйте следующий код: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для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elevated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запуска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err="1" smtClean="0"/>
              <a:t>GetProcessById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GetProcessById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, string </a:t>
            </a:r>
            <a:r>
              <a:rPr lang="en-US" dirty="0" err="1" smtClean="0"/>
              <a:t>machineName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</a:t>
            </a:r>
            <a:r>
              <a:rPr lang="en-US" dirty="0"/>
              <a:t>(string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err="1" smtClean="0"/>
              <a:t>GetProcessesByName</a:t>
            </a:r>
            <a:r>
              <a:rPr lang="en-US" dirty="0" smtClean="0"/>
              <a:t>(string name)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GetProcessesByName</a:t>
            </a:r>
            <a:r>
              <a:rPr lang="en-US" dirty="0"/>
              <a:t>(string name, 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bool 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пользователе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/>
              <a:t>Каждый процесс (или точнее поток внутри процесса) работает от имени определенной учетной записи. Обычно это учетная запись пользователя который запустил приложение.</a:t>
            </a:r>
            <a:endParaRPr lang="ru-RU" sz="1800" dirty="0"/>
          </a:p>
        </p:txBody>
      </p:sp>
      <p:sp>
        <p:nvSpPr>
          <p:cNvPr id="5" name="Rectangle 4"/>
          <p:cNvSpPr/>
          <p:nvPr/>
        </p:nvSpPr>
        <p:spPr>
          <a:xfrm>
            <a:off x="457200" y="2420888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ru-RU" sz="1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identity.Name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437112"/>
            <a:ext cx="8147248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(identity);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principal.IsInRole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WindowsBuiltInRole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.Administrator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Пользователь входит в группу Администраторы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0504" y="3861048"/>
            <a:ext cx="8229600" cy="446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dirty="0" smtClean="0"/>
              <a:t>Проверка что пользователь входит в группу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565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 выполнящийся в контексте процесса, со своим стеком, приоритетом и пользователем</a:t>
            </a:r>
            <a:endParaRPr lang="en-US" dirty="0" smtClean="0"/>
          </a:p>
          <a:p>
            <a:r>
              <a:rPr lang="ru-RU" dirty="0" smtClean="0"/>
              <a:t>Поток может сохранять «глобальные» переменные в </a:t>
            </a:r>
            <a:r>
              <a:rPr lang="en-US" dirty="0" smtClean="0"/>
              <a:t>Thread Local Storage (TLS)</a:t>
            </a:r>
            <a:endParaRPr lang="ru-RU" dirty="0" smtClean="0"/>
          </a:p>
          <a:p>
            <a:r>
              <a:rPr lang="ru-RU" dirty="0" smtClean="0"/>
              <a:t>У потока есть свой </a:t>
            </a:r>
            <a:r>
              <a:rPr lang="en-US" dirty="0" err="1" smtClean="0"/>
              <a:t>CultureInfo</a:t>
            </a:r>
            <a:endParaRPr lang="en-US" dirty="0" smtClean="0"/>
          </a:p>
          <a:p>
            <a:endParaRPr lang="ru-RU" dirty="0" smtClean="0"/>
          </a:p>
          <a:p>
            <a:r>
              <a:rPr lang="ru-RU" sz="2800" i="1" dirty="0" smtClean="0">
                <a:solidFill>
                  <a:schemeClr val="bg1"/>
                </a:solidFill>
              </a:rPr>
              <a:t>Поток (</a:t>
            </a:r>
            <a:r>
              <a:rPr lang="en-US" sz="2800" i="1" dirty="0" smtClean="0">
                <a:solidFill>
                  <a:schemeClr val="bg1"/>
                </a:solidFill>
              </a:rPr>
              <a:t>thread)</a:t>
            </a:r>
            <a:r>
              <a:rPr lang="ru-RU" sz="2800" i="1" dirty="0" smtClean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 smtClean="0">
                <a:solidFill>
                  <a:schemeClr val="bg1"/>
                </a:solidFill>
              </a:rPr>
              <a:t>stream)</a:t>
            </a:r>
            <a:r>
              <a:rPr lang="ru-RU" sz="2800" i="1" dirty="0" smtClean="0">
                <a:solidFill>
                  <a:schemeClr val="bg1"/>
                </a:solidFill>
              </a:rPr>
              <a:t> называются одинаково, но означают разное!</a:t>
            </a: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многопоточность?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Потенциальное ускорение работы приложения</a:t>
            </a:r>
          </a:p>
          <a:p>
            <a:r>
              <a:rPr lang="ru-RU" dirty="0" smtClean="0"/>
              <a:t>Отсутствие блокировки </a:t>
            </a:r>
            <a:r>
              <a:rPr lang="en-US" dirty="0" smtClean="0"/>
              <a:t>UI </a:t>
            </a:r>
            <a:r>
              <a:rPr lang="ru-RU" dirty="0" smtClean="0"/>
              <a:t>в течение длительной операции</a:t>
            </a:r>
          </a:p>
          <a:p>
            <a:r>
              <a:rPr lang="ru-RU" dirty="0" smtClean="0"/>
              <a:t>Возможность одновременной обработки данных разных пользователей в клиент/серверной архитектуре.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Поддержка многопоточности 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/>
          <a:lstStyle/>
          <a:p>
            <a:r>
              <a:rPr lang="en-US" dirty="0" smtClean="0"/>
              <a:t>.NET 1.0 </a:t>
            </a:r>
            <a:r>
              <a:rPr lang="ru-RU" dirty="0" smtClean="0"/>
              <a:t>и выше</a:t>
            </a:r>
            <a:endParaRPr lang="en-US" dirty="0" smtClean="0"/>
          </a:p>
          <a:p>
            <a:pPr lvl="1"/>
            <a:r>
              <a:rPr lang="en-US" dirty="0" smtClean="0"/>
              <a:t>Thread, </a:t>
            </a:r>
            <a:r>
              <a:rPr lang="en-US" dirty="0" err="1" smtClean="0"/>
              <a:t>ThreadPool</a:t>
            </a:r>
            <a:r>
              <a:rPr lang="en-US" dirty="0" smtClean="0"/>
              <a:t>, ....</a:t>
            </a:r>
          </a:p>
          <a:p>
            <a:r>
              <a:rPr lang="en-US" dirty="0" smtClean="0"/>
              <a:t>.NET 4</a:t>
            </a:r>
            <a:r>
              <a:rPr lang="ru-RU" dirty="0" smtClean="0"/>
              <a:t> и выше</a:t>
            </a:r>
            <a:endParaRPr lang="en-US" dirty="0" smtClean="0"/>
          </a:p>
          <a:p>
            <a:pPr lvl="1"/>
            <a:r>
              <a:rPr lang="en-US" dirty="0" smtClean="0"/>
              <a:t>Task Parallel Library (TPL): Task, </a:t>
            </a:r>
            <a:r>
              <a:rPr lang="en-US" dirty="0" err="1" smtClean="0"/>
              <a:t>TaskFactory</a:t>
            </a:r>
            <a:r>
              <a:rPr lang="en-US" dirty="0" smtClean="0"/>
              <a:t>, ...</a:t>
            </a:r>
          </a:p>
          <a:p>
            <a:r>
              <a:rPr lang="en-US" dirty="0" smtClean="0"/>
              <a:t>.NET 4.5 </a:t>
            </a:r>
            <a:r>
              <a:rPr lang="ru-RU" dirty="0" smtClean="0"/>
              <a:t>и выше + </a:t>
            </a:r>
            <a:r>
              <a:rPr lang="en-US" dirty="0" smtClean="0"/>
              <a:t>C# 5</a:t>
            </a:r>
          </a:p>
          <a:p>
            <a:pPr lvl="1"/>
            <a:r>
              <a:rPr lang="ru-RU" dirty="0" smtClean="0"/>
              <a:t>Улучшения в </a:t>
            </a:r>
            <a:r>
              <a:rPr lang="en-US" dirty="0" smtClean="0"/>
              <a:t>TPL</a:t>
            </a:r>
          </a:p>
          <a:p>
            <a:pPr lvl="1"/>
            <a:r>
              <a:rPr lang="ru-RU" dirty="0" smtClean="0"/>
              <a:t>Ключевые слова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9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ЦП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Узнать количество процессоров можно с помощью статического свойства </a:t>
            </a:r>
            <a:r>
              <a:rPr lang="en-US" dirty="0" err="1" smtClean="0"/>
              <a:t>ProcessorCount</a:t>
            </a:r>
            <a:r>
              <a:rPr lang="ru-RU" dirty="0" smtClean="0"/>
              <a:t> класса </a:t>
            </a:r>
            <a:r>
              <a:rPr lang="en-US" dirty="0" err="1" smtClean="0"/>
              <a:t>System.Environment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430741"/>
            <a:ext cx="800323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cpuCount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765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(пространство имен </a:t>
            </a:r>
            <a:r>
              <a:rPr lang="en-US" sz="2400" b="1" dirty="0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</a:t>
            </a:r>
            <a:r>
              <a:rPr lang="ru-RU" dirty="0" smtClean="0"/>
              <a:t> и </a:t>
            </a:r>
            <a:r>
              <a:rPr lang="en-US" dirty="0" smtClean="0"/>
              <a:t>Background </a:t>
            </a:r>
            <a:r>
              <a:rPr lang="ru-RU" dirty="0"/>
              <a:t>потоки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Разница между </a:t>
            </a:r>
            <a:r>
              <a:rPr lang="en-US" dirty="0"/>
              <a:t>Foreground</a:t>
            </a:r>
            <a:r>
              <a:rPr lang="ru-RU" dirty="0"/>
              <a:t> и </a:t>
            </a:r>
            <a:r>
              <a:rPr lang="en-US" dirty="0"/>
              <a:t>Background </a:t>
            </a:r>
            <a:r>
              <a:rPr lang="ru-RU" dirty="0" smtClean="0"/>
              <a:t>потоки важна при завершении процесса. Когда </a:t>
            </a:r>
            <a:r>
              <a:rPr lang="en-US" dirty="0" smtClean="0"/>
              <a:t>Foreground</a:t>
            </a:r>
            <a:r>
              <a:rPr lang="ru-RU" dirty="0" smtClean="0"/>
              <a:t> поток заканчивает свою работу, </a:t>
            </a:r>
            <a:r>
              <a:rPr lang="en-US" dirty="0" smtClean="0"/>
              <a:t>Windows </a:t>
            </a:r>
            <a:r>
              <a:rPr lang="ru-RU" dirty="0" smtClean="0"/>
              <a:t>проверяет остались ли другие </a:t>
            </a:r>
            <a:r>
              <a:rPr lang="en-US" dirty="0"/>
              <a:t>Foreground</a:t>
            </a:r>
            <a:r>
              <a:rPr lang="ru-RU" dirty="0"/>
              <a:t> </a:t>
            </a:r>
            <a:r>
              <a:rPr lang="ru-RU" dirty="0" smtClean="0"/>
              <a:t>потоки в процессе. Если нет, то процесс завершается. Оставшие </a:t>
            </a:r>
            <a:r>
              <a:rPr lang="en-US" dirty="0" smtClean="0"/>
              <a:t>Background </a:t>
            </a:r>
            <a:r>
              <a:rPr lang="ru-RU" dirty="0" smtClean="0"/>
              <a:t>потоки</a:t>
            </a:r>
            <a:r>
              <a:rPr lang="en-US" dirty="0" smtClean="0"/>
              <a:t> </a:t>
            </a:r>
            <a:r>
              <a:rPr lang="ru-RU" dirty="0" smtClean="0"/>
              <a:t>при этом «убиваются».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Главный (</a:t>
            </a:r>
            <a:r>
              <a:rPr lang="en-US" dirty="0" smtClean="0"/>
              <a:t>UI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поток приложения всегда является </a:t>
            </a:r>
            <a:r>
              <a:rPr lang="en-US" dirty="0"/>
              <a:t>Foreground</a:t>
            </a:r>
            <a:r>
              <a:rPr lang="ru-RU" dirty="0"/>
              <a:t> </a:t>
            </a:r>
            <a:r>
              <a:rPr lang="ru-RU" dirty="0" smtClean="0"/>
              <a:t>потоком</a:t>
            </a:r>
          </a:p>
          <a:p>
            <a:r>
              <a:rPr lang="ru-RU" dirty="0" smtClean="0"/>
              <a:t>По умолчанию поток создается как </a:t>
            </a:r>
            <a:r>
              <a:rPr lang="en-US" dirty="0" smtClean="0"/>
              <a:t>Foreground</a:t>
            </a:r>
            <a:r>
              <a:rPr lang="ru-RU" dirty="0" smtClean="0"/>
              <a:t>. Сделать его </a:t>
            </a:r>
            <a:r>
              <a:rPr lang="en-US" dirty="0"/>
              <a:t>Background </a:t>
            </a:r>
            <a:r>
              <a:rPr lang="ru-RU" dirty="0" smtClean="0"/>
              <a:t>потоком можно с помощью свойства </a:t>
            </a:r>
            <a:r>
              <a:rPr lang="en-US" dirty="0" err="1" smtClean="0"/>
              <a:t>IsBackground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32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err="1" smtClean="0"/>
              <a:t>Thread.Sleep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С помощью метода </a:t>
            </a:r>
            <a:r>
              <a:rPr lang="en-US" sz="2800" dirty="0" err="1" smtClean="0"/>
              <a:t>Thread.Sleep</a:t>
            </a:r>
            <a:r>
              <a:rPr lang="en-US" sz="2800" dirty="0" smtClean="0"/>
              <a:t> </a:t>
            </a:r>
            <a:r>
              <a:rPr lang="ru-RU" sz="2800" dirty="0" smtClean="0"/>
              <a:t>можно делать паузы в выполнении программы. Имейте в виду следующее:</a:t>
            </a:r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Не используйте </a:t>
            </a:r>
            <a:r>
              <a:rPr lang="en-US" sz="2800" dirty="0" smtClean="0"/>
              <a:t>Sleep </a:t>
            </a:r>
            <a:r>
              <a:rPr lang="ru-RU" sz="2800" dirty="0" smtClean="0"/>
              <a:t>в главном </a:t>
            </a:r>
            <a:r>
              <a:rPr lang="en-US" sz="2800" dirty="0" smtClean="0"/>
              <a:t>(UI) </a:t>
            </a:r>
            <a:r>
              <a:rPr lang="ru-RU" sz="2800" dirty="0" smtClean="0"/>
              <a:t>потоке чтобы дать ему возможность обратывать сообщения от </a:t>
            </a:r>
            <a:r>
              <a:rPr lang="en-US" sz="2800" dirty="0" smtClean="0"/>
              <a:t>Windows</a:t>
            </a:r>
            <a:endParaRPr lang="ru-RU" sz="2800" dirty="0" smtClean="0"/>
          </a:p>
          <a:p>
            <a:r>
              <a:rPr lang="ru-RU" sz="2800" dirty="0" smtClean="0"/>
              <a:t>Паузы меньше 15 мс (1/64 секунды) не поддерживаются</a:t>
            </a:r>
          </a:p>
          <a:p>
            <a:r>
              <a:rPr lang="en-US" sz="2800" dirty="0" smtClean="0"/>
              <a:t>Sleep() </a:t>
            </a:r>
            <a:r>
              <a:rPr lang="ru-RU" sz="2800" dirty="0" smtClean="0"/>
              <a:t>не гарантирует что пауза будет в точности равна указанному интервалу. Она будет не меньше указанного интервала.</a:t>
            </a:r>
          </a:p>
          <a:p>
            <a:r>
              <a:rPr lang="en-US" sz="2800" dirty="0" smtClean="0"/>
              <a:t>Sleep(0) </a:t>
            </a:r>
            <a:r>
              <a:rPr lang="ru-RU" sz="2800" dirty="0" smtClean="0"/>
              <a:t>передает управление потоку с аналогичным приоритетом, если такой есть</a:t>
            </a:r>
          </a:p>
          <a:p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6586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ru-RU" dirty="0" smtClean="0"/>
              <a:t>и </a:t>
            </a:r>
            <a:r>
              <a:rPr lang="en-US" dirty="0" err="1" smtClean="0"/>
              <a:t>CultureInfo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Каждый поток может иметь собственные региональные настройки (</a:t>
            </a:r>
            <a:r>
              <a:rPr lang="en-US" sz="2400" dirty="0" err="1" smtClean="0"/>
              <a:t>CultureInfo</a:t>
            </a:r>
            <a:r>
              <a:rPr lang="en-US" sz="2400" dirty="0" smtClean="0"/>
              <a:t>). </a:t>
            </a:r>
            <a:r>
              <a:rPr lang="ru-RU" sz="2400" dirty="0" smtClean="0"/>
              <a:t>Они доступны через свойства </a:t>
            </a:r>
            <a:r>
              <a:rPr lang="en-US" sz="2400" dirty="0" err="1" smtClean="0"/>
              <a:t>CurrentCulture</a:t>
            </a:r>
            <a:r>
              <a:rPr lang="ru-RU" sz="2400" dirty="0" smtClean="0"/>
              <a:t> и </a:t>
            </a:r>
            <a:r>
              <a:rPr lang="en-US" sz="2400" dirty="0" err="1" smtClean="0"/>
              <a:t>CurrentUICulture</a:t>
            </a:r>
            <a:r>
              <a:rPr lang="ru-RU" sz="2400" dirty="0" smtClean="0"/>
              <a:t> класса </a:t>
            </a:r>
            <a:r>
              <a:rPr lang="en-US" sz="2400" dirty="0" smtClean="0"/>
              <a:t>Thread.</a:t>
            </a:r>
          </a:p>
          <a:p>
            <a:r>
              <a:rPr lang="en-US" sz="2400" dirty="0" err="1" smtClean="0"/>
              <a:t>CurrentCulture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используется при форматировании строк и преобразовании данных из них</a:t>
            </a:r>
          </a:p>
          <a:p>
            <a:r>
              <a:rPr lang="en-US" sz="2400" dirty="0" err="1" smtClean="0"/>
              <a:t>CurrentUICulture</a:t>
            </a:r>
            <a:r>
              <a:rPr lang="ru-RU" sz="2400" dirty="0" smtClean="0"/>
              <a:t> используется при работе с ресурсами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4437112"/>
            <a:ext cx="793122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Thread.CurrentThread.CurrentCulture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Thread.CurrentThread.CurrentUICulture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6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251788"/>
            <a:ext cx="876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4000" dirty="0" smtClean="0"/>
              <a:t>Свойство </a:t>
            </a:r>
            <a:r>
              <a:rPr lang="en-US" sz="4000" dirty="0" smtClean="0"/>
              <a:t>Name </a:t>
            </a:r>
            <a:r>
              <a:rPr lang="ru-RU" sz="4000" dirty="0" smtClean="0"/>
              <a:t>класса </a:t>
            </a:r>
            <a:r>
              <a:rPr lang="en-US" sz="4000" dirty="0" smtClean="0"/>
              <a:t>Thread</a:t>
            </a:r>
            <a:endParaRPr lang="en-US" sz="4000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1052736"/>
            <a:ext cx="88392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3200" dirty="0" smtClean="0"/>
              <a:t>Свойство </a:t>
            </a:r>
            <a:r>
              <a:rPr lang="en-US" sz="3200" dirty="0" smtClean="0"/>
              <a:t>Name </a:t>
            </a:r>
            <a:r>
              <a:rPr lang="ru-RU" sz="3200" dirty="0" smtClean="0"/>
              <a:t>класса </a:t>
            </a:r>
            <a:r>
              <a:rPr lang="en-US" sz="3200" dirty="0" smtClean="0"/>
              <a:t>Thread</a:t>
            </a:r>
            <a:r>
              <a:rPr lang="ru-RU" sz="3200" dirty="0" smtClean="0"/>
              <a:t> очень полезно при отладке.</a:t>
            </a:r>
            <a:r>
              <a:rPr lang="en-US" sz="3200" dirty="0" smtClean="0"/>
              <a:t> </a:t>
            </a:r>
            <a:r>
              <a:rPr lang="ru-RU" sz="3200" dirty="0" smtClean="0"/>
              <a:t>Имя потока выводится в окне </a:t>
            </a:r>
            <a:r>
              <a:rPr lang="en-US" sz="3200" dirty="0" smtClean="0"/>
              <a:t>Threads </a:t>
            </a:r>
            <a:r>
              <a:rPr lang="ru-RU" sz="3200" dirty="0" smtClean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3200" dirty="0" smtClean="0"/>
              <a:t>Filter </a:t>
            </a:r>
            <a:r>
              <a:rPr lang="ru-RU" sz="3200" dirty="0" smtClean="0"/>
              <a:t>в контекстном меню для </a:t>
            </a:r>
            <a:r>
              <a:rPr lang="en-US" sz="3200" dirty="0" smtClean="0"/>
              <a:t>breakpoint.</a:t>
            </a:r>
            <a:endParaRPr lang="ru-RU" sz="3200" dirty="0" smtClean="0"/>
          </a:p>
          <a:p>
            <a:endParaRPr lang="ru-RU" sz="3200" dirty="0"/>
          </a:p>
          <a:p>
            <a:r>
              <a:rPr lang="ru-RU" sz="3200" dirty="0" smtClean="0"/>
              <a:t>Это особенность </a:t>
            </a:r>
            <a:r>
              <a:rPr lang="en-US" sz="3200" dirty="0" smtClean="0"/>
              <a:t>.NET - </a:t>
            </a:r>
            <a:r>
              <a:rPr lang="ru-RU" sz="3200" dirty="0"/>
              <a:t>в</a:t>
            </a:r>
            <a:r>
              <a:rPr lang="ru-RU" sz="3200" dirty="0" smtClean="0"/>
              <a:t> </a:t>
            </a:r>
            <a:r>
              <a:rPr lang="en-US" sz="3200" dirty="0"/>
              <a:t>Windows </a:t>
            </a:r>
            <a:r>
              <a:rPr lang="ru-RU" sz="3200" dirty="0"/>
              <a:t>нет понятия «</a:t>
            </a:r>
            <a:r>
              <a:rPr lang="ru-RU" sz="3200" dirty="0" smtClean="0"/>
              <a:t>имя </a:t>
            </a:r>
            <a:r>
              <a:rPr lang="ru-RU" sz="3200" dirty="0"/>
              <a:t>потока».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System.ThreadStaticAttribute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System.Threading.ThreadLocal&lt;T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List&lt;int&gt;();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ThreadFunc()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</a:t>
            </a:r>
            <a:r>
              <a:rPr lang="ru-RU" sz="2000" dirty="0"/>
              <a:t>в</a:t>
            </a:r>
            <a:r>
              <a:rPr lang="ru-RU" sz="2000" dirty="0" smtClean="0"/>
              <a:t>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 smtClean="0"/>
              <a:t> класса </a:t>
            </a:r>
            <a:r>
              <a:rPr lang="en-US" sz="2000" dirty="0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smtClean="0"/>
              <a:t>Control.Invoke(delegate)</a:t>
            </a:r>
            <a:endParaRPr lang="ru-RU" sz="2800" dirty="0" smtClean="0"/>
          </a:p>
          <a:p>
            <a:r>
              <a:rPr lang="en-US" sz="2800" dirty="0" err="1" smtClean="0"/>
              <a:t>BackgroundWorker</a:t>
            </a:r>
            <a:r>
              <a:rPr lang="en-US" sz="2800" dirty="0" smtClean="0"/>
              <a:t> (</a:t>
            </a:r>
            <a:r>
              <a:rPr lang="ru-RU" sz="2800" dirty="0" smtClean="0"/>
              <a:t>использует </a:t>
            </a:r>
            <a:r>
              <a:rPr lang="en-US" sz="2800" dirty="0" err="1" smtClean="0"/>
              <a:t>ThreadPool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err="1" smtClean="0"/>
              <a:t>SynchronizationContext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rgbClr val="FFFF00"/>
                </a:solidFill>
              </a:rPr>
              <a:t>НЕ используйте </a:t>
            </a:r>
            <a:r>
              <a:rPr lang="en-US" sz="2800" dirty="0" err="1" smtClean="0">
                <a:solidFill>
                  <a:srgbClr val="FFFF00"/>
                </a:solidFill>
              </a:rPr>
              <a:t>Control.CheckForIllegalCrossThreadCalls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</a:rPr>
              <a:t>= false</a:t>
            </a:r>
            <a:r>
              <a:rPr lang="en-US" sz="2800" dirty="0" smtClean="0">
                <a:solidFill>
                  <a:srgbClr val="FFFF00"/>
                </a:solidFill>
              </a:rPr>
              <a:t>;</a:t>
            </a:r>
            <a:r>
              <a:rPr lang="ru-RU" sz="2800" dirty="0" smtClean="0">
                <a:solidFill>
                  <a:srgbClr val="FFFF00"/>
                </a:solidFill>
              </a:rPr>
              <a:t> в </a:t>
            </a:r>
            <a:r>
              <a:rPr lang="en-US" sz="2800" dirty="0" smtClean="0">
                <a:solidFill>
                  <a:srgbClr val="FFFF00"/>
                </a:solidFill>
              </a:rPr>
              <a:t>Windows Forms</a:t>
            </a:r>
            <a:r>
              <a:rPr lang="ru-RU" sz="2800" dirty="0" smtClean="0">
                <a:solidFill>
                  <a:srgbClr val="FFFF00"/>
                </a:solidFill>
              </a:rPr>
              <a:t>!</a:t>
            </a:r>
            <a:endParaRPr lang="en-US" sz="2800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Application.DoEvents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DoEvents</a:t>
            </a:r>
            <a:r>
              <a:rPr lang="en-US" dirty="0" smtClean="0"/>
              <a:t>()</a:t>
            </a:r>
            <a:r>
              <a:rPr lang="ru-RU" dirty="0" smtClean="0"/>
              <a:t> предназначен для кода выполняющего длительную операцию в </a:t>
            </a:r>
            <a:r>
              <a:rPr lang="en-US" dirty="0" smtClean="0"/>
              <a:t>UI </a:t>
            </a:r>
            <a:r>
              <a:rPr lang="ru-RU" dirty="0" smtClean="0"/>
              <a:t>потоке. В многопоточных приложениях его </a:t>
            </a:r>
            <a:r>
              <a:rPr lang="ru-RU" dirty="0" smtClean="0">
                <a:solidFill>
                  <a:srgbClr val="FFFF00"/>
                </a:solidFill>
              </a:rPr>
              <a:t>лучше избегать</a:t>
            </a:r>
            <a:r>
              <a:rPr lang="ru-RU" dirty="0" smtClean="0"/>
              <a:t> т.к. это может привести к взаимоблокировкам.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Таймеры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 помощью таймеров мы можем выполнять действия через </a:t>
            </a:r>
            <a:r>
              <a:rPr lang="ru-RU" sz="2400" smtClean="0"/>
              <a:t>определенные интервалы времени.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 smtClean="0"/>
              <a:t>Многопоточные таймеры</a:t>
            </a:r>
          </a:p>
          <a:p>
            <a:pPr lvl="1"/>
            <a:r>
              <a:rPr lang="en-US" sz="2400" dirty="0" err="1" smtClean="0"/>
              <a:t>System.Threading.Timer</a:t>
            </a:r>
            <a:endParaRPr lang="ru-RU" sz="2400" dirty="0"/>
          </a:p>
          <a:p>
            <a:pPr lvl="1"/>
            <a:r>
              <a:rPr lang="en-US" sz="2400" dirty="0" err="1" smtClean="0"/>
              <a:t>System.Timers.Timer</a:t>
            </a:r>
            <a:r>
              <a:rPr lang="ru-RU" sz="2400" dirty="0" smtClean="0"/>
              <a:t>. Представляет удобную обертку вокруг </a:t>
            </a:r>
            <a:r>
              <a:rPr lang="en-US" sz="2400" dirty="0" err="1" smtClean="0"/>
              <a:t>System.Threading.Timer</a:t>
            </a:r>
            <a:endParaRPr lang="ru-RU" sz="2400" dirty="0" smtClean="0"/>
          </a:p>
          <a:p>
            <a:r>
              <a:rPr lang="ru-RU" sz="2400" dirty="0" smtClean="0"/>
              <a:t>Однопоточные таймеры</a:t>
            </a:r>
            <a:endParaRPr lang="en-US" sz="2400" dirty="0"/>
          </a:p>
          <a:p>
            <a:pPr lvl="1"/>
            <a:r>
              <a:rPr lang="en-US" sz="2400" dirty="0" err="1" smtClean="0"/>
              <a:t>System.Windows.Forms.Timer</a:t>
            </a:r>
            <a:r>
              <a:rPr lang="en-US" sz="2400" dirty="0" smtClean="0"/>
              <a:t> (</a:t>
            </a:r>
            <a:r>
              <a:rPr lang="ru-RU" sz="2400" dirty="0" smtClean="0"/>
              <a:t>для </a:t>
            </a:r>
            <a:r>
              <a:rPr lang="en-US" sz="2400" dirty="0" smtClean="0"/>
              <a:t>Windows Forms)</a:t>
            </a:r>
            <a:endParaRPr lang="ru-RU" sz="2400" dirty="0" smtClean="0"/>
          </a:p>
          <a:p>
            <a:pPr lvl="1"/>
            <a:r>
              <a:rPr lang="en-US" sz="2400" dirty="0" err="1" smtClean="0"/>
              <a:t>System.Windows.Threading.DispatcherTimer</a:t>
            </a:r>
            <a:r>
              <a:rPr lang="en-US" sz="2400" dirty="0" smtClean="0"/>
              <a:t> (</a:t>
            </a:r>
            <a:r>
              <a:rPr lang="ru-RU" sz="2400" dirty="0"/>
              <a:t>для</a:t>
            </a:r>
            <a:r>
              <a:rPr lang="en-US" sz="2400" dirty="0" smtClean="0"/>
              <a:t> WPF)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20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smtClean="0"/>
              <a:t>Thread.Abort()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Thread.Abort()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lock(_syncRoot)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smtClean="0"/>
              <a:t>Thread.Abort()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smtClean="0">
                          <a:latin typeface="+mn-lt"/>
                        </a:rPr>
                        <a:t>x,y)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smtClean="0"/>
              <a:t>IsCompleted</a:t>
            </a:r>
            <a:r>
              <a:rPr lang="ru-RU" sz="1600" dirty="0" smtClean="0"/>
              <a:t> </a:t>
            </a:r>
            <a:r>
              <a:rPr lang="ru-RU" sz="1600" dirty="0"/>
              <a:t>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smtClean="0"/>
              <a:t>System.Collections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smtClean="0"/>
              <a:t>System.Collections.Generic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NuGet </a:t>
            </a:r>
            <a:r>
              <a:rPr lang="ru-RU" sz="4000" dirty="0" smtClean="0"/>
              <a:t>пакет</a:t>
            </a:r>
            <a:r>
              <a:rPr lang="en-US" sz="4000" dirty="0" smtClean="0"/>
              <a:t> </a:t>
            </a:r>
            <a:r>
              <a:rPr lang="en-US" sz="4000" dirty="0" err="1" smtClean="0"/>
              <a:t>System.Collections.Immutable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ImmutableArray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ImmutableStack</a:t>
            </a:r>
            <a:r>
              <a:rPr lang="en-US" dirty="0"/>
              <a:t>&lt;T&gt;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https://blogs.msdn.microsoft.com/bclteam/p/immutable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TaskFactory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При запуске программы </a:t>
            </a:r>
            <a:r>
              <a:rPr lang="en-US" sz="2500" dirty="0" smtClean="0"/>
              <a:t>Windows </a:t>
            </a:r>
            <a:r>
              <a:rPr lang="ru-RU" sz="2500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Для работы с процессами в </a:t>
            </a:r>
            <a:r>
              <a:rPr lang="en-US" sz="2500" dirty="0" smtClean="0"/>
              <a:t>.NET </a:t>
            </a:r>
            <a:r>
              <a:rPr lang="ru-RU" sz="2500" dirty="0" smtClean="0"/>
              <a:t>используется класс </a:t>
            </a:r>
            <a:r>
              <a:rPr lang="en-US" sz="2500" dirty="0" err="1" smtClean="0"/>
              <a:t>System.Diagnostics.Process</a:t>
            </a:r>
            <a:endParaRPr lang="en-US" sz="2500" dirty="0" smtClean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 smtClean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 smtClean="0"/>
              <a:t>L08-S01-Processes</a:t>
            </a:r>
            <a:r>
              <a:rPr lang="ru-RU" sz="2500" dirty="0" smtClean="0"/>
              <a:t>\</a:t>
            </a:r>
            <a:r>
              <a:rPr lang="en-US" sz="2500" dirty="0" err="1" smtClean="0"/>
              <a:t>ProcessesDemo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smtClean="0"/>
              <a:t>async/await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smtClean="0"/>
              <a:t>NuGet </a:t>
            </a:r>
            <a:r>
              <a:rPr lang="ru-RU" sz="2400" dirty="0" smtClean="0"/>
              <a:t>пакет </a:t>
            </a:r>
            <a:r>
              <a:rPr lang="en-US" sz="2400" dirty="0" smtClean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6. await in try/catch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msdn.microsoft.com/en-us/magazine/dn683793.aspx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49707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/>
              <a:t>Устарело. Нужно только при ручной передаче данных между </a:t>
            </a:r>
            <a:r>
              <a:rPr lang="en-US" sz="1600" dirty="0" smtClean="0"/>
              <a:t>AppDomain</a:t>
            </a:r>
            <a:r>
              <a:rPr lang="ru-RU" sz="1600" dirty="0" smtClean="0"/>
              <a:t>-ами.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 smtClean="0"/>
              <a:t>System.Net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FFFF00"/>
                </a:solidFill>
              </a:rPr>
              <a:t>Буфер </a:t>
            </a:r>
            <a:r>
              <a:rPr lang="ru-RU" sz="2000" dirty="0">
                <a:solidFill>
                  <a:srgbClr val="FFFF00"/>
                </a:solidFill>
              </a:rPr>
              <a:t>обмена 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Clipboard)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>
                <a:solidFill>
                  <a:schemeClr val="bg1"/>
                </a:solidFill>
              </a:rPr>
              <a:t>System.Windows.Forms.Clipboard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или </a:t>
            </a:r>
            <a:r>
              <a:rPr lang="en-US" sz="1600" dirty="0" err="1">
                <a:solidFill>
                  <a:schemeClr val="bg1"/>
                </a:solidFill>
              </a:rPr>
              <a:t>System.Windows</a:t>
            </a:r>
            <a:r>
              <a:rPr lang="en-US" sz="1600" dirty="0" smtClean="0">
                <a:solidFill>
                  <a:schemeClr val="bg1"/>
                </a:solidFill>
              </a:rPr>
              <a:t>. Clipboard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</a:t>
            </a:r>
            <a:r>
              <a:rPr lang="ru-RU" sz="1600" dirty="0" smtClean="0">
                <a:solidFill>
                  <a:schemeClr val="bg1"/>
                </a:solidFill>
              </a:rPr>
              <a:t>ространство </a:t>
            </a:r>
            <a:r>
              <a:rPr lang="ru-RU" sz="1600" dirty="0">
                <a:solidFill>
                  <a:schemeClr val="bg1"/>
                </a:solidFill>
              </a:rPr>
              <a:t>имен </a:t>
            </a:r>
            <a:r>
              <a:rPr lang="en-US" sz="1600" dirty="0" err="1" smtClean="0"/>
              <a:t>System.IO.MemoryMappedFiles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/>
              <a:t>System.Threading.Mutex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5" y="44624"/>
            <a:ext cx="89696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</a:t>
            </a:r>
            <a:r>
              <a:rPr lang="ru-RU" sz="3200" b="1" dirty="0" smtClean="0">
                <a:solidFill>
                  <a:schemeClr val="bg1"/>
                </a:solidFill>
                <a:cs typeface="Times New Roman" pitchFamily="18" charset="0"/>
              </a:rPr>
              <a:t>процессами</a:t>
            </a: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>(Inter-process communication, IPC)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ru-RU" sz="2000" dirty="0" smtClean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@"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Microsoft SDKs\Windows\v7.0A\Bin\NETFX 4.0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Tools\ildasm.exe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en-US" sz="2000" dirty="0" smtClean="0"/>
              <a:t>(</a:t>
            </a:r>
            <a:r>
              <a:rPr lang="ru-RU" sz="2000" dirty="0"/>
              <a:t>путь, командная строка)</a:t>
            </a:r>
            <a:endParaRPr lang="ru-RU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процесс командной строки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помощью </a:t>
            </a:r>
            <a:r>
              <a:rPr lang="en-US" sz="3600" dirty="0" smtClean="0"/>
              <a:t>ProcessStartInfo</a:t>
            </a:r>
            <a:r>
              <a:rPr lang="ru-RU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smtClean="0"/>
              <a:t>ProcessStartInfo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Verb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Запуск без указания полного пути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 запуске приложения без указания полного пути </a:t>
            </a:r>
            <a:r>
              <a:rPr lang="en-US" sz="2400" dirty="0" smtClean="0"/>
              <a:t>W</a:t>
            </a:r>
            <a:r>
              <a:rPr lang="en-US" sz="2400" dirty="0"/>
              <a:t>i</a:t>
            </a:r>
            <a:r>
              <a:rPr lang="en-US" sz="2400" dirty="0" smtClean="0"/>
              <a:t>ndows </a:t>
            </a:r>
            <a:r>
              <a:rPr lang="ru-RU" sz="2400" dirty="0" smtClean="0"/>
              <a:t>будет искать исполняемый файл в следующем порядке:</a:t>
            </a:r>
          </a:p>
          <a:p>
            <a:r>
              <a:rPr lang="ru-RU" sz="2400" dirty="0" smtClean="0"/>
              <a:t>Текущий каталог</a:t>
            </a:r>
          </a:p>
          <a:p>
            <a:r>
              <a:rPr lang="ru-RU" sz="2400" dirty="0" smtClean="0"/>
              <a:t>Каталоги из переменной окружения </a:t>
            </a:r>
            <a:r>
              <a:rPr lang="en-US" sz="2400" dirty="0" smtClean="0"/>
              <a:t>PATH</a:t>
            </a:r>
          </a:p>
          <a:p>
            <a:r>
              <a:rPr lang="ru-RU" sz="2400" dirty="0" smtClean="0"/>
              <a:t>Путь с помощью ветки системного реестра </a:t>
            </a:r>
            <a:r>
              <a:rPr lang="en-US" sz="2400" dirty="0" smtClean="0"/>
              <a:t>HKLM\SOFTWARE\Microsoft\Windows\</a:t>
            </a:r>
            <a:r>
              <a:rPr lang="en-US" sz="2400" dirty="0" err="1" smtClean="0"/>
              <a:t>CurrentVersion</a:t>
            </a:r>
            <a:r>
              <a:rPr lang="en-US" sz="2400" dirty="0" smtClean="0"/>
              <a:t>\App Paths</a:t>
            </a:r>
            <a:br>
              <a:rPr lang="en-US" sz="2400" dirty="0" smtClean="0"/>
            </a:br>
            <a:r>
              <a:rPr lang="ru-RU" sz="2400" dirty="0" smtClean="0"/>
              <a:t>Чтобы это работало не выключайте </a:t>
            </a:r>
            <a:r>
              <a:rPr lang="en-US" sz="2400" dirty="0" err="1" smtClean="0"/>
              <a:t>UseShellExecute</a:t>
            </a:r>
            <a:r>
              <a:rPr lang="ru-RU" sz="2400" dirty="0" smtClean="0"/>
              <a:t>!</a:t>
            </a:r>
            <a:endParaRPr lang="ru-RU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5157192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Microsoft Excel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Полный путь будет автоматически определен с помощью реестра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“excel"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23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044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  <a:r>
              <a:rPr lang="en-US" dirty="0" smtClean="0"/>
              <a:t> </a:t>
            </a:r>
            <a:r>
              <a:rPr lang="ru-RU" dirty="0" smtClean="0"/>
              <a:t>Аналогично можно запускать ярлыки («*</a:t>
            </a:r>
            <a:r>
              <a:rPr lang="en-US" dirty="0" smtClean="0"/>
              <a:t>.</a:t>
            </a:r>
            <a:r>
              <a:rPr lang="en-US" dirty="0" err="1" smtClean="0"/>
              <a:t>lnk</a:t>
            </a:r>
            <a:r>
              <a:rPr lang="ru-RU" dirty="0" smtClean="0"/>
              <a:t>»).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501008"/>
            <a:ext cx="8219256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"mailto:inbox@example.com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умолчанию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с указанием темы и тела письма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mailto:inbox@example.com?subject=Hello&amp;body=message%20body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3292</Words>
  <Application>Microsoft Office PowerPoint</Application>
  <PresentationFormat>On-screen Show (4:3)</PresentationFormat>
  <Paragraphs>661</Paragraphs>
  <Slides>53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без указания полного пути</vt:lpstr>
      <vt:lpstr>«Запуск» обычных файлов</vt:lpstr>
      <vt:lpstr>Запуск процесса с повышенными (elevated) привилегиями</vt:lpstr>
      <vt:lpstr>Получение информации о запущенных процессах</vt:lpstr>
      <vt:lpstr>Поля класса Process</vt:lpstr>
      <vt:lpstr>Информация о пользователе</vt:lpstr>
      <vt:lpstr>Потоки</vt:lpstr>
      <vt:lpstr>Зачем нужна многопоточность?</vt:lpstr>
      <vt:lpstr>Поддержка многопоточности в .NET</vt:lpstr>
      <vt:lpstr>Информация о ЦП</vt:lpstr>
      <vt:lpstr>PowerPoint Presentation</vt:lpstr>
      <vt:lpstr>Foreground и Background потоки</vt:lpstr>
      <vt:lpstr>PowerPoint Presentation</vt:lpstr>
      <vt:lpstr>PowerPoint Presentation</vt:lpstr>
      <vt:lpstr>PowerPoint Presentation</vt:lpstr>
      <vt:lpstr>Метод Thread.Sleep()</vt:lpstr>
      <vt:lpstr>Thread и CultureInfo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Многопоточность и GUI приложения Application.DoEvents()</vt:lpstr>
      <vt:lpstr>Таймеры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System.Collections.Immutable</vt:lpstr>
      <vt:lpstr>PowerPoint Presentation</vt:lpstr>
      <vt:lpstr>PowerPoint Presentation</vt:lpstr>
      <vt:lpstr>C# 6. await in try/catch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2016-05-01T02:13:28Z</dcterms:modified>
</cp:coreProperties>
</file>