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3"/>
  </p:notesMasterIdLst>
  <p:sldIdLst>
    <p:sldId id="256" r:id="rId2"/>
    <p:sldId id="283" r:id="rId3"/>
    <p:sldId id="284" r:id="rId4"/>
    <p:sldId id="258" r:id="rId5"/>
    <p:sldId id="275" r:id="rId6"/>
    <p:sldId id="268" r:id="rId7"/>
    <p:sldId id="278" r:id="rId8"/>
    <p:sldId id="294" r:id="rId9"/>
    <p:sldId id="279" r:id="rId10"/>
    <p:sldId id="290" r:id="rId11"/>
    <p:sldId id="259" r:id="rId12"/>
    <p:sldId id="287" r:id="rId13"/>
    <p:sldId id="270" r:id="rId14"/>
    <p:sldId id="269" r:id="rId15"/>
    <p:sldId id="281" r:id="rId16"/>
    <p:sldId id="289" r:id="rId17"/>
    <p:sldId id="285" r:id="rId18"/>
    <p:sldId id="293" r:id="rId19"/>
    <p:sldId id="301" r:id="rId20"/>
    <p:sldId id="300" r:id="rId21"/>
    <p:sldId id="295" r:id="rId22"/>
    <p:sldId id="296" r:id="rId23"/>
    <p:sldId id="297" r:id="rId24"/>
    <p:sldId id="298" r:id="rId25"/>
    <p:sldId id="299" r:id="rId26"/>
    <p:sldId id="260" r:id="rId27"/>
    <p:sldId id="261" r:id="rId28"/>
    <p:sldId id="262" r:id="rId29"/>
    <p:sldId id="263" r:id="rId30"/>
    <p:sldId id="264" r:id="rId31"/>
    <p:sldId id="291" r:id="rId32"/>
    <p:sldId id="265" r:id="rId33"/>
    <p:sldId id="266" r:id="rId34"/>
    <p:sldId id="286" r:id="rId35"/>
    <p:sldId id="267" r:id="rId36"/>
    <p:sldId id="271" r:id="rId37"/>
    <p:sldId id="282" r:id="rId38"/>
    <p:sldId id="288" r:id="rId39"/>
    <p:sldId id="280" r:id="rId40"/>
    <p:sldId id="272" r:id="rId41"/>
    <p:sldId id="273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02.11.2015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02.11.2015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1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02.11.2015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data/tools.aspx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ql-ex.ru/?Lang=0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default.asp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editions/2012-editions/express.aspx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9</a:t>
            </a:r>
            <a:r>
              <a:rPr lang="ru-RU" sz="2400" dirty="0">
                <a:solidFill>
                  <a:schemeClr val="bg1"/>
                </a:solidFill>
              </a:rPr>
              <a:t>. Введение в </a:t>
            </a:r>
            <a:r>
              <a:rPr lang="en-US" sz="2400" dirty="0">
                <a:solidFill>
                  <a:schemeClr val="bg1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8397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Инструменты для работы с </a:t>
            </a:r>
            <a:r>
              <a:rPr lang="en-US" dirty="0" smtClean="0"/>
              <a:t>SQL Server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Management Studio</a:t>
            </a:r>
            <a:r>
              <a:rPr lang="ru-RU" dirty="0" smtClean="0"/>
              <a:t> </a:t>
            </a:r>
            <a:r>
              <a:rPr lang="en-US" dirty="0" smtClean="0"/>
              <a:t>Express</a:t>
            </a:r>
          </a:p>
          <a:p>
            <a:pPr lvl="1"/>
            <a:r>
              <a:rPr lang="ru-RU" dirty="0" smtClean="0"/>
              <a:t>Ставится отдельно. Качается бесплатно с сайта </a:t>
            </a:r>
            <a:r>
              <a:rPr lang="en-US" dirty="0" smtClean="0"/>
              <a:t>Microsoft</a:t>
            </a:r>
          </a:p>
          <a:p>
            <a:r>
              <a:rPr lang="en-US" dirty="0"/>
              <a:t>Microsoft SQL Server Data </a:t>
            </a:r>
            <a:r>
              <a:rPr lang="en-US" dirty="0" smtClean="0"/>
              <a:t>Tools</a:t>
            </a:r>
          </a:p>
          <a:p>
            <a:pPr lvl="1"/>
            <a:r>
              <a:rPr lang="ru-RU" dirty="0" smtClean="0"/>
              <a:t>Расширение для </a:t>
            </a:r>
            <a:r>
              <a:rPr lang="en-US" dirty="0" smtClean="0"/>
              <a:t>Visual Studio</a:t>
            </a:r>
            <a:r>
              <a:rPr lang="ru-RU" dirty="0" smtClean="0"/>
              <a:t>. </a:t>
            </a:r>
            <a:r>
              <a:rPr lang="ru-RU" dirty="0"/>
              <a:t>Ставится отдельно. Качается бесплатно с сайта </a:t>
            </a:r>
            <a:r>
              <a:rPr lang="en-US" dirty="0" smtClean="0"/>
              <a:t>Microsoft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msdn.microsoft.com/en-us/data/tools.aspx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336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00200"/>
            <a:ext cx="884078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Реляционная БД</a:t>
            </a:r>
            <a:r>
              <a:rPr lang="be-BY" sz="2400" b="1"/>
              <a:t>.</a:t>
            </a:r>
          </a:p>
          <a:p>
            <a:pPr algn="ctr"/>
            <a:r>
              <a:rPr lang="ru-RU" sz="1600" b="1"/>
              <a:t>Отношение.</a:t>
            </a:r>
            <a:endParaRPr lang="be-BY" sz="1600" b="1"/>
          </a:p>
        </p:txBody>
      </p:sp>
    </p:spTree>
    <p:extLst>
      <p:ext uri="{BB962C8B-B14F-4D97-AF65-F5344CB8AC3E}">
        <p14:creationId xmlns:p14="http://schemas.microsoft.com/office/powerpoint/2010/main" val="7966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Некоторые гарантии СУБД - </a:t>
            </a:r>
            <a:r>
              <a:rPr lang="en-US" dirty="0" smtClean="0"/>
              <a:t>A.C.I.D.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dirty="0" smtClean="0"/>
              <a:t>tomicity (</a:t>
            </a:r>
            <a:r>
              <a:rPr lang="ru-RU" dirty="0" smtClean="0"/>
              <a:t>Атомарность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Гарантия, </a:t>
            </a:r>
            <a:r>
              <a:rPr lang="ru-RU" dirty="0"/>
              <a:t>что никакая транзакция не будет зафиксирована в системе </a:t>
            </a:r>
            <a:r>
              <a:rPr lang="ru-RU" dirty="0" smtClean="0"/>
              <a:t>частично.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  <a:r>
              <a:rPr lang="en-US" dirty="0" smtClean="0"/>
              <a:t>onsistency (</a:t>
            </a:r>
            <a:r>
              <a:rPr lang="ru-RU" dirty="0" smtClean="0"/>
              <a:t>Согласованность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/>
              <a:t>Транзакция достигающая своего нормального завершения </a:t>
            </a:r>
            <a:r>
              <a:rPr lang="ru-RU" dirty="0" smtClean="0"/>
              <a:t>и</a:t>
            </a:r>
            <a:r>
              <a:rPr lang="ru-RU" dirty="0"/>
              <a:t>, тем самым, фиксирующая свои результаты, сохраняет согласованность базы данных.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I</a:t>
            </a:r>
            <a:r>
              <a:rPr lang="en-US" dirty="0" smtClean="0"/>
              <a:t>solation (</a:t>
            </a:r>
            <a:r>
              <a:rPr lang="ru-RU" dirty="0" smtClean="0"/>
              <a:t>Изолированность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/>
              <a:t>Во время выполнения транзакции параллельные транзакции не должны оказывать влияние на её результат.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</a:t>
            </a:r>
            <a:r>
              <a:rPr lang="en-US" dirty="0" smtClean="0"/>
              <a:t>urability (</a:t>
            </a:r>
            <a:r>
              <a:rPr lang="ru-RU" dirty="0" smtClean="0"/>
              <a:t>Надежность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ru-RU" dirty="0"/>
              <a:t>пользователь получил подтверждение от системы, что транзакция выполнена, он может быть уверен, что сделанные им изменения не будут отменены из-за какого-либо сбоя.</a:t>
            </a:r>
          </a:p>
        </p:txBody>
      </p:sp>
    </p:spTree>
    <p:extLst>
      <p:ext uri="{BB962C8B-B14F-4D97-AF65-F5344CB8AC3E}">
        <p14:creationId xmlns:p14="http://schemas.microsoft.com/office/powerpoint/2010/main" val="117766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нормализации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Процесс преобразования отношений базы данных к виду, отвечающему </a:t>
            </a:r>
            <a:r>
              <a:rPr lang="ru-RU" dirty="0">
                <a:solidFill>
                  <a:srgbClr val="FFFF00"/>
                </a:solidFill>
              </a:rPr>
              <a:t>нормальным формам</a:t>
            </a:r>
            <a:r>
              <a:rPr lang="ru-RU" dirty="0"/>
              <a:t>, называется </a:t>
            </a:r>
            <a:r>
              <a:rPr lang="ru-RU" dirty="0">
                <a:solidFill>
                  <a:srgbClr val="FFFF00"/>
                </a:solidFill>
              </a:rPr>
              <a:t>нормализацией</a:t>
            </a:r>
            <a:r>
              <a:rPr lang="ru-RU" dirty="0"/>
              <a:t>. Нормализация предназначена для приведения структуры БД к виду, обеспечивающему минимальную логическую избыточность, и не имеет целью уменьшение или увеличение производительности работы или же уменьшение или увеличение физического объёма базы данных</a:t>
            </a:r>
            <a:r>
              <a:rPr lang="ru-RU" dirty="0" smtClean="0"/>
              <a:t>. </a:t>
            </a:r>
            <a:r>
              <a:rPr lang="ru-RU" dirty="0"/>
              <a:t>Конечной целью нормализации является уменьшение потенциальной противоречивости хранимой в базе данных информации. О</a:t>
            </a:r>
            <a:r>
              <a:rPr lang="ru-RU" dirty="0" smtClean="0"/>
              <a:t>бщее </a:t>
            </a:r>
            <a:r>
              <a:rPr lang="ru-RU" dirty="0"/>
              <a:t>назначение процесса нормализации заключается в следующем:</a:t>
            </a:r>
          </a:p>
          <a:p>
            <a:r>
              <a:rPr lang="ru-RU" dirty="0"/>
              <a:t>исключение некоторых типов </a:t>
            </a:r>
            <a:r>
              <a:rPr lang="ru-RU" dirty="0" smtClean="0"/>
              <a:t>избыточности;</a:t>
            </a:r>
          </a:p>
          <a:p>
            <a:r>
              <a:rPr lang="ru-RU" dirty="0" smtClean="0"/>
              <a:t>устранение </a:t>
            </a:r>
            <a:r>
              <a:rPr lang="ru-RU" dirty="0"/>
              <a:t>некоторых аномалий </a:t>
            </a:r>
            <a:r>
              <a:rPr lang="ru-RU" dirty="0" smtClean="0"/>
              <a:t>обновления;</a:t>
            </a:r>
          </a:p>
          <a:p>
            <a:r>
              <a:rPr lang="ru-RU" dirty="0" smtClean="0"/>
              <a:t>разработка </a:t>
            </a:r>
            <a:r>
              <a:rPr lang="ru-RU" dirty="0"/>
              <a:t>проекта базы данных, который является достаточно «качественным» представлением реального мира, интуитивно понятен и может служить хорошей основой для последующего </a:t>
            </a:r>
            <a:r>
              <a:rPr lang="ru-RU" dirty="0" smtClean="0"/>
              <a:t>расширения;</a:t>
            </a:r>
          </a:p>
          <a:p>
            <a:r>
              <a:rPr lang="ru-RU" dirty="0" smtClean="0"/>
              <a:t>упрощение </a:t>
            </a:r>
            <a:r>
              <a:rPr lang="ru-RU" dirty="0"/>
              <a:t>процедуры применения необходимых ограничений целостности.</a:t>
            </a:r>
          </a:p>
          <a:p>
            <a:pPr marL="0" indent="0">
              <a:buNone/>
            </a:pPr>
            <a:r>
              <a:rPr lang="ru-RU" dirty="0"/>
              <a:t>Устранение избыточности производится, как правило, за счёт декомпозиции отношений таким образом, чтобы в каждом отношении хранились только </a:t>
            </a:r>
            <a:r>
              <a:rPr lang="ru-RU" dirty="0" smtClean="0"/>
              <a:t>первичные </a:t>
            </a:r>
            <a:r>
              <a:rPr lang="ru-RU" dirty="0"/>
              <a:t>факты (то есть факты, не выводимые из других хранимых фактов</a:t>
            </a:r>
            <a:r>
              <a:rPr lang="ru-RU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SQL (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tructured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uery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Универсальный язык</a:t>
            </a:r>
            <a:r>
              <a:rPr lang="ru-RU" dirty="0"/>
              <a:t>, применяемый для создания, модификации и управления данными в реляционных базах данных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Есть ряд </a:t>
            </a:r>
            <a:r>
              <a:rPr lang="en-US" dirty="0" smtClean="0"/>
              <a:t>ISO</a:t>
            </a:r>
            <a:r>
              <a:rPr lang="ru-RU" dirty="0" smtClean="0"/>
              <a:t> стандартов (</a:t>
            </a:r>
            <a:r>
              <a:rPr lang="en-US" dirty="0"/>
              <a:t>SQL-86, SQL-89, SQL-92, SQL:1999, SQL:2003, SQL:2006, SQL:2008, </a:t>
            </a:r>
            <a:r>
              <a:rPr lang="en-US" dirty="0" smtClean="0"/>
              <a:t>SQL:2011</a:t>
            </a:r>
            <a:r>
              <a:rPr lang="ru-RU" dirty="0" smtClean="0"/>
              <a:t>)</a:t>
            </a:r>
          </a:p>
          <a:p>
            <a:r>
              <a:rPr lang="ru-RU" dirty="0" smtClean="0"/>
              <a:t>У разных производителей свои диалекты</a:t>
            </a:r>
          </a:p>
          <a:p>
            <a:pPr lvl="1"/>
            <a:r>
              <a:rPr lang="en-US" dirty="0" smtClean="0"/>
              <a:t>PL/SQL (Oracle)</a:t>
            </a:r>
          </a:p>
          <a:p>
            <a:pPr lvl="1"/>
            <a:r>
              <a:rPr lang="en-US" dirty="0" smtClean="0"/>
              <a:t>T-SQL (Microsoft)</a:t>
            </a:r>
            <a:endParaRPr lang="ru-RU" dirty="0" smtClean="0"/>
          </a:p>
          <a:p>
            <a:r>
              <a:rPr lang="ru-RU" dirty="0" smtClean="0"/>
              <a:t>Диалекты</a:t>
            </a:r>
            <a:endParaRPr lang="en-US" dirty="0" smtClean="0"/>
          </a:p>
          <a:p>
            <a:pPr lvl="1"/>
            <a:r>
              <a:rPr lang="en-US" dirty="0" smtClean="0"/>
              <a:t>Data Definition Language – DDL</a:t>
            </a:r>
            <a:endParaRPr lang="ru-RU" dirty="0" smtClean="0"/>
          </a:p>
          <a:p>
            <a:pPr lvl="1"/>
            <a:r>
              <a:rPr lang="en-US" dirty="0" smtClean="0"/>
              <a:t>Data Manipulation Language - DML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Базы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Нижеследующие базы данных используются для внутренних нужд </a:t>
            </a:r>
            <a:r>
              <a:rPr lang="en-US" dirty="0" smtClean="0"/>
              <a:t>SQL Server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ru-RU" u="sng" dirty="0" smtClean="0"/>
              <a:t>никогда</a:t>
            </a:r>
            <a:r>
              <a:rPr lang="ru-RU" dirty="0" smtClean="0"/>
              <a:t> не должны использоваться для хранения ваших данных:</a:t>
            </a:r>
          </a:p>
          <a:p>
            <a:pPr lvl="1"/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err="1" smtClean="0"/>
              <a:t>msdb</a:t>
            </a:r>
            <a:endParaRPr lang="en-US" dirty="0" smtClean="0"/>
          </a:p>
          <a:p>
            <a:pPr lvl="1"/>
            <a:r>
              <a:rPr lang="en-US" dirty="0" err="1" smtClean="0"/>
              <a:t>tempdb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T-SQL: </a:t>
            </a:r>
            <a:r>
              <a:rPr lang="ru-RU" dirty="0" smtClean="0"/>
              <a:t>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Строковые</a:t>
            </a:r>
            <a:r>
              <a:rPr lang="en-US" dirty="0" smtClean="0"/>
              <a:t>: </a:t>
            </a:r>
            <a:r>
              <a:rPr lang="en-US" dirty="0" smtClean="0"/>
              <a:t>char(N), </a:t>
            </a:r>
            <a:r>
              <a:rPr lang="en-US" dirty="0" err="1" smtClean="0"/>
              <a:t>nchar</a:t>
            </a:r>
            <a:r>
              <a:rPr lang="en-US" dirty="0"/>
              <a:t>(</a:t>
            </a:r>
            <a:r>
              <a:rPr lang="en-US" dirty="0" smtClean="0"/>
              <a:t>N), varchar(N), </a:t>
            </a:r>
            <a:r>
              <a:rPr lang="en-US" dirty="0" err="1" smtClean="0"/>
              <a:t>nvarchar</a:t>
            </a:r>
            <a:r>
              <a:rPr lang="en-US" dirty="0"/>
              <a:t>(</a:t>
            </a:r>
            <a:r>
              <a:rPr lang="en-US" dirty="0" smtClean="0"/>
              <a:t>N), </a:t>
            </a:r>
            <a:r>
              <a:rPr lang="en-US" dirty="0" smtClean="0"/>
              <a:t>text, </a:t>
            </a:r>
            <a:r>
              <a:rPr lang="en-US" dirty="0" err="1" smtClean="0"/>
              <a:t>ntext</a:t>
            </a:r>
            <a:endParaRPr lang="en-US" dirty="0" smtClean="0"/>
          </a:p>
          <a:p>
            <a:r>
              <a:rPr lang="ru-RU" dirty="0" smtClean="0"/>
              <a:t>Дата/время: 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err="1" smtClean="0"/>
              <a:t>smalldatetime</a:t>
            </a:r>
            <a:r>
              <a:rPr lang="en-US" dirty="0" smtClean="0"/>
              <a:t>, date, time, </a:t>
            </a:r>
            <a:r>
              <a:rPr lang="en-US" dirty="0" err="1" smtClean="0"/>
              <a:t>datetimeoffset</a:t>
            </a:r>
            <a:r>
              <a:rPr lang="en-US" dirty="0" smtClean="0"/>
              <a:t>, datetime2</a:t>
            </a:r>
          </a:p>
          <a:p>
            <a:r>
              <a:rPr lang="ru-RU" dirty="0" smtClean="0"/>
              <a:t>Численные: </a:t>
            </a:r>
            <a:r>
              <a:rPr lang="en-US" dirty="0" smtClean="0"/>
              <a:t>decimal, numeric, float, real, </a:t>
            </a:r>
            <a:r>
              <a:rPr lang="en-US" dirty="0" err="1" smtClean="0"/>
              <a:t>bigint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smallint</a:t>
            </a:r>
            <a:r>
              <a:rPr lang="en-US" dirty="0" smtClean="0"/>
              <a:t>, bit, money, </a:t>
            </a:r>
            <a:r>
              <a:rPr lang="en-US" dirty="0" err="1" smtClean="0"/>
              <a:t>smallmoney</a:t>
            </a:r>
            <a:endParaRPr lang="en-US" dirty="0" smtClean="0"/>
          </a:p>
          <a:p>
            <a:r>
              <a:rPr lang="ru-RU" dirty="0" smtClean="0"/>
              <a:t>Двоичные: </a:t>
            </a:r>
            <a:r>
              <a:rPr lang="en-US" dirty="0" smtClean="0"/>
              <a:t>binary(N), </a:t>
            </a:r>
            <a:r>
              <a:rPr lang="en-US" dirty="0" err="1" smtClean="0"/>
              <a:t>varbinary</a:t>
            </a:r>
            <a:r>
              <a:rPr lang="en-US" dirty="0" smtClean="0"/>
              <a:t>(N), </a:t>
            </a:r>
            <a:r>
              <a:rPr lang="en-US" dirty="0" smtClean="0"/>
              <a:t>image</a:t>
            </a:r>
          </a:p>
          <a:p>
            <a:r>
              <a:rPr lang="ru-RU" dirty="0" smtClean="0"/>
              <a:t>Другие: </a:t>
            </a:r>
            <a:r>
              <a:rPr lang="en-US" dirty="0" smtClean="0"/>
              <a:t>xml, </a:t>
            </a:r>
            <a:r>
              <a:rPr lang="en-US" dirty="0" err="1" smtClean="0"/>
              <a:t>uniqueidentifier</a:t>
            </a:r>
            <a:r>
              <a:rPr lang="en-US" dirty="0" smtClean="0"/>
              <a:t> (GUID), </a:t>
            </a:r>
            <a:r>
              <a:rPr lang="en-US" dirty="0" err="1" smtClean="0"/>
              <a:t>hierarchyid</a:t>
            </a:r>
            <a:r>
              <a:rPr lang="en-US" dirty="0" smtClean="0"/>
              <a:t>, timestamp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См. </a:t>
            </a:r>
            <a:r>
              <a:rPr lang="en-US" dirty="0"/>
              <a:t>SQL Server Data Type Conversion Chart</a:t>
            </a:r>
          </a:p>
        </p:txBody>
      </p:sp>
    </p:spTree>
    <p:extLst>
      <p:ext uri="{BB962C8B-B14F-4D97-AF65-F5344CB8AC3E}">
        <p14:creationId xmlns:p14="http://schemas.microsoft.com/office/powerpoint/2010/main" val="41470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T-SQL: </a:t>
            </a:r>
            <a:r>
              <a:rPr lang="ru-RU" dirty="0" smtClean="0"/>
              <a:t>Строковые типы данных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Однобайтовые строки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char(n) </a:t>
            </a:r>
            <a:r>
              <a:rPr lang="ru-RU" dirty="0" smtClean="0"/>
              <a:t>- фиксированная длина, дополняется пробелами справа. Не больше чем 8000 символов.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varchar</a:t>
            </a:r>
            <a:r>
              <a:rPr lang="en-US" dirty="0" smtClean="0"/>
              <a:t>(n)</a:t>
            </a:r>
            <a:r>
              <a:rPr lang="ru-RU" dirty="0" smtClean="0"/>
              <a:t> – переменная длина. </a:t>
            </a:r>
            <a:r>
              <a:rPr lang="ru-RU" dirty="0"/>
              <a:t>Не больше чем </a:t>
            </a:r>
            <a:r>
              <a:rPr lang="ru-RU" dirty="0" smtClean="0"/>
              <a:t>8000</a:t>
            </a:r>
            <a:r>
              <a:rPr lang="ru-RU" dirty="0"/>
              <a:t> символов</a:t>
            </a:r>
            <a:r>
              <a:rPr lang="ru-RU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varchar</a:t>
            </a:r>
            <a:r>
              <a:rPr lang="en-US" dirty="0" smtClean="0"/>
              <a:t>(max) </a:t>
            </a:r>
            <a:r>
              <a:rPr lang="ru-RU" dirty="0" smtClean="0"/>
              <a:t>или </a:t>
            </a:r>
            <a:r>
              <a:rPr lang="en-US" dirty="0" smtClean="0"/>
              <a:t>text</a:t>
            </a:r>
            <a:r>
              <a:rPr lang="ru-RU" dirty="0" smtClean="0"/>
              <a:t> – переменная длина. До 2</a:t>
            </a:r>
            <a:r>
              <a:rPr lang="en-US" dirty="0" smtClean="0"/>
              <a:t>^3</a:t>
            </a:r>
            <a:r>
              <a:rPr lang="ru-RU" dirty="0" smtClean="0"/>
              <a:t>1</a:t>
            </a:r>
            <a:r>
              <a:rPr lang="en-US" dirty="0" smtClean="0"/>
              <a:t>-1</a:t>
            </a:r>
            <a:r>
              <a:rPr lang="ru-RU" dirty="0"/>
              <a:t> символов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Юникод строки</a:t>
            </a:r>
          </a:p>
          <a:p>
            <a:pPr lvl="1"/>
            <a:r>
              <a:rPr lang="en-US" dirty="0" err="1" smtClean="0"/>
              <a:t>nchar</a:t>
            </a:r>
            <a:r>
              <a:rPr lang="en-US" dirty="0" smtClean="0"/>
              <a:t>(n)</a:t>
            </a:r>
            <a:r>
              <a:rPr lang="en-US" dirty="0"/>
              <a:t> </a:t>
            </a:r>
            <a:r>
              <a:rPr lang="ru-RU" dirty="0"/>
              <a:t>- фиксированная длина, дополняется пробелами справа. Не больше чем </a:t>
            </a:r>
            <a:r>
              <a:rPr lang="ru-RU" dirty="0" smtClean="0"/>
              <a:t>4000 символов.</a:t>
            </a:r>
            <a:endParaRPr lang="en-US" dirty="0" smtClean="0"/>
          </a:p>
          <a:p>
            <a:pPr lvl="1"/>
            <a:r>
              <a:rPr lang="en-US" dirty="0" err="1" smtClean="0"/>
              <a:t>nvarchar</a:t>
            </a:r>
            <a:r>
              <a:rPr lang="en-US" dirty="0" smtClean="0"/>
              <a:t>(n)</a:t>
            </a:r>
            <a:r>
              <a:rPr lang="ru-RU" dirty="0" smtClean="0"/>
              <a:t> - </a:t>
            </a:r>
            <a:r>
              <a:rPr lang="ru-RU" dirty="0"/>
              <a:t>переменная длина. </a:t>
            </a:r>
            <a:r>
              <a:rPr lang="ru-RU" dirty="0" smtClean="0"/>
              <a:t>Не больше чем 4000 символов.</a:t>
            </a:r>
            <a:endParaRPr lang="en-US" dirty="0" smtClean="0"/>
          </a:p>
          <a:p>
            <a:pPr lvl="1"/>
            <a:r>
              <a:rPr lang="en-US" dirty="0" err="1" smtClean="0"/>
              <a:t>nvarchar</a:t>
            </a:r>
            <a:r>
              <a:rPr lang="en-US" dirty="0" smtClean="0"/>
              <a:t>(max) </a:t>
            </a:r>
            <a:r>
              <a:rPr lang="ru-RU" dirty="0" smtClean="0"/>
              <a:t>или </a:t>
            </a:r>
            <a:r>
              <a:rPr lang="en-US" dirty="0" err="1" smtClean="0"/>
              <a:t>ntext</a:t>
            </a:r>
            <a:r>
              <a:rPr lang="ru-RU" dirty="0" smtClean="0"/>
              <a:t> - </a:t>
            </a:r>
            <a:r>
              <a:rPr lang="ru-RU" dirty="0"/>
              <a:t>переменная длина. До 2</a:t>
            </a:r>
            <a:r>
              <a:rPr lang="en-US" dirty="0" smtClean="0"/>
              <a:t>^3</a:t>
            </a:r>
            <a:r>
              <a:rPr lang="ru-RU" dirty="0" smtClean="0"/>
              <a:t>0</a:t>
            </a:r>
            <a:r>
              <a:rPr lang="en-US" dirty="0" smtClean="0"/>
              <a:t>-1 </a:t>
            </a:r>
            <a:r>
              <a:rPr lang="ru-RU" dirty="0" smtClean="0"/>
              <a:t>символов.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T-SQL: </a:t>
            </a:r>
            <a:r>
              <a:rPr lang="ru-RU" dirty="0" smtClean="0"/>
              <a:t>Даты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925024"/>
              </p:ext>
            </p:extLst>
          </p:nvPr>
        </p:nvGraphicFramePr>
        <p:xfrm>
          <a:off x="457200" y="1412776"/>
          <a:ext cx="8075240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048"/>
                <a:gridCol w="1635656"/>
                <a:gridCol w="1594440"/>
                <a:gridCol w="1615048"/>
                <a:gridCol w="161504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Название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Диапазон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Точность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Размер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Поддержка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TZ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datetime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January 1, 1753, through December 31, 9999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3.33 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мс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8 байтов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smalldatetime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January 1, 1900, through June 6, 2079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1 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минута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4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байта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date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0001-01-01 through 9999-12-31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1 день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3 байта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time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00:00:00.0000000 through 23:59:59.9999999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100 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нс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5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байтов</a:t>
                      </a: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datetime2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0001-01-01 through 9999-12-31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100 нс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от 6 до 8 байтов в зависимости от precision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datetimeoffset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0001-01-01 through 9999-12-31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100 нс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10 байтов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Да. Без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</a:rPr>
                        <a:t> летнего времени.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457200" y="5877272"/>
            <a:ext cx="8229600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На сером фоне типы доступные в </a:t>
            </a:r>
            <a:r>
              <a:rPr lang="en-US" sz="2400" dirty="0" smtClean="0"/>
              <a:t>SQL Server 2008 </a:t>
            </a:r>
            <a:r>
              <a:rPr lang="ru-RU" sz="2400" dirty="0" smtClean="0"/>
              <a:t>и выше.</a:t>
            </a:r>
          </a:p>
        </p:txBody>
      </p:sp>
    </p:spTree>
    <p:extLst>
      <p:ext uri="{BB962C8B-B14F-4D97-AF65-F5344CB8AC3E}">
        <p14:creationId xmlns:p14="http://schemas.microsoft.com/office/powerpoint/2010/main" val="18807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T-SQL: </a:t>
            </a:r>
            <a:r>
              <a:rPr lang="ru-RU" dirty="0" smtClean="0"/>
              <a:t>Численные</a:t>
            </a:r>
            <a:r>
              <a:rPr lang="en-US" dirty="0" smtClean="0"/>
              <a:t> </a:t>
            </a:r>
            <a:r>
              <a:rPr lang="ru-RU" dirty="0" smtClean="0"/>
              <a:t>типы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47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3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T-SQL: binary </a:t>
            </a:r>
            <a:r>
              <a:rPr lang="ru-RU" dirty="0" smtClean="0"/>
              <a:t>типы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</a:t>
            </a:r>
          </a:p>
          <a:p>
            <a:r>
              <a:rPr lang="en-US" dirty="0" err="1" smtClean="0"/>
              <a:t>varbinary</a:t>
            </a:r>
            <a:endParaRPr lang="en-US" dirty="0" smtClean="0"/>
          </a:p>
          <a:p>
            <a:r>
              <a:rPr lang="en-US" dirty="0" smtClean="0"/>
              <a:t>image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20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Хранение в </a:t>
            </a:r>
            <a:r>
              <a:rPr lang="en-US" dirty="0" smtClean="0"/>
              <a:t>SQL </a:t>
            </a:r>
            <a:r>
              <a:rPr lang="ru-RU" dirty="0" smtClean="0"/>
              <a:t>данных. Рекомендации.</a:t>
            </a:r>
            <a:endParaRPr lang="ru-R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014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Дата, время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Используйте колонки с одним из типом умеющих хранить даты, время</a:t>
            </a:r>
          </a:p>
          <a:p>
            <a:r>
              <a:rPr lang="ru-RU" dirty="0" smtClean="0"/>
              <a:t>Выбирайте минимально необходимый тип</a:t>
            </a:r>
          </a:p>
          <a:p>
            <a:pPr lvl="1"/>
            <a:r>
              <a:rPr lang="ru-RU" dirty="0" smtClean="0"/>
              <a:t>Например, если вам нужна только дата, то тип </a:t>
            </a:r>
            <a:r>
              <a:rPr lang="en-US" dirty="0" smtClean="0"/>
              <a:t>date </a:t>
            </a:r>
            <a:r>
              <a:rPr lang="ru-RU" dirty="0" smtClean="0"/>
              <a:t>лучше чем тип </a:t>
            </a:r>
            <a:r>
              <a:rPr lang="en-US" dirty="0" err="1" smtClean="0"/>
              <a:t>datetime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НЕ храните дату в виде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689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SQL Server</a:t>
            </a:r>
            <a:r>
              <a:rPr lang="ru-RU" dirty="0" smtClean="0"/>
              <a:t> есть тип </a:t>
            </a:r>
            <a:r>
              <a:rPr lang="en-US" dirty="0" err="1" smtClean="0"/>
              <a:t>varbinary</a:t>
            </a:r>
            <a:r>
              <a:rPr lang="en-US" dirty="0" smtClean="0"/>
              <a:t> </a:t>
            </a:r>
            <a:r>
              <a:rPr lang="ru-RU" dirty="0" smtClean="0"/>
              <a:t>(и другие) в которых можно хранить любые бинарные данные без ограничения по размеру. В завимости от размера файлов и типа приложения это может быть как хорошей так и плохой идеей.</a:t>
            </a:r>
          </a:p>
          <a:p>
            <a:pPr marL="0" indent="0">
              <a:buNone/>
            </a:pPr>
            <a:r>
              <a:rPr lang="ru-RU" dirty="0" smtClean="0"/>
              <a:t>За</a:t>
            </a:r>
          </a:p>
          <a:p>
            <a:r>
              <a:rPr lang="ru-RU" dirty="0" smtClean="0"/>
              <a:t>Легкость миграции т.к. все данные хранятся в БД</a:t>
            </a:r>
          </a:p>
          <a:p>
            <a:r>
              <a:rPr lang="ru-RU" dirty="0" smtClean="0"/>
              <a:t>Легкость создания резервной копии</a:t>
            </a:r>
          </a:p>
          <a:p>
            <a:r>
              <a:rPr lang="ru-RU" dirty="0" smtClean="0"/>
              <a:t>Возможность использовать средства БД для ограничения доступа к данным</a:t>
            </a:r>
          </a:p>
          <a:p>
            <a:pPr marL="0" indent="0">
              <a:buNone/>
            </a:pPr>
            <a:r>
              <a:rPr lang="ru-RU" dirty="0" smtClean="0"/>
              <a:t>Против</a:t>
            </a:r>
          </a:p>
          <a:p>
            <a:r>
              <a:rPr lang="ru-RU" dirty="0" smtClean="0"/>
              <a:t>Производительность может оказаться хуже чем при использовании файловой системы</a:t>
            </a:r>
          </a:p>
          <a:p>
            <a:r>
              <a:rPr lang="ru-RU" dirty="0" smtClean="0"/>
              <a:t>Увеличенный размер резервных копий</a:t>
            </a:r>
          </a:p>
          <a:p>
            <a:r>
              <a:rPr lang="ru-RU" dirty="0" smtClean="0"/>
              <a:t>Замедление репликации (если используется)</a:t>
            </a:r>
          </a:p>
          <a:p>
            <a:r>
              <a:rPr lang="ru-RU" dirty="0" smtClean="0"/>
              <a:t>Невозможность использовать средства кеширования файлов из ОС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984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Пароли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НЕ храните пароли в открытом виде в строковых колонках</a:t>
            </a:r>
          </a:p>
          <a:p>
            <a:r>
              <a:rPr lang="ru-RU" dirty="0" smtClean="0"/>
              <a:t>Храните криптографический хеш пароля с использованием случайной «соли» </a:t>
            </a:r>
            <a:r>
              <a:rPr lang="en-US" dirty="0" smtClean="0"/>
              <a:t>(salt)</a:t>
            </a:r>
            <a:r>
              <a:rPr lang="ru-RU" dirty="0" smtClean="0"/>
              <a:t> в бинарном виде или одной из </a:t>
            </a:r>
            <a:r>
              <a:rPr lang="en-US" dirty="0" smtClean="0"/>
              <a:t>hex2str </a:t>
            </a:r>
            <a:r>
              <a:rPr lang="ru-RU" dirty="0" smtClean="0"/>
              <a:t>кодировок (например, </a:t>
            </a:r>
            <a:r>
              <a:rPr lang="en-US" dirty="0" smtClean="0"/>
              <a:t>base64)</a:t>
            </a:r>
          </a:p>
          <a:p>
            <a:r>
              <a:rPr lang="ru-RU" dirty="0" smtClean="0"/>
              <a:t>Предпочитайте алгорит</a:t>
            </a:r>
            <a:r>
              <a:rPr lang="ru-RU" dirty="0"/>
              <a:t>м</a:t>
            </a:r>
            <a:r>
              <a:rPr lang="ru-RU" dirty="0" smtClean="0"/>
              <a:t>ы хеширования созданные специально для паролей </a:t>
            </a:r>
            <a:r>
              <a:rPr lang="en-US" dirty="0" smtClean="0"/>
              <a:t>(</a:t>
            </a:r>
            <a:r>
              <a:rPr lang="en-US" dirty="0" err="1" smtClean="0"/>
              <a:t>bcrypt</a:t>
            </a:r>
            <a:r>
              <a:rPr lang="en-US" dirty="0" smtClean="0"/>
              <a:t>, </a:t>
            </a:r>
            <a:r>
              <a:rPr lang="en-US" dirty="0" err="1" smtClean="0"/>
              <a:t>scrypt</a:t>
            </a:r>
            <a:r>
              <a:rPr lang="en-US" dirty="0"/>
              <a:t>, </a:t>
            </a:r>
            <a:r>
              <a:rPr lang="en-US" dirty="0" smtClean="0"/>
              <a:t>PBKDF2)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997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124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Основные операторы SQL.</a:t>
            </a:r>
          </a:p>
          <a:p>
            <a:pPr algn="ctr"/>
            <a:r>
              <a:rPr lang="ru-RU" sz="1600" b="1"/>
              <a:t>Типы данных.</a:t>
            </a:r>
            <a:endParaRPr lang="be-BY" sz="16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914400"/>
            <a:ext cx="8839200" cy="58166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Идентификаторы SQL предназначены для обозначения объектов в БД и являются их именами.</a:t>
            </a:r>
            <a:r>
              <a:rPr lang="en-US" sz="1200" dirty="0"/>
              <a:t> </a:t>
            </a:r>
            <a:r>
              <a:rPr lang="ru-RU" sz="1200" dirty="0"/>
              <a:t>Идентификатор по стандарту ISO состоит из символов (‘A’-‘Z’, ‘</a:t>
            </a:r>
            <a:r>
              <a:rPr lang="ru-RU" sz="1200" dirty="0" err="1"/>
              <a:t>a’-‘z</a:t>
            </a:r>
            <a:r>
              <a:rPr lang="ru-RU" sz="1200" dirty="0"/>
              <a:t>’, ‘0’-‘9’ (не может быть первым символом), ‘_’), длина идентификатора не более 128 символов. </a:t>
            </a:r>
          </a:p>
          <a:p>
            <a:pPr>
              <a:defRPr/>
            </a:pPr>
            <a:r>
              <a:rPr lang="ru-RU" sz="1200" b="1" dirty="0"/>
              <a:t>По стандарту ISO в SQL определено шесть типов данных: </a:t>
            </a:r>
          </a:p>
          <a:p>
            <a:pPr>
              <a:defRPr/>
            </a:pPr>
            <a:r>
              <a:rPr lang="ru-RU" sz="1200" dirty="0"/>
              <a:t>• символьные данные – позволяют задать последовательности символов </a:t>
            </a:r>
          </a:p>
          <a:p>
            <a:pPr lvl="1">
              <a:defRPr/>
            </a:pPr>
            <a:r>
              <a:rPr lang="en-US" sz="1200" dirty="0"/>
              <a:t>CHARACTER [VARYING] [length] </a:t>
            </a:r>
          </a:p>
          <a:p>
            <a:pPr lvl="1">
              <a:defRPr/>
            </a:pPr>
            <a:r>
              <a:rPr lang="ru-RU" sz="1200" dirty="0"/>
              <a:t>(сокращения CHAR, VARCHAR; VARYING – переменная длина); </a:t>
            </a:r>
          </a:p>
          <a:p>
            <a:pPr>
              <a:defRPr/>
            </a:pPr>
            <a:r>
              <a:rPr lang="ru-RU" sz="1200" dirty="0"/>
              <a:t>• битовые данные – позволяют задать строки бит (символ может принимать значение ‘0’ или ‘1’) </a:t>
            </a:r>
          </a:p>
          <a:p>
            <a:pPr lvl="1">
              <a:defRPr/>
            </a:pPr>
            <a:r>
              <a:rPr lang="en-US" sz="1200" dirty="0"/>
              <a:t>BIT [VARYING] [length] </a:t>
            </a:r>
          </a:p>
          <a:p>
            <a:pPr>
              <a:defRPr/>
            </a:pPr>
            <a:r>
              <a:rPr lang="ru-RU" sz="1200" dirty="0"/>
              <a:t>• точные числа – используются для определения точного формата чисел </a:t>
            </a:r>
          </a:p>
          <a:p>
            <a:pPr lvl="1">
              <a:defRPr/>
            </a:pPr>
            <a:r>
              <a:rPr lang="en-US" sz="1200" dirty="0"/>
              <a:t>NUMERIC [precision [, scale]] </a:t>
            </a:r>
          </a:p>
          <a:p>
            <a:pPr lvl="1">
              <a:defRPr/>
            </a:pPr>
            <a:r>
              <a:rPr lang="en-US" sz="1200" dirty="0"/>
              <a:t>DECIMAL [precision [, scale]] </a:t>
            </a:r>
          </a:p>
          <a:p>
            <a:pPr lvl="1">
              <a:defRPr/>
            </a:pPr>
            <a:r>
              <a:rPr lang="en-US" sz="1200" dirty="0"/>
              <a:t>INTEGER </a:t>
            </a:r>
          </a:p>
          <a:p>
            <a:pPr lvl="1">
              <a:defRPr/>
            </a:pPr>
            <a:r>
              <a:rPr lang="en-US" sz="1200" dirty="0"/>
              <a:t>SMALLINT </a:t>
            </a:r>
          </a:p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(сокращения INT, DEC; </a:t>
            </a:r>
            <a:r>
              <a:rPr lang="ru-RU" sz="1200" dirty="0" err="1"/>
              <a:t>precision</a:t>
            </a:r>
            <a:r>
              <a:rPr lang="ru-RU" sz="1200" dirty="0"/>
              <a:t> – число знаков, </a:t>
            </a:r>
            <a:r>
              <a:rPr lang="ru-RU" sz="1200" dirty="0" err="1"/>
              <a:t>scale</a:t>
            </a:r>
            <a:r>
              <a:rPr lang="ru-RU" sz="1200" dirty="0"/>
              <a:t> – число знаков дробной части); </a:t>
            </a:r>
            <a:endParaRPr lang="en-US" sz="1200" dirty="0"/>
          </a:p>
          <a:p>
            <a:pPr>
              <a:buFont typeface="Arial" pitchFamily="34" charset="0"/>
              <a:buChar char="•"/>
              <a:defRPr/>
            </a:pPr>
            <a:r>
              <a:rPr lang="ru-RU" sz="1200" dirty="0"/>
              <a:t>дата и время – предназначены для определения моментов времени DATE </a:t>
            </a:r>
          </a:p>
          <a:p>
            <a:pPr lvl="1">
              <a:defRPr/>
            </a:pPr>
            <a:r>
              <a:rPr lang="en-US" sz="1200" dirty="0"/>
              <a:t>TIME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 lvl="1">
              <a:defRPr/>
            </a:pPr>
            <a:r>
              <a:rPr lang="en-US" sz="1200" dirty="0"/>
              <a:t>TIMESTAMP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>
              <a:defRPr/>
            </a:pPr>
            <a:r>
              <a:rPr lang="ru-RU" sz="1200" dirty="0"/>
              <a:t>• интервальные данные – используются для представления периодов времени </a:t>
            </a:r>
          </a:p>
          <a:p>
            <a:pPr lvl="1">
              <a:defRPr/>
            </a:pPr>
            <a:r>
              <a:rPr lang="en-US" sz="1200" dirty="0"/>
              <a:t>INTERVAL {{</a:t>
            </a:r>
            <a:r>
              <a:rPr lang="en-US" sz="1200" dirty="0" err="1"/>
              <a:t>start_field</a:t>
            </a:r>
            <a:r>
              <a:rPr lang="en-US" sz="1200" dirty="0"/>
              <a:t> TO </a:t>
            </a:r>
            <a:r>
              <a:rPr lang="en-US" sz="1200" dirty="0" err="1"/>
              <a:t>end_field</a:t>
            </a:r>
            <a:r>
              <a:rPr lang="en-US" sz="1200" dirty="0"/>
              <a:t>} </a:t>
            </a:r>
            <a:r>
              <a:rPr lang="en-US" sz="1200" dirty="0" err="1"/>
              <a:t>single_datetime_field</a:t>
            </a:r>
            <a:r>
              <a:rPr lang="en-US" sz="1200" dirty="0"/>
              <a:t>} </a:t>
            </a:r>
          </a:p>
          <a:p>
            <a:pPr lvl="1">
              <a:defRPr/>
            </a:pPr>
            <a:r>
              <a:rPr lang="en-US" sz="1200" dirty="0"/>
              <a:t>[,fractional seconds precision])]</a:t>
            </a:r>
          </a:p>
          <a:p>
            <a:pPr lvl="1">
              <a:defRPr/>
            </a:pPr>
            <a:endParaRPr lang="en-US" sz="1200" dirty="0"/>
          </a:p>
          <a:p>
            <a:pPr marL="0" lvl="1">
              <a:defRPr/>
            </a:pPr>
            <a:r>
              <a:rPr lang="be-BY" sz="1200" b="1" dirty="0"/>
              <a:t>Дополнительные типы данных:</a:t>
            </a:r>
            <a:endParaRPr lang="en-US" sz="1200" b="1" dirty="0"/>
          </a:p>
          <a:p>
            <a:pPr>
              <a:defRPr/>
            </a:pPr>
            <a:r>
              <a:rPr lang="ru-RU" sz="1200" dirty="0"/>
              <a:t>• денежные данные – описывают представление денежных величин </a:t>
            </a:r>
          </a:p>
          <a:p>
            <a:pPr>
              <a:defRPr/>
            </a:pPr>
            <a:r>
              <a:rPr lang="en-US" sz="1200" dirty="0"/>
              <a:t>	MONEY </a:t>
            </a:r>
          </a:p>
          <a:p>
            <a:pPr>
              <a:defRPr/>
            </a:pPr>
            <a:r>
              <a:rPr lang="ru-RU" sz="1200" dirty="0"/>
              <a:t>• двоичные данные – позволяют хранить данные любого объема в двоичном коде</a:t>
            </a:r>
          </a:p>
          <a:p>
            <a:pPr lvl="1">
              <a:defRPr/>
            </a:pPr>
            <a:r>
              <a:rPr lang="en-US" sz="1200" dirty="0"/>
              <a:t>BINARY </a:t>
            </a:r>
          </a:p>
          <a:p>
            <a:pPr lvl="1">
              <a:defRPr/>
            </a:pPr>
            <a:r>
              <a:rPr lang="en-US" sz="1200" dirty="0"/>
              <a:t>BYTE </a:t>
            </a:r>
          </a:p>
          <a:p>
            <a:pPr lvl="1">
              <a:defRPr/>
            </a:pPr>
            <a:r>
              <a:rPr lang="en-US" sz="1200" dirty="0"/>
              <a:t>BLOB </a:t>
            </a:r>
          </a:p>
          <a:p>
            <a:pPr>
              <a:defRPr/>
            </a:pPr>
            <a:r>
              <a:rPr lang="ru-RU" sz="1200" dirty="0"/>
              <a:t>• последовательные данные – используются для представления возрастающих числовых последовательностей </a:t>
            </a:r>
          </a:p>
          <a:p>
            <a:pPr lvl="1">
              <a:defRPr/>
            </a:pPr>
            <a:r>
              <a:rPr lang="en-US" sz="1200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23879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управления базами данных используются следующие команды</a:t>
            </a:r>
            <a:r>
              <a:rPr lang="en-US" sz="1200"/>
              <a:t>:</a:t>
            </a:r>
          </a:p>
          <a:p>
            <a:pPr lvl="1"/>
            <a:r>
              <a:rPr lang="ru-RU" sz="1200"/>
              <a:t>• CREATE - определить и создать объект базы данных; </a:t>
            </a:r>
          </a:p>
          <a:p>
            <a:pPr lvl="1"/>
            <a:r>
              <a:rPr lang="ru-RU" sz="1200"/>
              <a:t>• ALTER - изменить определение объекта базы данных; </a:t>
            </a:r>
          </a:p>
          <a:p>
            <a:pPr lvl="1"/>
            <a:r>
              <a:rPr lang="ru-RU" sz="1200"/>
              <a:t>• DROP - удалить существующий объект базы данных. </a:t>
            </a:r>
            <a:endParaRPr lang="en-US" sz="1200"/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4648200"/>
            <a:ext cx="8839200" cy="2124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CREATE TABLE student (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integer   NOT NULL,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name        char(100),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rating      float     DEFAULT 0.0,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integer,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PRIMARY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ON UPDATE  CASCADE,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rating_OK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((rating &gt; 0) and (rating &lt;= 10.0)),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6148" name="Прямоугольник 5"/>
          <p:cNvSpPr>
            <a:spLocks noChangeArrowheads="1"/>
          </p:cNvSpPr>
          <p:nvPr/>
        </p:nvSpPr>
        <p:spPr bwMode="auto">
          <a:xfrm>
            <a:off x="152400" y="1219200"/>
            <a:ext cx="8839200" cy="3324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000">
                <a:latin typeface="Courier New" pitchFamily="49" charset="0"/>
                <a:cs typeface="Courier New" pitchFamily="49" charset="0"/>
              </a:rPr>
              <a:t>CREATE TABLE table_name (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column_name data_type [NOT NULL] [UNIQUE]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[DEFAULT default_option]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[PRIMARY KEY (list_of_columns) [,]]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[UNIQUE (list_of_columns),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   FOREIGN KEY (list_of_foreign_key_columns)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REFERENCES parent_table_name [(list_of_candidate_key_columns)],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[MATCH {PARTIAL | FULL}]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UPDATE referential_action]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DELETE referential_action] </a:t>
            </a:r>
          </a:p>
          <a:p>
            <a:pPr lvl="2"/>
            <a:r>
              <a:rPr lang="be-BY" sz="1000">
                <a:latin typeface="Courier New" pitchFamily="49" charset="0"/>
                <a:cs typeface="Courier New" pitchFamily="49" charset="0"/>
              </a:rPr>
              <a:t>] [, …]}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be-BY" sz="100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14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192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487363"/>
            <a:ext cx="8839200" cy="20621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ALTER TABLE table_name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[COLUMN] column_name data_type [NOT NULL] [UNIQUE]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[DEFAULT default_option] [CHECK (search_condition)]]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[COLUMN] column_name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[CONSTRAINT constraint_name] table_constraint_defenition]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CONSTRAINT constraint_name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SET DEFAULT default_option]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DROP DEFAULT]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2655888"/>
            <a:ext cx="8839200" cy="10779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ALTER TABLE student </a:t>
            </a: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ADD CONSTRAINT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group_refer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be-BY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ON UPDATE CASCADE; </a:t>
            </a:r>
          </a:p>
        </p:txBody>
      </p:sp>
      <p:sp>
        <p:nvSpPr>
          <p:cNvPr id="7172" name="Прямоугольник 5"/>
          <p:cNvSpPr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DROP TABLE table_name [RESTICT | CASCADE] 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21504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SELECT.</a:t>
            </a:r>
            <a:endParaRPr lang="be-BY" sz="2400" b="1"/>
          </a:p>
        </p:txBody>
      </p:sp>
      <p:sp>
        <p:nvSpPr>
          <p:cNvPr id="8195" name="Прямоугольник 6"/>
          <p:cNvSpPr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SELECT [DISTINCT | ALL]{* | [column [AS new_column_name]] [, …]}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FROM table [alias] [,…]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[WHERE condition]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[GROUP BY list [HAVING condition]]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[ORDER BY list]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6" name="Прямоугольник 7"/>
          <p:cNvSpPr>
            <a:spLocks noChangeArrowheads="1"/>
          </p:cNvSpPr>
          <p:nvPr/>
        </p:nvSpPr>
        <p:spPr bwMode="auto">
          <a:xfrm>
            <a:off x="152400" y="1905000"/>
            <a:ext cx="8839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/>
            <a:r>
              <a:rPr lang="be-BY" sz="1600" dirty="0"/>
              <a:t>Здесь использованы следующие обозначения:</a:t>
            </a:r>
          </a:p>
          <a:p>
            <a:pPr lvl="2"/>
            <a:r>
              <a:rPr lang="ru-RU" sz="1600" dirty="0"/>
              <a:t>• column – имя столбца (или константа, или выражение);</a:t>
            </a:r>
          </a:p>
          <a:p>
            <a:pPr lvl="2"/>
            <a:r>
              <a:rPr lang="ru-RU" sz="1600" dirty="0"/>
              <a:t>• DISTINCT - результат не будет содержать строк-дубликатов;</a:t>
            </a:r>
          </a:p>
          <a:p>
            <a:pPr lvl="2"/>
            <a:r>
              <a:rPr lang="ru-RU" sz="1600" dirty="0"/>
              <a:t>• ALL - результат может содержать дублирующие строки (по умолчанию);</a:t>
            </a:r>
          </a:p>
          <a:p>
            <a:pPr lvl="2"/>
            <a:r>
              <a:rPr lang="be-BY" sz="1600" dirty="0"/>
              <a:t>• * - все столбцы;</a:t>
            </a:r>
          </a:p>
          <a:p>
            <a:pPr lvl="2"/>
            <a:r>
              <a:rPr lang="en-US" sz="1600" dirty="0"/>
              <a:t>• table - </a:t>
            </a:r>
            <a:r>
              <a:rPr lang="be-BY" sz="1600" dirty="0"/>
              <a:t>имя таблицы;</a:t>
            </a:r>
          </a:p>
          <a:p>
            <a:pPr lvl="2"/>
            <a:r>
              <a:rPr lang="ru-RU" sz="1600" dirty="0"/>
              <a:t>• alias - сокращение для имени таблицы;</a:t>
            </a:r>
          </a:p>
          <a:p>
            <a:pPr lvl="2"/>
            <a:r>
              <a:rPr lang="ru-RU" sz="1600" dirty="0"/>
              <a:t>• condition - условие фильтрации строк данных;</a:t>
            </a:r>
          </a:p>
          <a:p>
            <a:pPr lvl="2"/>
            <a:r>
              <a:rPr lang="en-US" sz="1600" dirty="0"/>
              <a:t>• list - </a:t>
            </a:r>
            <a:r>
              <a:rPr lang="be-BY" sz="1600" dirty="0"/>
              <a:t>список столбцов;</a:t>
            </a:r>
          </a:p>
        </p:txBody>
      </p:sp>
    </p:spTree>
    <p:extLst>
      <p:ext uri="{BB962C8B-B14F-4D97-AF65-F5344CB8AC3E}">
        <p14:creationId xmlns:p14="http://schemas.microsoft.com/office/powerpoint/2010/main" val="30825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Упражнения по </a:t>
            </a:r>
            <a:r>
              <a:rPr lang="en-US" dirty="0">
                <a:solidFill>
                  <a:schemeClr val="bg1"/>
                </a:solidFill>
              </a:rPr>
              <a:t>SQL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2"/>
              </a:rPr>
              <a:t>http://sql-ex.ru/?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Lang=0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9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Предложение WHERE состоит из ключевого слова WHERE, за которым следует условие отбора, определяющее, какие именно строки требуется извлечь. Если условие отбора имеет значение TRUE, строка будет включена в результаты запроса. Если же оно имеет значение FALSE или NULL, то строка исключается из результатов запроса. </a:t>
            </a:r>
          </a:p>
          <a:p>
            <a:r>
              <a:rPr lang="be-BY" sz="1200"/>
              <a:t>Основные типы условий фильтрации: </a:t>
            </a:r>
          </a:p>
          <a:p>
            <a:r>
              <a:rPr lang="ru-RU" sz="1200" b="1"/>
              <a:t>1) Сравнение </a:t>
            </a:r>
            <a:r>
              <a:rPr lang="ru-RU" sz="1200"/>
              <a:t>– использование операторов сравнения (&gt;, &lt;, &gt;=, &lt;=, =, &lt;&gt;), скобок ('(', ')'), логических связок (AND («и»), OR («или»), NOT («нет»)) и констант: </a:t>
            </a:r>
          </a:p>
          <a:p>
            <a:r>
              <a:rPr lang="en-US" sz="1200"/>
              <a:t>	… WHERE ((rating &gt; 0.0) AND (rating &lt; 10.0)) … </a:t>
            </a:r>
          </a:p>
          <a:p>
            <a:r>
              <a:rPr lang="ru-RU" sz="1200" b="1"/>
              <a:t>2) Проверка на принадлежность значений диапазону </a:t>
            </a:r>
            <a:r>
              <a:rPr lang="ru-RU" sz="1200"/>
              <a:t>(оператор [NOT] BETWEEN … AND …): </a:t>
            </a:r>
          </a:p>
          <a:p>
            <a:r>
              <a:rPr lang="en-US" sz="1200"/>
              <a:t>	… WHERE rating BETWEEN 0.0 AND 10.0 … </a:t>
            </a:r>
          </a:p>
          <a:p>
            <a:r>
              <a:rPr lang="be-BY" sz="1200"/>
              <a:t>или (инверсная форма) </a:t>
            </a:r>
          </a:p>
          <a:p>
            <a:r>
              <a:rPr lang="en-US" sz="1200"/>
              <a:t>	… WHERE rating NOT BETWEEN 0.0 AND 10.0 … </a:t>
            </a:r>
          </a:p>
          <a:p>
            <a:r>
              <a:rPr lang="ru-RU" sz="1200"/>
              <a:t>Следует отметить, что проверка на принадлежность диапазону может</a:t>
            </a:r>
            <a:r>
              <a:rPr lang="en-US" sz="1200"/>
              <a:t> </a:t>
            </a:r>
            <a:r>
              <a:rPr lang="be-BY" sz="1200"/>
              <a:t>быть реализована через сравнения. </a:t>
            </a:r>
          </a:p>
          <a:p>
            <a:r>
              <a:rPr lang="ru-RU" sz="1200" b="1"/>
              <a:t>3) Принадлежность к множеству </a:t>
            </a:r>
            <a:r>
              <a:rPr lang="ru-RU" sz="1200"/>
              <a:t>– использование [NOT] IN (value_list): </a:t>
            </a:r>
          </a:p>
          <a:p>
            <a:r>
              <a:rPr lang="en-US" sz="1200"/>
              <a:t>	… WHERE student IN (‘Ivanov’, ‘Petrov’, ‘Sidorov’) … </a:t>
            </a:r>
          </a:p>
          <a:p>
            <a:r>
              <a:rPr lang="ru-RU" sz="1200" b="1"/>
              <a:t>4) Соответствие символьному шаблону </a:t>
            </a:r>
            <a:r>
              <a:rPr lang="ru-RU" sz="1200"/>
              <a:t>– использование [NOT] LIKE 'template'. Специальные символы шаблона по стандарту: '%' – любая последовательность символов; '_' – любой одиночный символ; для поиска одиночных символов '%' и '_' можно задать ESCAPE символ. Например, для поиска по шаблону '15%' можно задать: </a:t>
            </a:r>
          </a:p>
          <a:p>
            <a:r>
              <a:rPr lang="en-US" sz="1200"/>
              <a:t>	… WHERE data LIKE '15#%' ESCAPE '#' … </a:t>
            </a:r>
          </a:p>
          <a:p>
            <a:r>
              <a:rPr lang="ru-RU" sz="1200" b="1"/>
              <a:t>5) Обработка неизвестных значений (NULL) </a:t>
            </a:r>
            <a:r>
              <a:rPr lang="ru-RU" sz="1200"/>
              <a:t>– использование IS NULL или NOT NULL: </a:t>
            </a:r>
          </a:p>
          <a:p>
            <a:r>
              <a:rPr lang="en-US" sz="1200"/>
              <a:t>	… WHERE rating IS NULL … </a:t>
            </a:r>
          </a:p>
          <a:p>
            <a:endParaRPr lang="en-US" sz="1200"/>
          </a:p>
          <a:p>
            <a:r>
              <a:rPr lang="ru-RU" sz="1200" b="1"/>
              <a:t>В SQL имеется пять статистических функций: </a:t>
            </a:r>
          </a:p>
          <a:p>
            <a:r>
              <a:rPr lang="ru-RU" sz="1200"/>
              <a:t>• SUM() – для вычисления суммы всех значений столбца (только числовые типы); </a:t>
            </a:r>
          </a:p>
          <a:p>
            <a:r>
              <a:rPr lang="ru-RU" sz="1200"/>
              <a:t>• AVG() – для вычисления среднего значения столбца (только числовые типы); </a:t>
            </a:r>
          </a:p>
          <a:p>
            <a:r>
              <a:rPr lang="ru-RU" sz="1200"/>
              <a:t>• MIN() – определяет минимальное значение столбца; </a:t>
            </a:r>
          </a:p>
          <a:p>
            <a:r>
              <a:rPr lang="ru-RU" sz="1200"/>
              <a:t>• MAX() – определяет максимальное значение столбца; </a:t>
            </a:r>
          </a:p>
          <a:p>
            <a:r>
              <a:rPr lang="ru-RU" sz="1200"/>
              <a:t>• COUNT() – подсчитывает число всех определенных значений столбца.</a:t>
            </a:r>
          </a:p>
          <a:p>
            <a:endParaRPr lang="ru-RU" sz="1200"/>
          </a:p>
          <a:p>
            <a:r>
              <a:rPr lang="ru-RU" sz="1200"/>
              <a:t>Обобщающие функции по стандарту SQL2 могут располагаться только в секциях SELECT и HAVING запроса SELECT; </a:t>
            </a:r>
          </a:p>
          <a:p>
            <a:r>
              <a:rPr lang="ru-RU" sz="1200"/>
              <a:t>• все обобщающие функции игнорируют NULL значения; </a:t>
            </a:r>
          </a:p>
          <a:p>
            <a:r>
              <a:rPr lang="ru-RU" sz="1200"/>
              <a:t>• не допускается вложение обобщающих функций друг в друга. Варианты использования функции COUNT: </a:t>
            </a:r>
          </a:p>
          <a:p>
            <a:r>
              <a:rPr lang="ru-RU" sz="1200"/>
              <a:t>• COUNT(column) – количество значений в столбце column; </a:t>
            </a:r>
          </a:p>
          <a:p>
            <a:r>
              <a:rPr lang="ru-RU" sz="1200"/>
              <a:t>• COUNT(*) - количество строк в таблице; </a:t>
            </a:r>
          </a:p>
          <a:p>
            <a:r>
              <a:rPr lang="ru-RU" sz="1200"/>
              <a:t>• COUNT (DISTINCT column) – число не повторяющихся значений в столбце column. </a:t>
            </a:r>
            <a:endParaRPr lang="be-BY" sz="1200"/>
          </a:p>
        </p:txBody>
      </p:sp>
      <p:sp>
        <p:nvSpPr>
          <p:cNvPr id="921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WHERE.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6803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Оператор </a:t>
            </a:r>
            <a:r>
              <a:rPr lang="en-US" dirty="0" smtClean="0"/>
              <a:t>LIKE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938236"/>
              </p:ext>
            </p:extLst>
          </p:nvPr>
        </p:nvGraphicFramePr>
        <p:xfrm>
          <a:off x="457200" y="1700808"/>
          <a:ext cx="8075241" cy="4444536"/>
        </p:xfrm>
        <a:graphic>
          <a:graphicData uri="http://schemas.openxmlformats.org/drawingml/2006/table">
            <a:tbl>
              <a:tblPr/>
              <a:tblGrid>
                <a:gridCol w="2242592"/>
                <a:gridCol w="2736304"/>
                <a:gridCol w="3096345"/>
              </a:tblGrid>
              <a:tr h="203414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Шаблон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Пример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3656">
                <a:tc>
                  <a:txBody>
                    <a:bodyPr/>
                    <a:lstStyle/>
                    <a:p>
                      <a:r>
                        <a:rPr lang="ru-RU" sz="1400" dirty="0"/>
                        <a:t>%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Строка</a:t>
                      </a:r>
                      <a:r>
                        <a:rPr lang="ru-RU" sz="1400" baseline="0" dirty="0" smtClean="0"/>
                        <a:t> любой длины.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title LIKE '%computer%' </a:t>
                      </a:r>
                      <a:r>
                        <a:rPr lang="ru-RU" sz="1400" dirty="0" smtClean="0"/>
                        <a:t>истина</a:t>
                      </a:r>
                      <a:r>
                        <a:rPr lang="ru-RU" sz="1400" baseline="0" dirty="0" smtClean="0"/>
                        <a:t> для всех строк содержащих слово </a:t>
                      </a:r>
                      <a:r>
                        <a:rPr lang="en-US" sz="1400" baseline="0" dirty="0" smtClean="0"/>
                        <a:t>computer </a:t>
                      </a:r>
                      <a:r>
                        <a:rPr lang="ru-RU" sz="1400" baseline="0" dirty="0" smtClean="0"/>
                        <a:t>в любом месте.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656">
                <a:tc>
                  <a:txBody>
                    <a:bodyPr/>
                    <a:lstStyle/>
                    <a:p>
                      <a:r>
                        <a:rPr lang="en-US" sz="1400" dirty="0"/>
                        <a:t>_ </a:t>
                      </a:r>
                      <a:r>
                        <a:rPr lang="en-US" sz="1400" dirty="0" smtClean="0"/>
                        <a:t>(</a:t>
                      </a:r>
                      <a:r>
                        <a:rPr lang="ru-RU" sz="1400" dirty="0" smtClean="0"/>
                        <a:t>нижнее подчеркивание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Один любой символ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au_fname</a:t>
                      </a:r>
                      <a:r>
                        <a:rPr lang="en-US" sz="1400" dirty="0"/>
                        <a:t> LIKE '_</a:t>
                      </a:r>
                      <a:r>
                        <a:rPr lang="en-US" sz="1400" dirty="0" err="1"/>
                        <a:t>ean</a:t>
                      </a:r>
                      <a:r>
                        <a:rPr lang="en-US" sz="1400" dirty="0"/>
                        <a:t>' </a:t>
                      </a:r>
                      <a:r>
                        <a:rPr lang="ru-RU" sz="1400" dirty="0" smtClean="0"/>
                        <a:t>истина для всех строк длиной в 4 символа и заканчивающихся на </a:t>
                      </a:r>
                      <a:r>
                        <a:rPr lang="en-US" sz="1400" dirty="0" err="1" smtClean="0"/>
                        <a:t>ean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(Dean, Sean, </a:t>
                      </a:r>
                      <a:r>
                        <a:rPr lang="ru-RU" sz="1400" dirty="0" smtClean="0"/>
                        <a:t>и т.д.</a:t>
                      </a:r>
                      <a:r>
                        <a:rPr lang="en-US" sz="1400" dirty="0" smtClean="0"/>
                        <a:t>).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236">
                <a:tc>
                  <a:txBody>
                    <a:bodyPr/>
                    <a:lstStyle/>
                    <a:p>
                      <a:r>
                        <a:rPr lang="ru-RU" sz="1400"/>
                        <a:t>[ ]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Любой символ из указанного диапазона </a:t>
                      </a:r>
                      <a:r>
                        <a:rPr lang="en-US" sz="1400" dirty="0" smtClean="0"/>
                        <a:t>([a-f])</a:t>
                      </a:r>
                      <a:r>
                        <a:rPr lang="ru-RU" sz="1400" dirty="0" smtClean="0"/>
                        <a:t> или множества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dirty="0" smtClean="0"/>
                        <a:t>([</a:t>
                      </a:r>
                      <a:r>
                        <a:rPr lang="en-US" sz="1400" dirty="0" err="1"/>
                        <a:t>abcdef</a:t>
                      </a:r>
                      <a:r>
                        <a:rPr lang="en-US" sz="1400" dirty="0" smtClean="0"/>
                        <a:t>]).</a:t>
                      </a:r>
                      <a:r>
                        <a:rPr lang="ru-RU" sz="1400" dirty="0" smtClean="0"/>
                        <a:t> При</a:t>
                      </a:r>
                      <a:r>
                        <a:rPr lang="ru-RU" sz="1400" baseline="0" dirty="0" smtClean="0"/>
                        <a:t> поиске с помощью </a:t>
                      </a:r>
                      <a:r>
                        <a:rPr lang="ru-RU" sz="1400" dirty="0" smtClean="0"/>
                        <a:t>диапазонов включаемые символы зависят</a:t>
                      </a:r>
                      <a:r>
                        <a:rPr lang="ru-RU" sz="1400" baseline="0" dirty="0" smtClean="0"/>
                        <a:t> от настроек </a:t>
                      </a:r>
                      <a:r>
                        <a:rPr lang="en-US" sz="1400" baseline="0" dirty="0" smtClean="0"/>
                        <a:t>collation.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au_lname</a:t>
                      </a:r>
                      <a:r>
                        <a:rPr lang="en-US" sz="1400" dirty="0"/>
                        <a:t> LIKE '[C-P]</a:t>
                      </a:r>
                      <a:r>
                        <a:rPr lang="en-US" sz="1400" dirty="0" err="1"/>
                        <a:t>arsen</a:t>
                      </a:r>
                      <a:r>
                        <a:rPr lang="en-US" sz="1400" dirty="0"/>
                        <a:t>' </a:t>
                      </a:r>
                      <a:r>
                        <a:rPr lang="ru-RU" sz="1400" dirty="0" smtClean="0"/>
                        <a:t>истина</a:t>
                      </a:r>
                      <a:r>
                        <a:rPr lang="en-US" sz="1400" dirty="0" smtClean="0"/>
                        <a:t> </a:t>
                      </a:r>
                      <a:r>
                        <a:rPr lang="ru-RU" sz="1400" dirty="0" smtClean="0"/>
                        <a:t>для</a:t>
                      </a:r>
                      <a:r>
                        <a:rPr lang="ru-RU" sz="1400" baseline="0" dirty="0" smtClean="0"/>
                        <a:t> строк</a:t>
                      </a:r>
                      <a:r>
                        <a:rPr lang="en-US" sz="1400" dirty="0" smtClean="0"/>
                        <a:t> </a:t>
                      </a:r>
                      <a:r>
                        <a:rPr lang="ru-RU" sz="1400" dirty="0" smtClean="0"/>
                        <a:t>начинающих</a:t>
                      </a:r>
                      <a:r>
                        <a:rPr lang="en-US" sz="1400" dirty="0" smtClean="0"/>
                        <a:t>c</a:t>
                      </a:r>
                      <a:r>
                        <a:rPr lang="ru-RU" sz="1400" dirty="0" smtClean="0"/>
                        <a:t>я</a:t>
                      </a:r>
                      <a:r>
                        <a:rPr lang="ru-RU" sz="1400" baseline="0" dirty="0" smtClean="0"/>
                        <a:t> с символа в диапазоне от </a:t>
                      </a:r>
                      <a:r>
                        <a:rPr lang="en-US" sz="1400" dirty="0" smtClean="0"/>
                        <a:t>C </a:t>
                      </a:r>
                      <a:r>
                        <a:rPr lang="ru-RU" sz="1400" dirty="0" smtClean="0"/>
                        <a:t>до </a:t>
                      </a:r>
                      <a:r>
                        <a:rPr lang="en-US" sz="1400" dirty="0" smtClean="0"/>
                        <a:t>P </a:t>
                      </a:r>
                      <a:r>
                        <a:rPr lang="ru-RU" sz="1400" dirty="0" smtClean="0"/>
                        <a:t>и заканчивающихся на </a:t>
                      </a:r>
                      <a:r>
                        <a:rPr lang="en-US" sz="1400" dirty="0" err="1" smtClean="0"/>
                        <a:t>arsen</a:t>
                      </a:r>
                      <a:r>
                        <a:rPr lang="ru-RU" sz="1400" dirty="0" smtClean="0"/>
                        <a:t> (</a:t>
                      </a:r>
                      <a:r>
                        <a:rPr lang="en-US" sz="1400" dirty="0" smtClean="0"/>
                        <a:t>Carsen</a:t>
                      </a:r>
                      <a:r>
                        <a:rPr lang="en-US" sz="1400" dirty="0"/>
                        <a:t>, Larsen, </a:t>
                      </a:r>
                      <a:r>
                        <a:rPr lang="en-US" sz="1400" dirty="0" err="1"/>
                        <a:t>Karsen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 smtClean="0"/>
                        <a:t>и т.д.)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656">
                <a:tc>
                  <a:txBody>
                    <a:bodyPr/>
                    <a:lstStyle/>
                    <a:p>
                      <a:r>
                        <a:rPr lang="ru-RU" sz="1400"/>
                        <a:t>[^]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Любой символ отсутствующий</a:t>
                      </a:r>
                      <a:r>
                        <a:rPr lang="ru-RU" sz="1400" baseline="0" dirty="0" smtClean="0"/>
                        <a:t> в</a:t>
                      </a:r>
                      <a:r>
                        <a:rPr lang="ru-RU" sz="1400" dirty="0" smtClean="0"/>
                        <a:t> указанном диапазоне </a:t>
                      </a:r>
                      <a:r>
                        <a:rPr lang="en-US" sz="1400" dirty="0" smtClean="0"/>
                        <a:t>([^a-f])</a:t>
                      </a:r>
                      <a:r>
                        <a:rPr lang="ru-RU" sz="1400" dirty="0" smtClean="0"/>
                        <a:t> или множестве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dirty="0" smtClean="0"/>
                        <a:t>([^</a:t>
                      </a:r>
                      <a:r>
                        <a:rPr lang="en-US" sz="1400" dirty="0" err="1" smtClean="0"/>
                        <a:t>abcdef</a:t>
                      </a:r>
                      <a:r>
                        <a:rPr lang="en-US" sz="1400" dirty="0" smtClean="0"/>
                        <a:t>]).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au_lname</a:t>
                      </a:r>
                      <a:r>
                        <a:rPr lang="en-US" sz="1400" dirty="0"/>
                        <a:t> LIKE 'de[^l]%' all author last names starting with de and where the following letter is not l.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6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GROUP BY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10243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Запрос, включающий в себя предложение </a:t>
            </a:r>
            <a:r>
              <a:rPr lang="ru-RU" sz="1200" b="1"/>
              <a:t>GROUP BY</a:t>
            </a:r>
            <a:r>
              <a:rPr lang="ru-RU" sz="1200"/>
              <a:t>, называется запросом с группировкой, поскольку он объединяет строки исходных таблиц в группы и для каждой группы строк генерирует одну строку в таблице результатов запроса. Столбцы, указанные в предложении GROUP BY, называются столбцами группировки (возможно указание нескольких столбцов – группировка по комбинации значений), поскольку именно они определяют, по какому признаку строки делятся на группы.</a:t>
            </a:r>
          </a:p>
          <a:p>
            <a:r>
              <a:rPr lang="ru-RU" sz="1200"/>
              <a:t>Ограничения на синтаксис группирующих запросов и особенности выполнения: </a:t>
            </a:r>
          </a:p>
          <a:p>
            <a:r>
              <a:rPr lang="ru-RU" sz="1200" b="1"/>
              <a:t>1)</a:t>
            </a:r>
            <a:r>
              <a:rPr lang="ru-RU" sz="1200"/>
              <a:t> Столбцы с группировкой должны представлять собой реальные столбцы таблиц, перечисленных в предложении FROM. Нельзя группировать строки на основании значения вычисляемого выражения. </a:t>
            </a:r>
          </a:p>
          <a:p>
            <a:r>
              <a:rPr lang="ru-RU" sz="1200" b="1"/>
              <a:t>2)</a:t>
            </a:r>
            <a:r>
              <a:rPr lang="ru-RU" sz="1200"/>
              <a:t> Все имена столбцов, приведенные в описании SELECT должны обязательно присутствовать и в секции GROUP BY. Это означает, что возвращаемым столбцом может быть: </a:t>
            </a:r>
            <a:endParaRPr lang="be-BY" sz="1200"/>
          </a:p>
          <a:p>
            <a:pPr lvl="1"/>
            <a:r>
              <a:rPr lang="be-BY" sz="1200"/>
              <a:t>• константа; </a:t>
            </a:r>
          </a:p>
          <a:p>
            <a:pPr lvl="1"/>
            <a:r>
              <a:rPr lang="ru-RU" sz="1200"/>
              <a:t>• статистическая функция, возвращающая одно значение для всех строк, входящих в группу; </a:t>
            </a:r>
          </a:p>
          <a:p>
            <a:pPr lvl="1"/>
            <a:r>
              <a:rPr lang="ru-RU" sz="1200"/>
              <a:t>• столбец группировки, который по определению имеет одно и то же значение во всех строках группы; </a:t>
            </a:r>
          </a:p>
          <a:p>
            <a:pPr lvl="1"/>
            <a:r>
              <a:rPr lang="ru-RU" sz="1200"/>
              <a:t>• выражение, включающее в себя перечисленные выше элементы.</a:t>
            </a:r>
          </a:p>
          <a:p>
            <a:r>
              <a:rPr lang="ru-RU" sz="1200" b="1"/>
              <a:t>3)</a:t>
            </a:r>
            <a:r>
              <a:rPr lang="ru-RU" sz="1200"/>
              <a:t> Если совместно с GROUP BY используется WHERE, то WHERE обрабатывается первым, а группированию подвергаются только те строки, которые удовлетворяют условию фильтра. По ISO, NULL-значения входят в одну группу.</a:t>
            </a:r>
          </a:p>
          <a:p>
            <a:endParaRPr lang="ru-RU" sz="1200"/>
          </a:p>
          <a:p>
            <a:endParaRPr lang="ru-RU" sz="1200"/>
          </a:p>
          <a:p>
            <a:r>
              <a:rPr lang="ru-RU" sz="1200"/>
              <a:t>	</a:t>
            </a:r>
            <a:r>
              <a:rPr lang="ru-RU" sz="1200" b="1"/>
              <a:t>Подзапросы</a:t>
            </a:r>
            <a:r>
              <a:rPr lang="ru-RU" sz="1200"/>
              <a:t> – запросы с помощью оператора SELECT, помещенные в секции WHERE и (или) HAVING внешнего оператора SELECT. Подзапрос создает временную таблицу, содержимое которой извлекается и обрабатывается внешним оператором (обычно предикатом внешнего запроса). Текст подзапроса должен быть заключен в круглые скобки и располагается всегда в правой части операции внешнего запроса. В подзапросах не должна </a:t>
            </a:r>
            <a:r>
              <a:rPr lang="be-BY" sz="1200"/>
              <a:t>использоваться секция </a:t>
            </a:r>
            <a:r>
              <a:rPr lang="en-US" sz="1200"/>
              <a:t>ORDER BY. </a:t>
            </a:r>
            <a:r>
              <a:rPr lang="ru-RU" sz="1200"/>
              <a:t> </a:t>
            </a:r>
          </a:p>
          <a:p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6006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 smtClean="0"/>
              <a:t>Многотабличные </a:t>
            </a:r>
            <a:r>
              <a:rPr lang="be-BY" sz="2400" b="1" dirty="0"/>
              <a:t>запросы.</a:t>
            </a:r>
          </a:p>
        </p:txBody>
      </p:sp>
      <p:sp>
        <p:nvSpPr>
          <p:cNvPr id="11267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b="1" dirty="0"/>
              <a:t>1) Декартово произведение двух таблиц: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t2; </a:t>
            </a:r>
          </a:p>
          <a:p>
            <a:r>
              <a:rPr lang="ru-RU" sz="1200" b="1" dirty="0"/>
              <a:t>2) Тета-соединение таблиц </a:t>
            </a:r>
            <a:r>
              <a:rPr lang="ru-RU" sz="1200" dirty="0"/>
              <a:t>(используются знаки сравнения, на практике используется редко, так как трудно найти смысл соединения):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&gt; t2.number); </a:t>
            </a:r>
          </a:p>
          <a:p>
            <a:r>
              <a:rPr lang="ru-RU" sz="1200" b="1" dirty="0"/>
              <a:t>3) Экви-соединение таблиц </a:t>
            </a:r>
            <a:r>
              <a:rPr lang="ru-RU" sz="1200" dirty="0"/>
              <a:t>(выполняется по равенству значений общего атрибута, например значений первичного и внешнего ключа):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= t2.number); </a:t>
            </a:r>
          </a:p>
          <a:p>
            <a:r>
              <a:rPr lang="ru-RU" sz="1200" dirty="0"/>
              <a:t>или эквивалентный вариант соединения (inner или natural join):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INNER JOIN t2 ON (t1.number = t2.number); </a:t>
            </a:r>
          </a:p>
          <a:p>
            <a:r>
              <a:rPr lang="ru-RU" sz="1200" b="1" dirty="0"/>
              <a:t>4) Внешние соединения таблиц </a:t>
            </a:r>
            <a:r>
              <a:rPr lang="ru-RU" sz="1200" dirty="0"/>
              <a:t>(левое, правое и полное, соответственно):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LEFT JOIN t2 ON t1.number = t2.number; </a:t>
            </a:r>
          </a:p>
          <a:p>
            <a:pPr lvl="1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RIGHT JOIN t2 ON t1.number = t2.number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cs typeface="Courier New" pitchFamily="49" charset="0"/>
              </a:rPr>
              <a:t>JOIN</a:t>
            </a:r>
            <a:r>
              <a:rPr lang="en-US" sz="1200" dirty="0">
                <a:cs typeface="Courier New" pitchFamily="49" charset="0"/>
              </a:rPr>
              <a:t>: Return rows when there is at least one match in both tables</a:t>
            </a:r>
          </a:p>
          <a:p>
            <a:r>
              <a:rPr lang="en-US" sz="1200" dirty="0" smtClean="0">
                <a:cs typeface="Courier New" pitchFamily="49" charset="0"/>
              </a:rPr>
              <a:t>LEFT </a:t>
            </a:r>
            <a:r>
              <a:rPr lang="en-US" sz="1200" dirty="0">
                <a:cs typeface="Courier New" pitchFamily="49" charset="0"/>
              </a:rPr>
              <a:t>JOIN: Return all rows from the left table, even if there are no matches in the right table</a:t>
            </a:r>
          </a:p>
          <a:p>
            <a:r>
              <a:rPr lang="en-US" sz="1200" dirty="0" smtClean="0">
                <a:cs typeface="Courier New" pitchFamily="49" charset="0"/>
              </a:rPr>
              <a:t>RIGHT </a:t>
            </a:r>
            <a:r>
              <a:rPr lang="en-US" sz="1200" dirty="0">
                <a:cs typeface="Courier New" pitchFamily="49" charset="0"/>
              </a:rPr>
              <a:t>JOIN: Return all rows from the right table, even if there are no matches in the left table</a:t>
            </a:r>
          </a:p>
          <a:p>
            <a:r>
              <a:rPr lang="en-US" sz="1200" dirty="0" smtClean="0">
                <a:cs typeface="Courier New" pitchFamily="49" charset="0"/>
              </a:rPr>
              <a:t>FULL </a:t>
            </a:r>
            <a:r>
              <a:rPr lang="en-US" sz="1200" dirty="0">
                <a:cs typeface="Courier New" pitchFamily="49" charset="0"/>
              </a:rPr>
              <a:t>JOIN: Return rows when there is a match in one of the tables</a:t>
            </a:r>
          </a:p>
          <a:p>
            <a:pPr lvl="1"/>
            <a:endParaRPr lang="ru-RU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 smtClean="0"/>
              <a:t>Многотабличные </a:t>
            </a:r>
            <a:r>
              <a:rPr lang="be-BY" sz="2400" b="1" dirty="0"/>
              <a:t>запросы.</a:t>
            </a:r>
          </a:p>
        </p:txBody>
      </p:sp>
      <p:pic>
        <p:nvPicPr>
          <p:cNvPr id="1028" name="Picture 4" descr="http://www.codeproject.com/KB/database/Visual_SQL_Joins/Visual_SQL_JOINS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" y="681261"/>
            <a:ext cx="736092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98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Операторы вставки, изменения, удаления.</a:t>
            </a:r>
            <a:endParaRPr lang="be-BY" sz="2400" b="1"/>
          </a:p>
        </p:txBody>
      </p:sp>
      <p:sp>
        <p:nvSpPr>
          <p:cNvPr id="12291" name="Прямоугольник 3"/>
          <p:cNvSpPr>
            <a:spLocks noChangeArrowheads="1"/>
          </p:cNvSpPr>
          <p:nvPr/>
        </p:nvSpPr>
        <p:spPr bwMode="auto">
          <a:xfrm>
            <a:off x="152400" y="457200"/>
            <a:ext cx="88392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К операторам модификации данных относятся операторы INSERT (вставка), UPDATE (изменение) и DELETE (удаление).</a:t>
            </a:r>
            <a:endParaRPr lang="en-US" sz="1200"/>
          </a:p>
          <a:p>
            <a:endParaRPr lang="en-US" sz="1200"/>
          </a:p>
          <a:p>
            <a:r>
              <a:rPr lang="ru-RU" sz="1200" b="1"/>
              <a:t>1)</a:t>
            </a:r>
            <a:r>
              <a:rPr lang="ru-RU" sz="1200"/>
              <a:t> Однострочная инструкция </a:t>
            </a:r>
            <a:r>
              <a:rPr lang="ru-RU" sz="1200" b="1"/>
              <a:t>INSERT</a:t>
            </a:r>
            <a:r>
              <a:rPr lang="ru-RU" sz="1200"/>
              <a:t> позволяет добавить в таблицу одну новую строку. Этот вариант широко используется в повседневных приложениях, например в программах ввода данных, и имеет формат: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table_name [(column_list)]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(data_value_list) </a:t>
            </a:r>
          </a:p>
          <a:p>
            <a:r>
              <a:rPr lang="ru-RU" sz="1200"/>
              <a:t>Здесь, table_name – имя таблицы или обновляемого представления. </a:t>
            </a:r>
            <a:endParaRPr lang="en-US" sz="1200"/>
          </a:p>
          <a:p>
            <a:r>
              <a:rPr lang="be-BY" sz="1200" b="1"/>
              <a:t>Пример данного вида оператора:</a:t>
            </a:r>
            <a:r>
              <a:rPr lang="be-BY" sz="1200"/>
              <a:t>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student (student_ID, name, group_ID)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(10, ‘Ivanov’, 1);</a:t>
            </a:r>
          </a:p>
          <a:p>
            <a:pPr lvl="1"/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2)</a:t>
            </a:r>
            <a:r>
              <a:rPr lang="en-US" sz="1200"/>
              <a:t> </a:t>
            </a:r>
            <a:r>
              <a:rPr lang="ru-RU" sz="1200"/>
              <a:t>Инструкция UPDATE обновляет значения одного или нескольких столбцов в выбранных строках одной таблицы. Формат оператора UPDATE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column_name1 = data_value1 [, column_name2 = data_value2 …]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</a:t>
            </a:r>
          </a:p>
          <a:p>
            <a:r>
              <a:rPr lang="be-BY" sz="1200" b="1"/>
              <a:t>Пример полного обновления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konkurs);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3) </a:t>
            </a:r>
            <a:r>
              <a:rPr lang="ru-RU" sz="1200"/>
              <a:t>Инструкция DELETE удаляет выбранные строки из одной таблицы. Формат оператора DELETE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 </a:t>
            </a:r>
          </a:p>
          <a:p>
            <a:r>
              <a:rPr lang="ru-RU" sz="1200" b="1"/>
              <a:t>Пример полной очистки таблицы (сама таблица не удаляется из БД):</a:t>
            </a:r>
            <a:endParaRPr lang="en-US" sz="1200" b="1"/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student;</a:t>
            </a:r>
          </a:p>
          <a:p>
            <a:endParaRPr lang="en-US" sz="1200" b="1"/>
          </a:p>
          <a:p>
            <a:r>
              <a:rPr lang="ru-RU" sz="1200" b="1"/>
              <a:t>Пример неполного удаления данных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prikaz)</a:t>
            </a:r>
            <a:endParaRPr lang="be-BY" sz="12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«Сокращенный» </a:t>
            </a:r>
            <a:r>
              <a:rPr lang="en-US" sz="3600" dirty="0" smtClean="0"/>
              <a:t>INSERT</a:t>
            </a:r>
            <a:r>
              <a:rPr lang="ru-RU" sz="3600" dirty="0" smtClean="0"/>
              <a:t>в </a:t>
            </a:r>
            <a:r>
              <a:rPr lang="en-US" sz="3600" dirty="0" smtClean="0"/>
              <a:t>MS SQL 2008 </a:t>
            </a:r>
            <a:r>
              <a:rPr lang="ru-RU" sz="3600" dirty="0" smtClean="0"/>
              <a:t>и выше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SQL Server 2008 </a:t>
            </a:r>
            <a:r>
              <a:rPr lang="ru-RU" dirty="0"/>
              <a:t>и выше </a:t>
            </a:r>
            <a:r>
              <a:rPr lang="ru-RU" dirty="0" smtClean="0"/>
              <a:t>команда </a:t>
            </a:r>
            <a:r>
              <a:rPr lang="en-US" dirty="0" smtClean="0"/>
              <a:t>INSERT </a:t>
            </a:r>
            <a:r>
              <a:rPr lang="ru-RU" dirty="0" smtClean="0"/>
              <a:t>дает возможность вставить несколько строк за один вызов</a:t>
            </a:r>
            <a:r>
              <a:rPr lang="en-US" dirty="0" smtClean="0"/>
              <a:t>. </a:t>
            </a:r>
            <a:r>
              <a:rPr lang="ru-RU" dirty="0" smtClean="0"/>
              <a:t>Добавление производится в рамках общей транзакции.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989963"/>
            <a:ext cx="8147248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INSERT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CountryCapital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PartOfWorld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Country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CapitalCity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VALUES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'Австрия'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'Вена'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'Албания'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'Тирана'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'Андорра'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'Андорра-ла-Велья'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'Белоруссия'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'Минск'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'Бельгия'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'Брюссель'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035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T-SQL: </a:t>
            </a:r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SQL </a:t>
            </a:r>
            <a:r>
              <a:rPr lang="ru-RU" dirty="0" smtClean="0"/>
              <a:t>поддерживает однострочные (--) и многострочные комментарии (</a:t>
            </a:r>
            <a:r>
              <a:rPr lang="en-US" dirty="0" smtClean="0"/>
              <a:t>/* ... */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837835"/>
            <a:ext cx="8147248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/>
              </a:rPr>
              <a:t>/*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    Пример простого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T-SQL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скрипта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*/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srgbClr val="0000FF"/>
                </a:solidFill>
                <a:latin typeface="Consolas"/>
              </a:rPr>
              <a:t>EXEC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0000"/>
                </a:solidFill>
                <a:latin typeface="Consolas"/>
              </a:rPr>
              <a:t>sp_help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-- Выполняем системную хранимую процедуру sp_help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49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</a:t>
            </a:r>
            <a:r>
              <a:rPr lang="en-US" dirty="0" smtClean="0"/>
              <a:t>(constraints)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NULL</a:t>
            </a:r>
          </a:p>
          <a:p>
            <a:r>
              <a:rPr lang="en-US" dirty="0" smtClean="0"/>
              <a:t>CHECK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 FOREIGN </a:t>
            </a:r>
            <a:r>
              <a:rPr lang="en-US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31149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Хранимые процедуры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301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Хранимая процедура это функция на языке </a:t>
            </a:r>
            <a:r>
              <a:rPr lang="en-US" dirty="0" smtClean="0"/>
              <a:t>SQL. </a:t>
            </a:r>
            <a:r>
              <a:rPr lang="ru-RU" dirty="0" smtClean="0"/>
              <a:t>У процедуры могут быть параметры. Для создания процедуры используется команда </a:t>
            </a:r>
            <a:r>
              <a:rPr lang="en-US" dirty="0" smtClean="0"/>
              <a:t>CREATE PROC, </a:t>
            </a:r>
            <a:r>
              <a:rPr lang="ru-RU" dirty="0" smtClean="0"/>
              <a:t>для изменения </a:t>
            </a:r>
            <a:r>
              <a:rPr lang="en-US" dirty="0" smtClean="0"/>
              <a:t>ALTER PROC </a:t>
            </a:r>
            <a:r>
              <a:rPr lang="ru-RU" dirty="0" smtClean="0"/>
              <a:t>и </a:t>
            </a:r>
            <a:r>
              <a:rPr lang="en-US" dirty="0" smtClean="0"/>
              <a:t>DROP PROC </a:t>
            </a:r>
            <a:r>
              <a:rPr lang="ru-RU" dirty="0" smtClean="0"/>
              <a:t>для удаления.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7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3"/>
          <p:cNvSpPr>
            <a:spLocks noChangeArrowheads="1"/>
          </p:cNvSpPr>
          <p:nvPr/>
        </p:nvSpPr>
        <p:spPr bwMode="auto">
          <a:xfrm>
            <a:off x="685800" y="304800"/>
            <a:ext cx="8305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b="1"/>
              <a:t>Концептуальные модели данных</a:t>
            </a:r>
            <a:r>
              <a:rPr lang="en-US" b="1"/>
              <a:t> :</a:t>
            </a:r>
          </a:p>
          <a:p>
            <a:pPr lvl="1"/>
            <a:r>
              <a:rPr lang="ru-RU"/>
              <a:t>Семантическое моделирование данных</a:t>
            </a:r>
            <a:r>
              <a:rPr lang="en-US"/>
              <a:t>.</a:t>
            </a:r>
          </a:p>
          <a:p>
            <a:pPr lvl="1"/>
            <a:r>
              <a:rPr lang="ru-RU"/>
              <a:t>ER-модель (модель типа «сущность-связь» или «объект/отношение»)</a:t>
            </a:r>
            <a:r>
              <a:rPr lang="en-US"/>
              <a:t>.</a:t>
            </a:r>
          </a:p>
          <a:p>
            <a:pPr lvl="1"/>
            <a:r>
              <a:rPr lang="ru-RU"/>
              <a:t>EER-модель (Расширенная ER-модель)</a:t>
            </a:r>
            <a:r>
              <a:rPr lang="en-US"/>
              <a:t>.</a:t>
            </a:r>
          </a:p>
          <a:p>
            <a:endParaRPr lang="en-US"/>
          </a:p>
          <a:p>
            <a:r>
              <a:rPr lang="ru-RU" b="1"/>
              <a:t>Логические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Иерархическая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Сетевая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Реляционная модель данных</a:t>
            </a:r>
            <a:r>
              <a:rPr lang="en-US"/>
              <a:t>.</a:t>
            </a:r>
            <a:endParaRPr lang="ru-RU"/>
          </a:p>
          <a:p>
            <a:pPr lvl="2">
              <a:buFont typeface="Arial" charset="0"/>
              <a:buChar char="•"/>
            </a:pPr>
            <a:r>
              <a:rPr lang="be-BY"/>
              <a:t>Домены</a:t>
            </a:r>
            <a:r>
              <a:rPr lang="en-US"/>
              <a:t>, </a:t>
            </a:r>
            <a:r>
              <a:rPr lang="be-BY"/>
              <a:t>Отношения</a:t>
            </a:r>
            <a:r>
              <a:rPr lang="en-US"/>
              <a:t>,</a:t>
            </a:r>
            <a:r>
              <a:rPr lang="be-BY"/>
              <a:t> Представления</a:t>
            </a:r>
            <a:r>
              <a:rPr lang="en-US"/>
              <a:t>,</a:t>
            </a:r>
            <a:r>
              <a:rPr lang="ru-RU"/>
              <a:t> Целостность реляционных данных </a:t>
            </a:r>
            <a:r>
              <a:rPr lang="en-US"/>
              <a:t>,</a:t>
            </a:r>
            <a:r>
              <a:rPr lang="be-BY"/>
              <a:t> Потенциальные ключи</a:t>
            </a:r>
            <a:r>
              <a:rPr lang="en-US"/>
              <a:t>, </a:t>
            </a:r>
            <a:r>
              <a:rPr lang="be-BY"/>
              <a:t>Внешние ключи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be-BY"/>
              <a:t>Реляционные операторы</a:t>
            </a:r>
            <a:r>
              <a:rPr lang="en-US"/>
              <a:t>, </a:t>
            </a:r>
            <a:r>
              <a:rPr lang="be-BY"/>
              <a:t>Реляционная алгебра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ru-RU"/>
              <a:t>Перевод ER-диаграммы в реляционную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be-BY"/>
              <a:t>Объектно-реляционные СУБД</a:t>
            </a:r>
            <a:r>
              <a:rPr lang="en-US"/>
              <a:t>.</a:t>
            </a:r>
            <a:endParaRPr lang="be-BY"/>
          </a:p>
          <a:p>
            <a:pPr lvl="1">
              <a:buFont typeface="Arial" charset="0"/>
              <a:buChar char="•"/>
            </a:pPr>
            <a:r>
              <a:rPr lang="ru-RU"/>
              <a:t>Нереляционные СУБД третьего поколения</a:t>
            </a:r>
            <a:r>
              <a:rPr lang="en-US"/>
              <a:t>.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r>
              <a:rPr lang="ru-RU" b="1"/>
              <a:t>Физические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Основные понятия физического хранения данных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51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4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DML-</a:t>
            </a:r>
            <a:r>
              <a:rPr lang="ru-RU" dirty="0" smtClean="0"/>
              <a:t>триггеры (</a:t>
            </a:r>
            <a:r>
              <a:rPr lang="en-US" dirty="0" smtClean="0"/>
              <a:t>INSERT/UPDATE/DELETE)</a:t>
            </a:r>
            <a:endParaRPr lang="ru-RU" dirty="0" smtClean="0"/>
          </a:p>
          <a:p>
            <a:pPr lvl="1"/>
            <a:r>
              <a:rPr lang="ru-RU" dirty="0" smtClean="0"/>
              <a:t>Позволяют</a:t>
            </a:r>
            <a:r>
              <a:rPr lang="en-US" dirty="0" smtClean="0"/>
              <a:t> </a:t>
            </a:r>
            <a:r>
              <a:rPr lang="ru-RU" dirty="0" smtClean="0"/>
              <a:t>перехватывать операции на уровне отдельных таблиц.</a:t>
            </a:r>
          </a:p>
          <a:p>
            <a:pPr lvl="1"/>
            <a:r>
              <a:rPr lang="ru-RU" dirty="0" smtClean="0"/>
              <a:t>Полезно для проверок безопасности, дополнительной целостности данных, протоколирования, аудита и т.п.</a:t>
            </a:r>
            <a:endParaRPr lang="en-US" dirty="0" smtClean="0"/>
          </a:p>
          <a:p>
            <a:r>
              <a:rPr lang="en-US" dirty="0" smtClean="0"/>
              <a:t>DDL</a:t>
            </a:r>
            <a:r>
              <a:rPr lang="ru-RU" dirty="0" smtClean="0"/>
              <a:t>-триггеры</a:t>
            </a:r>
          </a:p>
          <a:p>
            <a:pPr lvl="1"/>
            <a:r>
              <a:rPr lang="ru-RU" dirty="0" smtClean="0"/>
              <a:t>Автоматическое добавление колонок к таблицам </a:t>
            </a:r>
            <a:r>
              <a:rPr lang="en-US" dirty="0" smtClean="0"/>
              <a:t>(</a:t>
            </a:r>
            <a:r>
              <a:rPr lang="en-US" dirty="0" err="1" smtClean="0"/>
              <a:t>LastUpdated</a:t>
            </a:r>
            <a:r>
              <a:rPr lang="en-US" dirty="0" smtClean="0"/>
              <a:t>, </a:t>
            </a:r>
            <a:r>
              <a:rPr lang="en-US" dirty="0" err="1" smtClean="0"/>
              <a:t>UpdatedBy</a:t>
            </a:r>
            <a:r>
              <a:rPr lang="en-US" dirty="0" smtClean="0"/>
              <a:t> </a:t>
            </a:r>
            <a:r>
              <a:rPr lang="ru-RU" dirty="0" smtClean="0"/>
              <a:t>и т.п.)</a:t>
            </a:r>
          </a:p>
          <a:p>
            <a:pPr lvl="1"/>
            <a:r>
              <a:rPr lang="ru-RU" dirty="0" smtClean="0"/>
              <a:t>Извещать </a:t>
            </a:r>
            <a:r>
              <a:rPr lang="en-US" dirty="0" smtClean="0"/>
              <a:t>DBA </a:t>
            </a:r>
            <a:r>
              <a:rPr lang="ru-RU" dirty="0" smtClean="0"/>
              <a:t>о создании новых БД</a:t>
            </a:r>
          </a:p>
          <a:p>
            <a:pPr lvl="1"/>
            <a:r>
              <a:rPr lang="ru-RU" dirty="0" smtClean="0"/>
              <a:t>Аудит изменений схемы БД</a:t>
            </a:r>
          </a:p>
          <a:p>
            <a:r>
              <a:rPr lang="ru-RU" dirty="0" smtClean="0"/>
              <a:t>Советы</a:t>
            </a:r>
            <a:endParaRPr lang="ru-RU" dirty="0"/>
          </a:p>
          <a:p>
            <a:pPr lvl="1"/>
            <a:r>
              <a:rPr lang="ru-RU" dirty="0" smtClean="0"/>
              <a:t>Триггер должен выполняться как можно быстрее</a:t>
            </a:r>
          </a:p>
          <a:p>
            <a:pPr lvl="1"/>
            <a:r>
              <a:rPr lang="ru-RU" dirty="0" smtClean="0"/>
              <a:t>Не забывайте, </a:t>
            </a:r>
            <a:r>
              <a:rPr lang="ru-RU" dirty="0"/>
              <a:t>что </a:t>
            </a:r>
            <a:r>
              <a:rPr lang="ru-RU" dirty="0" smtClean="0"/>
              <a:t>триггер вызывается для всего пакета изменений, а не для отдельных строк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транзакции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Группа </a:t>
            </a:r>
            <a:r>
              <a:rPr lang="ru-RU" dirty="0"/>
              <a:t>последовательных операций с базой данных, которая представляет собой логическую единицу работы с данными. Транзакция может быть выполнена либо целиком и успешно, соблюдая целостность данных и независимо от параллельно идущих других транзакций, либо не выполнена вообще и тогда она не должна произвести никакого </a:t>
            </a:r>
            <a:r>
              <a:rPr lang="ru-RU" dirty="0" smtClean="0"/>
              <a:t>эффекта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BEGIN TRAN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COMMIT TRAN | ROLLBACK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4600" dirty="0" smtClean="0">
                <a:solidFill>
                  <a:srgbClr val="FFFF00"/>
                </a:solidFill>
              </a:rPr>
              <a:t>Реляционные </a:t>
            </a:r>
            <a:r>
              <a:rPr lang="en-US" sz="4600" dirty="0" smtClean="0">
                <a:solidFill>
                  <a:srgbClr val="FFFF00"/>
                </a:solidFill>
              </a:rPr>
              <a:t>(relational)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MS </a:t>
            </a:r>
            <a:r>
              <a:rPr lang="en-US" dirty="0" smtClean="0">
                <a:solidFill>
                  <a:schemeClr val="bg1"/>
                </a:solidFill>
              </a:rPr>
              <a:t>Access, </a:t>
            </a:r>
            <a:r>
              <a:rPr lang="en-US" dirty="0">
                <a:solidFill>
                  <a:srgbClr val="FFFF00"/>
                </a:solidFill>
              </a:rPr>
              <a:t>MS SQL Server</a:t>
            </a:r>
            <a:r>
              <a:rPr lang="en-US" dirty="0" smtClean="0">
                <a:solidFill>
                  <a:schemeClr val="bg1"/>
                </a:solidFill>
              </a:rPr>
              <a:t>, Oracle, MySQL, PostgreSQL, SQLite, ...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/>
              <a:t>Документные</a:t>
            </a:r>
            <a:r>
              <a:rPr lang="en-US" dirty="0" smtClean="0"/>
              <a:t> (document-driven)</a:t>
            </a:r>
          </a:p>
          <a:p>
            <a:pPr lvl="1"/>
            <a:r>
              <a:rPr lang="en-US" dirty="0" err="1"/>
              <a:t>CouchDB</a:t>
            </a:r>
            <a:r>
              <a:rPr lang="en-US" dirty="0"/>
              <a:t>, MongoDB, </a:t>
            </a:r>
            <a:r>
              <a:rPr lang="en-US" dirty="0" err="1"/>
              <a:t>RavenDB</a:t>
            </a:r>
            <a:r>
              <a:rPr lang="en-US" dirty="0"/>
              <a:t>, </a:t>
            </a:r>
            <a:r>
              <a:rPr lang="en-US" dirty="0" err="1"/>
              <a:t>Redis</a:t>
            </a:r>
            <a:r>
              <a:rPr lang="en-US" dirty="0"/>
              <a:t>, Amazon </a:t>
            </a:r>
            <a:r>
              <a:rPr lang="en-US" dirty="0" err="1" smtClean="0"/>
              <a:t>SimpleDB</a:t>
            </a:r>
            <a:r>
              <a:rPr lang="en-US" dirty="0" smtClean="0"/>
              <a:t>, ...</a:t>
            </a:r>
          </a:p>
          <a:p>
            <a:r>
              <a:rPr lang="ru-RU" dirty="0" smtClean="0"/>
              <a:t>Графовые </a:t>
            </a:r>
            <a:r>
              <a:rPr lang="en-US" dirty="0" smtClean="0"/>
              <a:t>(graph)</a:t>
            </a:r>
          </a:p>
          <a:p>
            <a:pPr lvl="1"/>
            <a:r>
              <a:rPr lang="en-US" dirty="0" smtClean="0"/>
              <a:t>Neo4j, </a:t>
            </a:r>
            <a:r>
              <a:rPr lang="en-US" dirty="0" err="1" smtClean="0"/>
              <a:t>MapGraph</a:t>
            </a:r>
            <a:r>
              <a:rPr lang="en-US" dirty="0"/>
              <a:t>, </a:t>
            </a:r>
            <a:r>
              <a:rPr lang="en-US" dirty="0" err="1" smtClean="0"/>
              <a:t>OrientDB</a:t>
            </a:r>
            <a:r>
              <a:rPr lang="en-US" dirty="0" smtClean="0"/>
              <a:t>, ...</a:t>
            </a:r>
          </a:p>
          <a:p>
            <a:r>
              <a:rPr lang="ru-RU" dirty="0" smtClean="0"/>
              <a:t>Объектно-ориентированные</a:t>
            </a:r>
            <a:endParaRPr lang="en-US" dirty="0" smtClean="0"/>
          </a:p>
          <a:p>
            <a:pPr lvl="1"/>
            <a:r>
              <a:rPr lang="en-US" dirty="0" err="1"/>
              <a:t>Caché</a:t>
            </a:r>
            <a:r>
              <a:rPr lang="en-US" dirty="0"/>
              <a:t>, </a:t>
            </a:r>
            <a:r>
              <a:rPr lang="en-US" dirty="0" err="1"/>
              <a:t>VelocityDB</a:t>
            </a:r>
            <a:r>
              <a:rPr lang="en-US" dirty="0"/>
              <a:t>, </a:t>
            </a:r>
            <a:r>
              <a:rPr lang="en-US" dirty="0" smtClean="0"/>
              <a:t>Db4o, ...</a:t>
            </a:r>
            <a:endParaRPr lang="en-US" dirty="0"/>
          </a:p>
          <a:p>
            <a:r>
              <a:rPr lang="ru-RU" dirty="0" smtClean="0"/>
              <a:t>И другие </a:t>
            </a:r>
            <a:r>
              <a:rPr lang="en-US" dirty="0" smtClean="0"/>
              <a:t>...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СУБД – Система Управления Базами Данных </a:t>
            </a:r>
            <a:r>
              <a:rPr lang="en-US" dirty="0" smtClean="0"/>
              <a:t>(RDBMS </a:t>
            </a:r>
            <a:r>
              <a:rPr lang="ru-RU" dirty="0" smtClean="0"/>
              <a:t>– </a:t>
            </a:r>
            <a:r>
              <a:rPr lang="en-US" dirty="0" smtClean="0"/>
              <a:t>Relational Database Management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Производители 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</a:t>
            </a:r>
          </a:p>
          <a:p>
            <a:pPr lvl="1"/>
            <a:r>
              <a:rPr lang="en-US" dirty="0" smtClean="0"/>
              <a:t>DB2</a:t>
            </a:r>
          </a:p>
          <a:p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Access</a:t>
            </a:r>
          </a:p>
          <a:p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4183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www.microsoft.com/sqlserver/en/us/default.aspx</a:t>
            </a:r>
            <a:endParaRPr lang="ru-RU" dirty="0" smtClean="0"/>
          </a:p>
          <a:p>
            <a:r>
              <a:rPr lang="ru-RU" dirty="0" smtClean="0"/>
              <a:t>Редакции</a:t>
            </a:r>
            <a:endParaRPr lang="en-US" dirty="0" smtClean="0"/>
          </a:p>
          <a:p>
            <a:pPr lvl="1"/>
            <a:r>
              <a:rPr lang="en-US" dirty="0" smtClean="0"/>
              <a:t>Enterprise </a:t>
            </a:r>
            <a:r>
              <a:rPr lang="en-US" sz="1900" dirty="0" smtClean="0"/>
              <a:t>($$$)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Intelligence (BI) </a:t>
            </a:r>
            <a:r>
              <a:rPr lang="en-US" sz="1900" dirty="0"/>
              <a:t>($$$)</a:t>
            </a:r>
            <a:endParaRPr lang="en-US" sz="1900" dirty="0" smtClean="0"/>
          </a:p>
          <a:p>
            <a:pPr lvl="1"/>
            <a:r>
              <a:rPr lang="en-US" dirty="0"/>
              <a:t>Standard </a:t>
            </a:r>
            <a:r>
              <a:rPr lang="en-US" sz="1900" dirty="0" smtClean="0"/>
              <a:t>($$)</a:t>
            </a:r>
          </a:p>
          <a:p>
            <a:pPr lvl="1"/>
            <a:r>
              <a:rPr lang="en-US" dirty="0"/>
              <a:t>Web </a:t>
            </a:r>
            <a:r>
              <a:rPr lang="en-US" sz="1900" dirty="0" smtClean="0"/>
              <a:t>($$)</a:t>
            </a:r>
          </a:p>
          <a:p>
            <a:pPr lvl="1"/>
            <a:r>
              <a:rPr lang="en-US" dirty="0" smtClean="0"/>
              <a:t>Developer (</a:t>
            </a:r>
            <a:r>
              <a:rPr lang="ru-RU" dirty="0" smtClean="0"/>
              <a:t>бесплатная для подписчиков </a:t>
            </a:r>
            <a:r>
              <a:rPr lang="en-US" dirty="0" smtClean="0"/>
              <a:t>MSDN)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Express (</a:t>
            </a:r>
            <a:r>
              <a:rPr lang="ru-RU" dirty="0" smtClean="0">
                <a:solidFill>
                  <a:srgbClr val="FFFF00"/>
                </a:solidFill>
              </a:rPr>
              <a:t>бесплатная). Устанавливается вместе с </a:t>
            </a:r>
            <a:r>
              <a:rPr lang="en-US" dirty="0" smtClean="0">
                <a:solidFill>
                  <a:srgbClr val="FFFF00"/>
                </a:solidFill>
              </a:rPr>
              <a:t>Visual Studio.</a:t>
            </a:r>
          </a:p>
          <a:p>
            <a:pPr lvl="1"/>
            <a:r>
              <a:rPr lang="en-US" dirty="0" smtClean="0"/>
              <a:t>Compact (</a:t>
            </a:r>
            <a:r>
              <a:rPr lang="ru-RU" dirty="0" smtClean="0"/>
              <a:t>бесплатная, свободно распространяемая)</a:t>
            </a:r>
            <a:endParaRPr lang="en-US" dirty="0" smtClean="0"/>
          </a:p>
          <a:p>
            <a:pPr lvl="1"/>
            <a:r>
              <a:rPr lang="en-US" dirty="0" err="1" smtClean="0"/>
              <a:t>LocalDB</a:t>
            </a:r>
            <a:r>
              <a:rPr lang="ru-RU" dirty="0" smtClean="0"/>
              <a:t> </a:t>
            </a:r>
            <a:r>
              <a:rPr lang="en-US" dirty="0"/>
              <a:t>(</a:t>
            </a:r>
            <a:r>
              <a:rPr lang="ru-RU" dirty="0"/>
              <a:t>бесплатная, свободно распространяемая)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Server: </a:t>
            </a:r>
            <a:r>
              <a:rPr lang="ru-RU" dirty="0" smtClean="0"/>
              <a:t>Краткая история версий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2014</a:t>
            </a:r>
          </a:p>
          <a:p>
            <a:r>
              <a:rPr lang="en-US" dirty="0" smtClean="0"/>
              <a:t>SQL Server 2012</a:t>
            </a:r>
          </a:p>
          <a:p>
            <a:r>
              <a:rPr lang="en-US" dirty="0" smtClean="0"/>
              <a:t>SQL Server 2008 </a:t>
            </a:r>
            <a:r>
              <a:rPr lang="ru-RU" dirty="0" smtClean="0"/>
              <a:t>и 2008 </a:t>
            </a:r>
            <a:r>
              <a:rPr lang="en-US" dirty="0" smtClean="0"/>
              <a:t>R2</a:t>
            </a:r>
            <a:r>
              <a:rPr lang="ru-RU" dirty="0" smtClean="0"/>
              <a:t> (2010 год)</a:t>
            </a:r>
            <a:endParaRPr lang="en-US" dirty="0" smtClean="0"/>
          </a:p>
          <a:p>
            <a:r>
              <a:rPr lang="en-US" dirty="0" smtClean="0"/>
              <a:t>SQL Server 2005</a:t>
            </a:r>
          </a:p>
          <a:p>
            <a:r>
              <a:rPr lang="en-US" dirty="0" smtClean="0"/>
              <a:t>SQL Server 2000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SQL Server 1.0, 1989 </a:t>
            </a:r>
            <a:r>
              <a:rPr lang="ru-RU" dirty="0" smtClean="0"/>
              <a:t>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738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</a:t>
            </a:r>
            <a:r>
              <a:rPr lang="ru-RU" dirty="0" smtClean="0"/>
              <a:t>2012 </a:t>
            </a:r>
            <a:r>
              <a:rPr lang="en-US" dirty="0" smtClean="0"/>
              <a:t>Express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www.microsoft.com/sqlserver/en/us/editions/2012-editions/express.aspx</a:t>
            </a:r>
            <a:endParaRPr lang="ru-RU" dirty="0" smtClean="0"/>
          </a:p>
          <a:p>
            <a:r>
              <a:rPr lang="en-US" dirty="0" smtClean="0"/>
              <a:t>Windows Vista,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2481</Words>
  <Application>Microsoft Office PowerPoint</Application>
  <PresentationFormat>On-screen Show (4:3)</PresentationFormat>
  <Paragraphs>442</Paragraphs>
  <Slides>41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bel-hard-training</vt:lpstr>
      <vt:lpstr>PowerPoint Presentation</vt:lpstr>
      <vt:lpstr>Материалы для обучения</vt:lpstr>
      <vt:lpstr>Ссылки</vt:lpstr>
      <vt:lpstr>PowerPoint Presentation</vt:lpstr>
      <vt:lpstr>Типы БД</vt:lpstr>
      <vt:lpstr>Производители СУБД</vt:lpstr>
      <vt:lpstr>SQL Server</vt:lpstr>
      <vt:lpstr>SQL Server: Краткая история версий</vt:lpstr>
      <vt:lpstr>SQL Server 2012 Express Edition</vt:lpstr>
      <vt:lpstr>Инструменты для работы с SQL Server</vt:lpstr>
      <vt:lpstr>PowerPoint Presentation</vt:lpstr>
      <vt:lpstr>Некоторые гарантии СУБД - A.C.I.D.</vt:lpstr>
      <vt:lpstr>Понятие нормализации</vt:lpstr>
      <vt:lpstr>Язык SQL (Structured Query Language)</vt:lpstr>
      <vt:lpstr>Системные Базы Данных</vt:lpstr>
      <vt:lpstr>T-SQL: Типы данных</vt:lpstr>
      <vt:lpstr>T-SQL: Строковые типы данных</vt:lpstr>
      <vt:lpstr>T-SQL: Даты</vt:lpstr>
      <vt:lpstr>T-SQL: Численные типы </vt:lpstr>
      <vt:lpstr>T-SQL: binary типы</vt:lpstr>
      <vt:lpstr>Хранение в SQL данных. Рекомендации.</vt:lpstr>
      <vt:lpstr>Дата, время</vt:lpstr>
      <vt:lpstr>Файлы</vt:lpstr>
      <vt:lpstr>Пароли</vt:lpstr>
      <vt:lpstr>Язык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Оператор LIKE</vt:lpstr>
      <vt:lpstr>PowerPoint Presentation</vt:lpstr>
      <vt:lpstr>PowerPoint Presentation</vt:lpstr>
      <vt:lpstr>PowerPoint Presentation</vt:lpstr>
      <vt:lpstr>PowerPoint Presentation</vt:lpstr>
      <vt:lpstr>«Сокращенный» INSERTв MS SQL 2008 и выше</vt:lpstr>
      <vt:lpstr>T-SQL: Комментарии</vt:lpstr>
      <vt:lpstr>Ограничения (constraints)</vt:lpstr>
      <vt:lpstr>Хранимые процедуры</vt:lpstr>
      <vt:lpstr>Триггеры</vt:lpstr>
      <vt:lpstr>Понятие транзакции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2012-08-28T20:45:45Z</dcterms:created>
  <dcterms:modified xsi:type="dcterms:W3CDTF">2015-11-02T14:44:26Z</dcterms:modified>
</cp:coreProperties>
</file>