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76" r:id="rId4"/>
    <p:sldId id="286" r:id="rId5"/>
    <p:sldId id="293" r:id="rId6"/>
    <p:sldId id="308" r:id="rId7"/>
    <p:sldId id="260" r:id="rId8"/>
    <p:sldId id="305" r:id="rId9"/>
    <p:sldId id="306" r:id="rId10"/>
    <p:sldId id="261" r:id="rId11"/>
    <p:sldId id="294" r:id="rId12"/>
    <p:sldId id="262" r:id="rId13"/>
    <p:sldId id="283" r:id="rId14"/>
    <p:sldId id="309" r:id="rId15"/>
    <p:sldId id="310" r:id="rId16"/>
    <p:sldId id="311" r:id="rId17"/>
    <p:sldId id="313" r:id="rId18"/>
    <p:sldId id="263" r:id="rId19"/>
    <p:sldId id="299" r:id="rId20"/>
    <p:sldId id="300" r:id="rId21"/>
    <p:sldId id="301" r:id="rId22"/>
    <p:sldId id="312" r:id="rId23"/>
    <p:sldId id="295" r:id="rId24"/>
    <p:sldId id="296" r:id="rId25"/>
    <p:sldId id="314" r:id="rId26"/>
    <p:sldId id="315" r:id="rId27"/>
    <p:sldId id="275" r:id="rId28"/>
    <p:sldId id="264" r:id="rId29"/>
    <p:sldId id="316" r:id="rId30"/>
    <p:sldId id="288" r:id="rId31"/>
    <p:sldId id="289" r:id="rId32"/>
    <p:sldId id="265" r:id="rId33"/>
    <p:sldId id="291" r:id="rId34"/>
    <p:sldId id="302" r:id="rId35"/>
    <p:sldId id="266" r:id="rId36"/>
    <p:sldId id="267" r:id="rId37"/>
    <p:sldId id="268" r:id="rId38"/>
    <p:sldId id="287" r:id="rId39"/>
    <p:sldId id="317" r:id="rId40"/>
    <p:sldId id="278" r:id="rId41"/>
    <p:sldId id="320" r:id="rId42"/>
    <p:sldId id="298" r:id="rId43"/>
    <p:sldId id="297" r:id="rId44"/>
    <p:sldId id="303" r:id="rId45"/>
    <p:sldId id="271" r:id="rId46"/>
    <p:sldId id="304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250" autoAdjust="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96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2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7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12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3/29/2015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07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3/29/2015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64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3/29/2015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808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3/29/2015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138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3/29/2015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271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3/29/2015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051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3/29/2015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4729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3/29/2015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435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2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3/29/2015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4442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3/29/2015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7370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3/29/2015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902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0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3/29/2015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5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3/29/2015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0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3/29/2015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8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3/29/2015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9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3/29/2015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2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3/29/2015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0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/>
              <a:pPr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9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3/29/2015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72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4</a:t>
            </a:r>
            <a:r>
              <a:rPr lang="ru-RU" sz="2400" dirty="0" smtClean="0">
                <a:solidFill>
                  <a:schemeClr val="bg1"/>
                </a:solidFill>
              </a:rPr>
              <a:t>. Средства ввода/вывода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79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/>
              <a:t>Работа с директориями.</a:t>
            </a:r>
          </a:p>
        </p:txBody>
      </p:sp>
      <p:sp>
        <p:nvSpPr>
          <p:cNvPr id="512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be-BY" sz="2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Пример для Directory 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и</a:t>
            </a:r>
            <a:r>
              <a:rPr lang="en-US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</a:t>
            </a:r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DirectoryInfo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.</a:t>
            </a:r>
            <a:endParaRPr lang="en-US" sz="2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67644" y="1052736"/>
            <a:ext cx="6408712" cy="229293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@"D:\test"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(!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dir.Exists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1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100" dirty="0">
              <a:solidFill>
                <a:prstClr val="black"/>
              </a:solidFill>
              <a:latin typeface="Consolas"/>
            </a:endParaRP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dir.Create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nn-NO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n-NO" sz="11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1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sz="11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100" dirty="0">
                <a:solidFill>
                  <a:prstClr val="black"/>
                </a:solidFill>
                <a:latin typeface="Consolas"/>
              </a:rPr>
              <a:t> i = 0; i &lt; 5; i++)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dir.CreateSubdirectory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dirty="0" err="1">
                <a:solidFill>
                  <a:srgbClr val="A31515"/>
                </a:solidFill>
                <a:latin typeface="Consolas"/>
              </a:rPr>
              <a:t>subTest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i.ToString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());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"Press any key to remove </a:t>
            </a:r>
            <a:r>
              <a:rPr lang="en-US" sz="1100" dirty="0" smtClean="0">
                <a:solidFill>
                  <a:srgbClr val="A31515"/>
                </a:solidFill>
                <a:latin typeface="Consolas"/>
              </a:rPr>
              <a:t>temp directory."</a:t>
            </a: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.ReadKey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100" dirty="0" err="1">
                <a:solidFill>
                  <a:prstClr val="black"/>
                </a:solidFill>
                <a:latin typeface="Consolas"/>
              </a:rPr>
              <a:t>dir.Delete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1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367644" y="3933056"/>
            <a:ext cx="6408712" cy="24622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@"D:\test"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(!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.Exists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))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.CreateDirectory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100" dirty="0">
              <a:solidFill>
                <a:prstClr val="black"/>
              </a:solidFill>
              <a:latin typeface="Consolas"/>
            </a:endParaRPr>
          </a:p>
          <a:p>
            <a:r>
              <a:rPr lang="nn-NO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n-NO" sz="11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1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sz="11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100" dirty="0">
                <a:solidFill>
                  <a:prstClr val="black"/>
                </a:solidFill>
                <a:latin typeface="Consolas"/>
              </a:rPr>
              <a:t> i = 0; i &lt; 5; i++)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subDirName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.Combine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dirty="0" err="1">
                <a:solidFill>
                  <a:srgbClr val="A31515"/>
                </a:solidFill>
                <a:latin typeface="Consolas"/>
              </a:rPr>
              <a:t>subTest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i.ToString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());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.CreateDirectory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subDirName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"Press any key to remove temp directory."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.ReadKey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.Delete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9422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533400"/>
            <a:ext cx="8839200" cy="61547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DriveInfo[] dr = DriveInfo.GetDrives();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(DriveInfo di in dr)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Console.WriteLine("Drive: {0} - {1}", di.Name, di.DriveType);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DirectoryInfo dir = new DirectoryInfo(str);                  //Вводим адрес директории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(str != "$exit")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(str == "..")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(Directory.Exists(dir.Parent.FullName))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dir = new DirectoryInfo(dir.Parent.FullName);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else if (str == "$info")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Console.WriteLine("Attributes : {0}", dir.Attributes);  //Выводим информацю о директории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Console.WriteLine("Creation Time : {0}", dir.CreationTime);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Console.WriteLine("Last Access Time : {0}", dir.LastAccessTime);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else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(Directory.Exists(dir.FullName + "\\" + str))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dir = new DirectoryInfo(dir.FullName + "\\" + str); //Переходим в подкаталог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Console.WriteLine("Directory: {0}", dir.FullName);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 Directoryes: 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foreach (DirectoryInfo d in dir.GetDirectories())	    //Выводим список папок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Console.WriteLine("  {0}", d.FullName);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 Files: 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foreach (FileInfo f in dir.GetFiles())		    //Выводим список файлов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Console.WriteLine("  {0}", f.FullName);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str = Console.ReadLine();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6147" name="Прямоугольник 6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директориями.</a:t>
            </a:r>
          </a:p>
        </p:txBody>
      </p:sp>
    </p:spTree>
    <p:extLst>
      <p:ext uri="{BB962C8B-B14F-4D97-AF65-F5344CB8AC3E}">
        <p14:creationId xmlns:p14="http://schemas.microsoft.com/office/powerpoint/2010/main" val="288546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Шаблон </a:t>
            </a:r>
            <a:r>
              <a:rPr lang="ru-RU" dirty="0" smtClean="0">
                <a:solidFill>
                  <a:schemeClr val="bg1"/>
                </a:solidFill>
              </a:rPr>
              <a:t>поиска (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dirty="0" smtClean="0"/>
              <a:t>earch pattern)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При поиске файлов/каталогов на диске иногда требуется получить только те имя которых удовлетворяет опред</a:t>
            </a:r>
            <a:r>
              <a:rPr lang="en-US" dirty="0" smtClean="0">
                <a:solidFill>
                  <a:schemeClr val="bg1"/>
                </a:solidFill>
              </a:rPr>
              <a:t>e</a:t>
            </a:r>
            <a:r>
              <a:rPr lang="ru-RU" dirty="0" smtClean="0">
                <a:solidFill>
                  <a:schemeClr val="bg1"/>
                </a:solidFill>
              </a:rPr>
              <a:t>ленному шаблону. В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используются те же шаблоны что и командной строке </a:t>
            </a:r>
            <a:r>
              <a:rPr lang="en-US" dirty="0" smtClean="0">
                <a:solidFill>
                  <a:schemeClr val="bg1"/>
                </a:solidFill>
              </a:rPr>
              <a:t>Windows</a:t>
            </a:r>
            <a:r>
              <a:rPr lang="ru-RU" dirty="0" smtClean="0">
                <a:solidFill>
                  <a:schemeClr val="bg1"/>
                </a:solidFill>
              </a:rPr>
              <a:t>: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Символ </a:t>
            </a:r>
            <a:r>
              <a:rPr lang="ru-RU" dirty="0" smtClean="0">
                <a:solidFill>
                  <a:srgbClr val="FFFF00"/>
                </a:solidFill>
              </a:rPr>
              <a:t>*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– </a:t>
            </a:r>
            <a:r>
              <a:rPr lang="ru-RU" dirty="0" smtClean="0">
                <a:solidFill>
                  <a:schemeClr val="bg1"/>
                </a:solidFill>
              </a:rPr>
              <a:t>любое количество любых символов.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Символ </a:t>
            </a:r>
            <a:r>
              <a:rPr lang="ru-RU" dirty="0" smtClean="0">
                <a:solidFill>
                  <a:srgbClr val="FFFF00"/>
                </a:solidFill>
              </a:rPr>
              <a:t>?</a:t>
            </a:r>
            <a:r>
              <a:rPr lang="ru-RU" dirty="0" smtClean="0">
                <a:solidFill>
                  <a:schemeClr val="bg1"/>
                </a:solidFill>
              </a:rPr>
              <a:t> –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один любой символ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Примеры шаблонов:</a:t>
            </a:r>
          </a:p>
          <a:p>
            <a:r>
              <a:rPr lang="en-US" dirty="0">
                <a:solidFill>
                  <a:schemeClr val="bg1"/>
                </a:solidFill>
              </a:rPr>
              <a:t>*.* </a:t>
            </a:r>
            <a:r>
              <a:rPr lang="ru-RU" dirty="0" smtClean="0">
                <a:solidFill>
                  <a:schemeClr val="bg1"/>
                </a:solidFill>
              </a:rPr>
              <a:t>- любой </a:t>
            </a:r>
            <a:r>
              <a:rPr lang="ru-RU" dirty="0">
                <a:solidFill>
                  <a:schemeClr val="bg1"/>
                </a:solidFill>
              </a:rPr>
              <a:t>файл с любым расширением 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*.txt </a:t>
            </a:r>
            <a:r>
              <a:rPr lang="ru-RU" dirty="0" smtClean="0">
                <a:solidFill>
                  <a:schemeClr val="bg1"/>
                </a:solidFill>
              </a:rPr>
              <a:t>- все файлы с расширением </a:t>
            </a:r>
            <a:r>
              <a:rPr lang="en-US" dirty="0" smtClean="0">
                <a:solidFill>
                  <a:schemeClr val="bg1"/>
                </a:solidFill>
              </a:rPr>
              <a:t>txt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???.jpg </a:t>
            </a:r>
            <a:r>
              <a:rPr lang="ru-RU" dirty="0" smtClean="0">
                <a:solidFill>
                  <a:schemeClr val="bg1"/>
                </a:solidFill>
              </a:rPr>
              <a:t>– файл с </a:t>
            </a:r>
            <a:r>
              <a:rPr lang="ru-RU">
                <a:solidFill>
                  <a:schemeClr val="bg1"/>
                </a:solidFill>
              </a:rPr>
              <a:t>именем </a:t>
            </a:r>
            <a:r>
              <a:rPr lang="ru-RU" smtClean="0">
                <a:solidFill>
                  <a:schemeClr val="bg1"/>
                </a:solidFill>
              </a:rPr>
              <a:t>от одного до трех </a:t>
            </a:r>
            <a:r>
              <a:rPr lang="ru-RU" dirty="0" smtClean="0">
                <a:solidFill>
                  <a:schemeClr val="bg1"/>
                </a:solidFill>
              </a:rPr>
              <a:t>символов и расширением </a:t>
            </a:r>
            <a:r>
              <a:rPr lang="en-US" dirty="0" smtClean="0">
                <a:solidFill>
                  <a:schemeClr val="bg1"/>
                </a:solidFill>
              </a:rPr>
              <a:t>jpg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Шаблоны поиска можно передать в </a:t>
            </a:r>
            <a:r>
              <a:rPr lang="ru-RU" dirty="0" smtClean="0">
                <a:solidFill>
                  <a:schemeClr val="bg1"/>
                </a:solidFill>
              </a:rPr>
              <a:t>ряд функций классов </a:t>
            </a:r>
            <a:r>
              <a:rPr lang="en-US" dirty="0" smtClean="0"/>
              <a:t>Directory </a:t>
            </a:r>
            <a:r>
              <a:rPr lang="ru-RU" dirty="0" smtClean="0"/>
              <a:t>и </a:t>
            </a:r>
            <a:r>
              <a:rPr lang="en-US" dirty="0" err="1" smtClean="0"/>
              <a:t>DirectoryInfo</a:t>
            </a:r>
            <a:r>
              <a:rPr lang="en-US" dirty="0" smtClean="0"/>
              <a:t>.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95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Список каталогов/файлов</a:t>
            </a:r>
            <a:r>
              <a:rPr lang="en-US" sz="3200" dirty="0" smtClean="0">
                <a:solidFill>
                  <a:schemeClr val="bg1"/>
                </a:solidFill>
              </a:rPr>
              <a:t/>
            </a:r>
            <a:br>
              <a:rPr lang="en-US" sz="3200" dirty="0" smtClean="0">
                <a:solidFill>
                  <a:schemeClr val="bg1"/>
                </a:solidFill>
              </a:rPr>
            </a:br>
            <a:r>
              <a:rPr lang="en-US" sz="3200" dirty="0" smtClean="0">
                <a:solidFill>
                  <a:schemeClr val="bg1"/>
                </a:solidFill>
              </a:rPr>
              <a:t>(</a:t>
            </a:r>
            <a:r>
              <a:rPr lang="ru-RU" sz="3200" dirty="0" smtClean="0">
                <a:solidFill>
                  <a:schemeClr val="bg1"/>
                </a:solidFill>
              </a:rPr>
              <a:t>класс </a:t>
            </a:r>
            <a:r>
              <a:rPr lang="en-US" sz="3200" dirty="0" smtClean="0">
                <a:solidFill>
                  <a:schemeClr val="bg1"/>
                </a:solidFill>
              </a:rPr>
              <a:t>Directory)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96544"/>
          </a:xfrm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folder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.GetFolderPath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SpecialFolder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.Programs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008000"/>
                </a:solidFill>
                <a:latin typeface="Consolas"/>
              </a:rPr>
              <a:t>// Примеры для </a:t>
            </a:r>
            <a:r>
              <a:rPr lang="en-US" sz="1400" dirty="0" err="1">
                <a:solidFill>
                  <a:srgbClr val="008000"/>
                </a:solidFill>
                <a:latin typeface="Consolas"/>
              </a:rPr>
              <a:t>GetDirectories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()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 – поиск каталогов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Все подкаталоги указанного каталога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dirs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.GetDirectories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Подкаталоги по маске «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s*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»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указанного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каталога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dirsByMask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.GetDirectories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(folder,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"s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*"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Подкаталоги по маске указанного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каталога включая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вложенные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allDirs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.GetDirectories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(folder,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"s*"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008000"/>
                </a:solidFill>
                <a:latin typeface="Consolas"/>
              </a:rPr>
              <a:t>// Примеры для </a:t>
            </a:r>
            <a:r>
              <a:rPr lang="en-US" sz="1400" dirty="0" err="1">
                <a:solidFill>
                  <a:srgbClr val="008000"/>
                </a:solidFill>
                <a:latin typeface="Consolas"/>
              </a:rPr>
              <a:t>GetFiles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()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– поиск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файлов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Все файлы в указанном каталоге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files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.GetFiles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Все файлы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по маске «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*.</a:t>
            </a:r>
            <a:r>
              <a:rPr lang="en-US" sz="1400" dirty="0" err="1" smtClean="0">
                <a:solidFill>
                  <a:srgbClr val="008000"/>
                </a:solidFill>
                <a:latin typeface="Consolas"/>
              </a:rPr>
              <a:t>lnk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»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в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указанном каталоге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lnkFiles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.GetFiles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(folder,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"*.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lnk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Все файлы по маске 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*.</a:t>
            </a:r>
            <a:r>
              <a:rPr lang="en-US" sz="1400" dirty="0" err="1">
                <a:solidFill>
                  <a:srgbClr val="008000"/>
                </a:solidFill>
                <a:latin typeface="Consolas"/>
              </a:rPr>
              <a:t>lnk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в указанном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каталоге включая вложенные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allLnkFiles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.GetFiles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(folder,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"*.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lnk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008000"/>
                </a:solidFill>
                <a:latin typeface="Consolas"/>
              </a:rPr>
              <a:t>// Примеры для </a:t>
            </a:r>
            <a:r>
              <a:rPr lang="en-US" sz="1400" dirty="0" err="1">
                <a:solidFill>
                  <a:srgbClr val="008000"/>
                </a:solidFill>
                <a:latin typeface="Consolas"/>
              </a:rPr>
              <a:t>GetFileSystemEntries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()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– поиск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каталогов и файлов одновременно</a:t>
            </a:r>
          </a:p>
          <a:p>
            <a:pPr marL="0" indent="0">
              <a:buNone/>
            </a:pPr>
            <a:r>
              <a:rPr lang="ru-RU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Все каталоги м файлы в указанном каталоге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filesAndDirs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.GetFileSystemEntries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Все файлы и каталоги по маске «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*t*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»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в указанном каталоге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filesAndDirsByMask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.GetFileSystemEntries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(folder,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"*t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*"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008000"/>
                </a:solidFill>
                <a:latin typeface="Consolas"/>
              </a:rPr>
              <a:t>// Все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файлы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и каталоги по маске «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*t*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»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в указанном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каталоге включая вложенные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allFilesAndDirs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.GetFileSystemEntries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(folder,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"*t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*"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,</a:t>
            </a:r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/>
            </a:r>
            <a:br>
              <a:rPr lang="ru-RU" sz="1400" dirty="0" smtClean="0">
                <a:solidFill>
                  <a:prstClr val="black"/>
                </a:solidFill>
                <a:latin typeface="Consolas"/>
              </a:rPr>
            </a:br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                                         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457200" y="6207695"/>
            <a:ext cx="5191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также 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/>
              <a:t> </a:t>
            </a:r>
            <a:r>
              <a:rPr lang="en-US" dirty="0" err="1"/>
              <a:t>DrivesFoldersFiles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153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Список каталогов/файлов</a:t>
            </a:r>
            <a:br>
              <a:rPr lang="ru-RU" sz="3200" dirty="0" smtClean="0">
                <a:solidFill>
                  <a:schemeClr val="bg1"/>
                </a:solidFill>
              </a:rPr>
            </a:br>
            <a:r>
              <a:rPr lang="ru-RU" sz="3200" dirty="0" smtClean="0">
                <a:solidFill>
                  <a:schemeClr val="bg1"/>
                </a:solidFill>
              </a:rPr>
              <a:t>(класс </a:t>
            </a:r>
            <a:r>
              <a:rPr lang="en-US" sz="3200" dirty="0" err="1" smtClean="0">
                <a:solidFill>
                  <a:schemeClr val="bg1"/>
                </a:solidFill>
              </a:rPr>
              <a:t>DirectoryInfo</a:t>
            </a:r>
            <a:r>
              <a:rPr lang="en-US" sz="3200" dirty="0" smtClean="0">
                <a:solidFill>
                  <a:schemeClr val="bg1"/>
                </a:solidFill>
              </a:rPr>
              <a:t>)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896544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// Примеры аналогичные примерам с предыдущего слайда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// Обратие внимание что функции теперь возвращают не строки,</a:t>
            </a:r>
            <a:endParaRPr lang="en-US" sz="1200" dirty="0" smtClean="0">
              <a:solidFill>
                <a:srgbClr val="008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а экземпляры </a:t>
            </a:r>
            <a:r>
              <a:rPr lang="en-US" sz="1200" dirty="0" err="1" smtClean="0">
                <a:solidFill>
                  <a:srgbClr val="008000"/>
                </a:solidFill>
                <a:latin typeface="Consolas"/>
              </a:rPr>
              <a:t>DirectoryInfo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srgbClr val="008000"/>
                </a:solidFill>
                <a:latin typeface="Consolas"/>
              </a:rPr>
              <a:t>FileInfo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и </a:t>
            </a:r>
            <a:r>
              <a:rPr lang="en-US" sz="1200" dirty="0" err="1">
                <a:solidFill>
                  <a:srgbClr val="008000"/>
                </a:solidFill>
                <a:latin typeface="Consolas"/>
              </a:rPr>
              <a:t>FileSystemInfo</a:t>
            </a:r>
            <a:endParaRPr lang="ru-RU" sz="1200" dirty="0" smtClean="0">
              <a:solidFill>
                <a:srgbClr val="008000"/>
              </a:solidFill>
              <a:latin typeface="Consolas"/>
            </a:endParaRPr>
          </a:p>
          <a:p>
            <a:pPr marL="0" indent="0">
              <a:buNone/>
            </a:pPr>
            <a:endParaRPr lang="ru-RU" sz="1200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folder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.GetFolderPath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SpecialFolder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.Programs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(folder);</a:t>
            </a:r>
          </a:p>
          <a:p>
            <a:pPr marL="0" indent="0">
              <a:buNone/>
            </a:pPr>
            <a:endParaRPr lang="ru-RU" sz="12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Каталоги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dirInfo.GetDirectories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dirsByMask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dirInfo.GetDirectories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"s*"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allDirs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dirInfo.GetDirectories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"s*"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ru-RU" sz="12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Файлы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FileInfo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files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dirInfo.GetFiles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();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latin typeface="Consolas"/>
              </a:rPr>
              <a:t>FileInfo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lnkFiles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"*.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lnk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latin typeface="Consolas"/>
              </a:rPr>
              <a:t>FileInfo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allLnkFiles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"*.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lnk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// Каталоги и файлы</a:t>
            </a:r>
            <a:endParaRPr lang="en-US" sz="12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FileSystemInfo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filesAndDirs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dirInfo.GetFileSystemInfos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latin typeface="Consolas"/>
              </a:rPr>
              <a:t>FileSystemInfo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filesAndDirsByMask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dirInfo.GetFileSystemInfos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"*t*"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latin typeface="Consolas"/>
              </a:rPr>
              <a:t>FileSystemInfo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allFilesAndDirs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dirInfo.GetFileSystemInfos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"*t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*"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,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/>
            </a:r>
            <a:br>
              <a:rPr lang="ru-RU" sz="1200" dirty="0" smtClean="0">
                <a:solidFill>
                  <a:prstClr val="black"/>
                </a:solidFill>
                <a:latin typeface="Consolas"/>
              </a:rPr>
            </a:b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                                    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6207695"/>
            <a:ext cx="5191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также 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/>
              <a:t> </a:t>
            </a:r>
            <a:r>
              <a:rPr lang="en-US" dirty="0" err="1"/>
              <a:t>DrivesFoldersFiles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877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Список </a:t>
            </a:r>
            <a:r>
              <a:rPr lang="ru-RU" dirty="0" smtClean="0">
                <a:solidFill>
                  <a:schemeClr val="bg1"/>
                </a:solidFill>
              </a:rPr>
              <a:t>каталогов/файлов.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Методы </a:t>
            </a:r>
            <a:r>
              <a:rPr lang="en-US" dirty="0" err="1" smtClean="0">
                <a:solidFill>
                  <a:schemeClr val="bg1"/>
                </a:solidFill>
              </a:rPr>
              <a:t>EnumerateXYZ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Кроме методам </a:t>
            </a:r>
            <a:r>
              <a:rPr lang="en-US" dirty="0" err="1" smtClean="0">
                <a:solidFill>
                  <a:schemeClr val="bg1"/>
                </a:solidFill>
              </a:rPr>
              <a:t>GetDirectories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GetFiles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классы </a:t>
            </a:r>
            <a:r>
              <a:rPr lang="en-US" dirty="0" smtClean="0"/>
              <a:t>Directory </a:t>
            </a:r>
            <a:r>
              <a:rPr lang="ru-RU" dirty="0" smtClean="0"/>
              <a:t>и </a:t>
            </a:r>
            <a:r>
              <a:rPr lang="en-US" dirty="0" err="1" smtClean="0"/>
              <a:t>DirectoryInfo</a:t>
            </a:r>
            <a:r>
              <a:rPr lang="ru-RU" dirty="0"/>
              <a:t> </a:t>
            </a:r>
            <a:r>
              <a:rPr lang="ru-RU" dirty="0" smtClean="0"/>
              <a:t>содержат методы вида </a:t>
            </a:r>
            <a:r>
              <a:rPr lang="en-US" dirty="0" err="1" smtClean="0"/>
              <a:t>EnumerateXYZ</a:t>
            </a:r>
            <a:r>
              <a:rPr lang="en-US" dirty="0" smtClean="0"/>
              <a:t>() </a:t>
            </a:r>
            <a:r>
              <a:rPr lang="ru-RU" dirty="0" smtClean="0"/>
              <a:t>возвращающие </a:t>
            </a:r>
            <a:r>
              <a:rPr lang="en-US" dirty="0" err="1" smtClean="0"/>
              <a:t>IEnumerable</a:t>
            </a:r>
            <a:r>
              <a:rPr lang="en-US" dirty="0" smtClean="0"/>
              <a:t>. </a:t>
            </a:r>
            <a:r>
              <a:rPr lang="ru-RU" dirty="0"/>
              <a:t>Достоинство этих методов что они не </a:t>
            </a:r>
            <a:r>
              <a:rPr lang="ru-RU" dirty="0" smtClean="0"/>
              <a:t>требуют </a:t>
            </a:r>
            <a:r>
              <a:rPr lang="ru-RU" dirty="0"/>
              <a:t>выделения памяти под все имена файлов </a:t>
            </a:r>
            <a:r>
              <a:rPr lang="ru-RU" dirty="0" smtClean="0"/>
              <a:t>сразу и </a:t>
            </a:r>
            <a:r>
              <a:rPr lang="ru-RU" dirty="0"/>
              <a:t>поэтому могут оказаться более эффективными для больших </a:t>
            </a:r>
            <a:r>
              <a:rPr lang="ru-RU" dirty="0" smtClean="0"/>
              <a:t>списков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sz="40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</a:t>
            </a:r>
            <a:r>
              <a:rPr lang="ru-RU" dirty="0" smtClean="0"/>
              <a:t>пример </a:t>
            </a:r>
            <a:r>
              <a:rPr lang="en-US" dirty="0"/>
              <a:t>L04-S03-IO</a:t>
            </a:r>
            <a:r>
              <a:rPr lang="ru-RU" dirty="0"/>
              <a:t>\</a:t>
            </a:r>
            <a:r>
              <a:rPr lang="en-US" dirty="0"/>
              <a:t> </a:t>
            </a:r>
            <a:r>
              <a:rPr lang="en-US" dirty="0" err="1"/>
              <a:t>DrivesFoldersFiles</a:t>
            </a:r>
            <a:endParaRPr lang="ru-RU" dirty="0"/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44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Список </a:t>
            </a:r>
            <a:r>
              <a:rPr lang="ru-RU" dirty="0" smtClean="0">
                <a:solidFill>
                  <a:schemeClr val="bg1"/>
                </a:solidFill>
              </a:rPr>
              <a:t>каталогов/файлов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по нескольким шаблонам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Методы классов </a:t>
            </a:r>
            <a:r>
              <a:rPr lang="en-US" dirty="0" smtClean="0">
                <a:solidFill>
                  <a:schemeClr val="bg1"/>
                </a:solidFill>
              </a:rPr>
              <a:t>Directory/</a:t>
            </a:r>
            <a:r>
              <a:rPr lang="en-US" dirty="0" err="1" smtClean="0">
                <a:solidFill>
                  <a:schemeClr val="bg1"/>
                </a:solidFill>
              </a:rPr>
              <a:t>DirectoryInfo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принимают только один шаблон поиска. Если необходимо организовать поиск по нескольким шаблонам, то можно:</a:t>
            </a:r>
          </a:p>
          <a:p>
            <a:pPr marL="514350" indent="-514350">
              <a:buFont typeface="+mj-lt"/>
              <a:buAutoNum type="alphaLcParenR"/>
            </a:pPr>
            <a:r>
              <a:rPr lang="ru-RU" dirty="0" smtClean="0">
                <a:solidFill>
                  <a:schemeClr val="bg1"/>
                </a:solidFill>
              </a:rPr>
              <a:t>Написать свою функцию;</a:t>
            </a:r>
          </a:p>
          <a:p>
            <a:pPr marL="514350" indent="-514350">
              <a:buFont typeface="+mj-lt"/>
              <a:buAutoNum type="alphaLcParenR"/>
            </a:pPr>
            <a:r>
              <a:rPr lang="ru-RU" dirty="0" smtClean="0">
                <a:solidFill>
                  <a:schemeClr val="bg1"/>
                </a:solidFill>
              </a:rPr>
              <a:t>Использовать класс </a:t>
            </a:r>
            <a:r>
              <a:rPr lang="en-US" dirty="0" err="1" smtClean="0">
                <a:solidFill>
                  <a:schemeClr val="bg1"/>
                </a:solidFill>
              </a:rPr>
              <a:t>FileSystem</a:t>
            </a:r>
            <a:r>
              <a:rPr lang="ru-RU" dirty="0" smtClean="0">
                <a:solidFill>
                  <a:schemeClr val="bg1"/>
                </a:solidFill>
              </a:rPr>
              <a:t> из пространства имен </a:t>
            </a:r>
            <a:r>
              <a:rPr lang="en-US" dirty="0" err="1" smtClean="0">
                <a:solidFill>
                  <a:schemeClr val="bg1"/>
                </a:solidFill>
              </a:rPr>
              <a:t>Microsoft.VisualBasic.FileIO</a:t>
            </a:r>
            <a:r>
              <a:rPr lang="ru-RU" dirty="0" smtClean="0">
                <a:solidFill>
                  <a:schemeClr val="bg1"/>
                </a:solidFill>
              </a:rPr>
              <a:t> из сборки </a:t>
            </a:r>
            <a:r>
              <a:rPr lang="en-US" dirty="0" err="1" smtClean="0">
                <a:solidFill>
                  <a:schemeClr val="bg1"/>
                </a:solidFill>
              </a:rPr>
              <a:t>Microsoft.VisualBasic</a:t>
            </a:r>
            <a:r>
              <a:rPr lang="ru-RU" dirty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LcParenR"/>
            </a:pPr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r>
              <a:rPr lang="ru-RU" sz="40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</a:t>
            </a:r>
            <a:r>
              <a:rPr lang="ru-RU" dirty="0" smtClean="0"/>
              <a:t>пример </a:t>
            </a:r>
            <a:r>
              <a:rPr lang="en-US" dirty="0"/>
              <a:t>L04-S03-IO</a:t>
            </a:r>
            <a:r>
              <a:rPr lang="ru-RU" dirty="0"/>
              <a:t>\</a:t>
            </a:r>
            <a:r>
              <a:rPr lang="en-US" dirty="0"/>
              <a:t> </a:t>
            </a:r>
            <a:r>
              <a:rPr lang="en-US" dirty="0" err="1"/>
              <a:t>DrivesFoldersFiles</a:t>
            </a:r>
            <a:endParaRPr lang="ru-RU" dirty="0"/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87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Общеизвестные каталоги</a:t>
            </a:r>
            <a:endParaRPr lang="ru-RU" sz="2400" b="1" dirty="0"/>
          </a:p>
        </p:txBody>
      </p:sp>
      <p:sp>
        <p:nvSpPr>
          <p:cNvPr id="7171" name="TextBox 6"/>
          <p:cNvSpPr txBox="1">
            <a:spLocks noChangeArrowheads="1"/>
          </p:cNvSpPr>
          <p:nvPr/>
        </p:nvSpPr>
        <p:spPr bwMode="auto">
          <a:xfrm>
            <a:off x="152400" y="692696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Путь к специальным каталогам, такие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 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Windows, My Documents, 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Data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т.д. можно получить, используя класс </a:t>
            </a:r>
            <a:r>
              <a:rPr lang="be-BY" sz="1600" dirty="0">
                <a:solidFill>
                  <a:schemeClr val="bg1"/>
                </a:solidFill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Environment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be-BY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2" name="Rectangle 1"/>
          <p:cNvSpPr>
            <a:spLocks noChangeArrowheads="1"/>
          </p:cNvSpPr>
          <p:nvPr/>
        </p:nvSpPr>
        <p:spPr bwMode="auto">
          <a:xfrm>
            <a:off x="228600" y="1343527"/>
            <a:ext cx="8686800" cy="27699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 anchor="ctr">
            <a:sp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path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.GetFolderPath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SpecialFolder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.CommonApplicationData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be-BY" sz="1200" dirty="0"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7173" name="TextBox 6"/>
          <p:cNvSpPr txBox="1">
            <a:spLocks noChangeArrowheads="1"/>
          </p:cNvSpPr>
          <p:nvPr/>
        </p:nvSpPr>
        <p:spPr bwMode="auto">
          <a:xfrm>
            <a:off x="152400" y="16764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Также, с помощью класса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Environment</a:t>
            </a:r>
            <a:r>
              <a:rPr lang="en-US" sz="1600" dirty="0"/>
              <a:t> </a:t>
            </a:r>
            <a:r>
              <a:rPr lang="ru-RU" sz="1600" dirty="0"/>
              <a:t>можно получить другую полезную информацию о системе.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228600" y="2420888"/>
            <a:ext cx="8686800" cy="138499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Имя компьютера        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.MachineName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ОС                    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.OSVersion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Кол-во процессоров    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.ProcessorCount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Полное имя пользователя: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\\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{1</a:t>
            </a:r>
            <a:r>
              <a:rPr lang="ru-RU" sz="1200" dirty="0" smtClean="0">
                <a:solidFill>
                  <a:srgbClr val="3CB371"/>
                </a:solidFill>
                <a:latin typeface="Consolas"/>
              </a:rPr>
              <a:t>}</a:t>
            </a:r>
            <a:r>
              <a:rPr lang="ru-RU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.UserDomainName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,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.UserName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Системный каталог     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.SystemDirectory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Рабочий набор (байты) 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N0}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.WorkingSet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8368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Список общеизвестных каталогов</a:t>
            </a:r>
            <a:r>
              <a:rPr lang="en-US" sz="2400" b="1" dirty="0" smtClean="0"/>
              <a:t> (1 </a:t>
            </a:r>
            <a:r>
              <a:rPr lang="ru-RU" sz="2400" b="1" dirty="0" smtClean="0"/>
              <a:t>из </a:t>
            </a:r>
            <a:r>
              <a:rPr lang="en-US" sz="2400" b="1" dirty="0" smtClean="0"/>
              <a:t>3</a:t>
            </a:r>
            <a:r>
              <a:rPr lang="ru-RU" sz="2400" b="1" dirty="0" smtClean="0"/>
              <a:t>)</a:t>
            </a:r>
            <a:endParaRPr lang="ru-RU" sz="24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666737"/>
              </p:ext>
            </p:extLst>
          </p:nvPr>
        </p:nvGraphicFramePr>
        <p:xfrm>
          <a:off x="467544" y="894928"/>
          <a:ext cx="8208912" cy="5516880"/>
        </p:xfrm>
        <a:graphic>
          <a:graphicData uri="http://schemas.openxmlformats.org/drawingml/2006/table">
            <a:tbl>
              <a:tblPr/>
              <a:tblGrid>
                <a:gridCol w="1944216"/>
                <a:gridCol w="6264696"/>
              </a:tblGrid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SpecialFolder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Расположение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4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AdminTools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</a:t>
                      </a:r>
                      <a:r>
                        <a:rPr lang="en-US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</a:t>
                      </a:r>
                      <a:r>
                        <a:rPr lang="en-US" sz="9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</a:t>
                      </a:r>
                      <a:r>
                        <a:rPr lang="en-US" sz="9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\AppData\Roaming\Microsoft\Windows\Start </a:t>
                      </a: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Menu\Programs\Administrative Tools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ApplicationData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699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CDBurning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\AppData\Local\Microsoft\Windows\Burn\Burn1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397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CommonAdminTools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C:\ProgramData\Microsoft\Windows\Start Menu\Programs\Administrative Tools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CommonApplicationData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C:\ProgramData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CommonDesktopDirectory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:\Users\Public\Desktop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CommonDocuments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:\Users\Public\Documents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CommonMusic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:\Users\Public\Music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CommonOemLinks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CommonPictures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:\Users\Public\Pictures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CommonProgramFiles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 x86: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 Files\Common Files</a:t>
                      </a:r>
                    </a:p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 x64: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:\Program Files (x86)\Common Files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CommonProgramFilesX86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 x86: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 Files\Common Files</a:t>
                      </a:r>
                      <a:endParaRPr lang="en-US" sz="1100" b="0" i="0" u="none" strike="noStrike" dirty="0" smtClean="0">
                        <a:solidFill>
                          <a:srgbClr val="FFC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 x64: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:\Program Files (x86)\Common Files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17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CommonPrograms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C:\ProgramData\Microsoft\Windows\Start Menu\Programs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CommonStartMenu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C:\ProgramData\Microsoft\Windows\Start Menu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175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CommonStartup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C:\ProgramData\Microsoft\Windows\Start Menu\Programs\Startup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974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CommonTemplates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C:\ProgramData\Microsoft\Windows\Templates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CommonVideos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:\Users\Public\Videos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Cookies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AppData\Roaming\Microsoft\Windows\Cookies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7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Список общеизвестных </a:t>
            </a:r>
            <a:r>
              <a:rPr lang="ru-RU" sz="2400" b="1" dirty="0" smtClean="0"/>
              <a:t>каталогов (2 из </a:t>
            </a:r>
            <a:r>
              <a:rPr lang="en-US" sz="2400" b="1" dirty="0" smtClean="0"/>
              <a:t>3</a:t>
            </a:r>
            <a:r>
              <a:rPr lang="ru-RU" sz="2400" b="1" dirty="0" smtClean="0"/>
              <a:t>)</a:t>
            </a:r>
            <a:endParaRPr lang="ru-RU" sz="24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607693"/>
              </p:ext>
            </p:extLst>
          </p:nvPr>
        </p:nvGraphicFramePr>
        <p:xfrm>
          <a:off x="467544" y="881216"/>
          <a:ext cx="8208912" cy="5212080"/>
        </p:xfrm>
        <a:graphic>
          <a:graphicData uri="http://schemas.openxmlformats.org/drawingml/2006/table">
            <a:tbl>
              <a:tblPr/>
              <a:tblGrid>
                <a:gridCol w="1872208"/>
                <a:gridCol w="6336704"/>
              </a:tblGrid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SpecialFolder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Расположение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Desktop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\&lt;user&gt;\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Desktop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DesktopDirectory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Users\&lt;user&gt;\Desktop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Favorites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Users\&lt;user&gt;\Favorites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Fonts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:\Windows\Fonts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History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\AppData\Local\Microsoft\Windows\History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InternetCache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\AppData\Local\Microsoft\Windows\Temporary 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Internet Files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LocalApplicationData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\AppData\Local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LocalizedResources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MyComputer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MyDocuments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Documents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MyDocuments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Documents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MyMusic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Music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MyPictures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Pictures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MyVideos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Videos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NetworkShortcuts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AppData\Roaming\Microsoft\Windows\Network Shortcuts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PrinterShortcuts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AppData\Roaming\Microsoft\Windows\Printer Shortcuts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ProgramFiles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 x64: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:\Program Files (x86)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ProgramFilesX86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 x64: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:\Program Files (x86)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716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6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Список общеизвестных </a:t>
            </a:r>
            <a:r>
              <a:rPr lang="ru-RU" sz="2400" b="1" dirty="0" smtClean="0"/>
              <a:t>каталогов (3 из </a:t>
            </a:r>
            <a:r>
              <a:rPr lang="en-US" sz="2400" b="1" dirty="0" smtClean="0"/>
              <a:t>3</a:t>
            </a:r>
            <a:r>
              <a:rPr lang="ru-RU" sz="2400" b="1" dirty="0" smtClean="0"/>
              <a:t>)</a:t>
            </a:r>
            <a:endParaRPr lang="ru-RU" sz="24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603976"/>
              </p:ext>
            </p:extLst>
          </p:nvPr>
        </p:nvGraphicFramePr>
        <p:xfrm>
          <a:off x="467544" y="881216"/>
          <a:ext cx="8208912" cy="3444240"/>
        </p:xfrm>
        <a:graphic>
          <a:graphicData uri="http://schemas.openxmlformats.org/drawingml/2006/table">
            <a:tbl>
              <a:tblPr/>
              <a:tblGrid>
                <a:gridCol w="1224136"/>
                <a:gridCol w="6984776"/>
              </a:tblGrid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SpecialFolder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Расположение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Programs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\AppData\Roaming\Microsoft\Windows\Start 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Menu\Programs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Recent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\AppData\Roaming\Microsoft\Windows\Recent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Resources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C:\Windows\resources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SendTo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AppData\Roaming\Microsoft\Windows\SendTo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StartMenu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AppData\Roaming\Microsoft\Windows\Start Menu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Startup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AppData\Roaming\Microsoft\Windows\Start Menu\Programs\Startup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System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C:\Windows\system32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SystemX86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 x86:</a:t>
                      </a:r>
                      <a:r>
                        <a:rPr lang="en-US" sz="1100" dirty="0" smtClean="0">
                          <a:effectLst/>
                          <a:latin typeface="Verdana"/>
                        </a:rPr>
                        <a:t> </a:t>
                      </a:r>
                      <a:r>
                        <a:rPr lang="en-US" sz="1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C:\Windows\system32</a:t>
                      </a:r>
                      <a:endParaRPr lang="en-US" sz="1100" b="0" i="0" u="none" strike="noStrike" dirty="0" smtClean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 x64: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C:\Windows\SysWOW64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Templates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AppData\Roaming\Microsoft\Windows\Templates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UserProfile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Windows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C:\Windows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335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Класс </a:t>
            </a:r>
            <a:r>
              <a:rPr lang="en-US" sz="2400" b="1" dirty="0"/>
              <a:t>Path </a:t>
            </a:r>
            <a:r>
              <a:rPr lang="en-US" sz="2400" b="1" dirty="0" smtClean="0"/>
              <a:t>. </a:t>
            </a:r>
            <a:r>
              <a:rPr lang="ru-RU" sz="2400" b="1" dirty="0" smtClean="0"/>
              <a:t>Конструирование пути и </a:t>
            </a:r>
            <a:r>
              <a:rPr lang="ru-RU" sz="2400" b="1" dirty="0"/>
              <a:t>его </a:t>
            </a:r>
            <a:r>
              <a:rPr lang="ru-RU" sz="2400" b="1" dirty="0" smtClean="0"/>
              <a:t>разбор на части.</a:t>
            </a:r>
            <a:endParaRPr lang="ru-RU" sz="2400" b="1" dirty="0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228600" y="1273984"/>
            <a:ext cx="8686800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myDocuments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.GetFolderPath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SpecialFolder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.MyDocuments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200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.Combine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myDocuments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"test.txt"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 smtClean="0">
              <a:solidFill>
                <a:prstClr val="black"/>
              </a:solidFill>
              <a:latin typeface="Consolas"/>
            </a:endParaRPr>
          </a:p>
          <a:p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.GetDirectoryName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.GetFullPath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.GetPathRoot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.GetFileNameWithoutExtension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176" name="TextBox 6"/>
          <p:cNvSpPr txBox="1">
            <a:spLocks noChangeArrowheads="1"/>
          </p:cNvSpPr>
          <p:nvPr/>
        </p:nvSpPr>
        <p:spPr bwMode="auto">
          <a:xfrm>
            <a:off x="152400" y="779220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Для работы с </a:t>
            </a:r>
            <a:r>
              <a:rPr lang="ru-RU" sz="1600" dirty="0" smtClean="0"/>
              <a:t>путями</a:t>
            </a:r>
            <a:r>
              <a:rPr lang="en-US" sz="1600" dirty="0" smtClean="0"/>
              <a:t> </a:t>
            </a:r>
            <a:r>
              <a:rPr lang="ru-RU" sz="1600" dirty="0" smtClean="0"/>
              <a:t>файлов </a:t>
            </a:r>
            <a:r>
              <a:rPr lang="ru-RU" sz="1600" dirty="0"/>
              <a:t>и папок </a:t>
            </a:r>
            <a:r>
              <a:rPr lang="ru-RU" sz="1600" dirty="0" smtClean="0"/>
              <a:t>следует </a:t>
            </a:r>
            <a:r>
              <a:rPr lang="ru-RU" sz="1600" dirty="0"/>
              <a:t>применять </a:t>
            </a:r>
            <a:r>
              <a:rPr lang="ru-RU" sz="1600" dirty="0" smtClean="0"/>
              <a:t>клас</a:t>
            </a:r>
            <a:r>
              <a:rPr lang="en-US" sz="1600" dirty="0" smtClean="0"/>
              <a:t>c </a:t>
            </a:r>
            <a:r>
              <a:rPr lang="en-US" sz="1600" dirty="0" err="1" smtClean="0"/>
              <a:t>System.IO.Path</a:t>
            </a:r>
            <a:r>
              <a:rPr lang="ru-RU" sz="1600" dirty="0" smtClean="0"/>
              <a:t>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70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Определение каталога где находится наш </a:t>
            </a:r>
            <a:r>
              <a:rPr lang="en-US" sz="2400" b="1" dirty="0" smtClean="0"/>
              <a:t>exe </a:t>
            </a:r>
            <a:r>
              <a:rPr lang="ru-RU" sz="2400" b="1" dirty="0" smtClean="0"/>
              <a:t>файл</a:t>
            </a:r>
            <a:endParaRPr lang="ru-RU" sz="24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87524" y="1052736"/>
            <a:ext cx="8568952" cy="35394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GetExeDirectory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Assembly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asm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Assembly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.GetExecutingAssembly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// Assembly. </a:t>
            </a:r>
            <a:r>
              <a:rPr lang="en-US" sz="1400" dirty="0" err="1">
                <a:solidFill>
                  <a:srgbClr val="008000"/>
                </a:solidFill>
                <a:latin typeface="Consolas"/>
              </a:rPr>
              <a:t>EscapedCodeBase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имеет вид 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file://c:\SomeFolder\Assembly.dll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Используем свойство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EscapedCodeBase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вместо свойства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CodeBase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чтобы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   символ # (и подобные ему) был бы представлен как %23 и не приводил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   к исключению в конструкторе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Uri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Класс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Url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позволяет преобразовывать file:// ссылки в локальный путь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   с помощью свойства </a:t>
            </a:r>
            <a:r>
              <a:rPr lang="en-US" sz="1400" dirty="0" err="1">
                <a:solidFill>
                  <a:srgbClr val="008000"/>
                </a:solidFill>
                <a:latin typeface="Consolas"/>
              </a:rPr>
              <a:t>LocalPath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assemblyPath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Uri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asm.EscapedCodeBase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LocalPath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Переменная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assemblyPath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содержит полный путь к EXE файлу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Получаем из него только имя каталога и возвращаем его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.GetDirectoryName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assemblyPath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7525" y="4797152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приложении </a:t>
            </a:r>
            <a:r>
              <a:rPr lang="en-US" dirty="0" smtClean="0"/>
              <a:t>Windows Forms </a:t>
            </a:r>
            <a:r>
              <a:rPr lang="ru-RU" dirty="0" smtClean="0"/>
              <a:t>можно также использовать свойство </a:t>
            </a:r>
            <a:r>
              <a:rPr lang="en-US" dirty="0" err="1" smtClean="0">
                <a:solidFill>
                  <a:srgbClr val="FFFF00"/>
                </a:solidFill>
              </a:rPr>
              <a:t>Application.StartupPath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524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Временные файлы</a:t>
            </a:r>
            <a:endParaRPr lang="ru-RU" sz="2400" b="1" dirty="0"/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8392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Используйте расширение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pPr eaLnBrk="1" hangingPunct="1"/>
            <a:endParaRPr lang="ru-RU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Path.GetTempPath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–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возвращает путь к временному каталогу текущего пользователя</a:t>
            </a:r>
          </a:p>
          <a:p>
            <a:pPr eaLnBrk="1" hangingPunct="1"/>
            <a:endParaRPr lang="en-US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Path.GetTempFileName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создает файл нулевой длины с уникальным именем внутри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временного каталога текущего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пользователя и возвращает полный путь к нему</a:t>
            </a:r>
            <a:endParaRPr lang="be-BY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6"/>
          <p:cNvSpPr>
            <a:spLocks noChangeArrowheads="1"/>
          </p:cNvSpPr>
          <p:nvPr/>
        </p:nvSpPr>
        <p:spPr bwMode="auto">
          <a:xfrm>
            <a:off x="395536" y="2780928"/>
            <a:ext cx="83529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«Текущий» каталог.</a:t>
            </a:r>
            <a:endParaRPr lang="ru-RU" sz="2400" b="1" dirty="0"/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152400" y="3314899"/>
            <a:ext cx="88392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полагайтесь на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свойство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Environment.CurrentDirectory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метод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Directory.SetCurrentDirectory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т.к.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 значение зависит от внешней среды откуда запущена программа.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Например, «текущий каталог» может быть разным в следующих ситуациях: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запуске приложения через ярлык с измененным «рабочим каталогом»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использовании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OpenFileDialog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SaveFileDialog</a:t>
            </a:r>
            <a:endParaRPr lang="en-US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запуске приложения из под планировщика 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Scheduler)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или с помощью команды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runas</a:t>
            </a:r>
            <a:endParaRPr lang="en-US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запуске из другого приложения использующего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ProcessStartInfo.WorkingDirectory</a:t>
            </a:r>
            <a:endParaRPr lang="ru-RU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ru-RU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Вместо этого используйте полные пути собранные с помощью методов из класса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Systen.IO.Path</a:t>
            </a:r>
            <a:endParaRPr lang="be-BY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00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Удаление каталогов и файлов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2169"/>
            <a:ext cx="8229600" cy="74867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1800" dirty="0" smtClean="0"/>
              <a:t>Для удаления каталогов используется метод </a:t>
            </a:r>
            <a:r>
              <a:rPr lang="en-US" sz="1800" dirty="0" smtClean="0"/>
              <a:t>Delete() </a:t>
            </a:r>
            <a:r>
              <a:rPr lang="ru-RU" sz="1800" dirty="0" smtClean="0"/>
              <a:t>класса </a:t>
            </a:r>
            <a:r>
              <a:rPr lang="en-US" sz="1800" dirty="0" smtClean="0"/>
              <a:t>Directory </a:t>
            </a:r>
            <a:r>
              <a:rPr lang="ru-RU" sz="1800" dirty="0" smtClean="0"/>
              <a:t>или </a:t>
            </a:r>
            <a:r>
              <a:rPr lang="en-US" sz="1800" dirty="0" err="1" smtClean="0"/>
              <a:t>DirectoryInfo</a:t>
            </a:r>
            <a:r>
              <a:rPr lang="en-US" sz="1800" dirty="0" smtClean="0"/>
              <a:t>. </a:t>
            </a:r>
            <a:r>
              <a:rPr lang="ru-RU" sz="1800" dirty="0" smtClean="0"/>
              <a:t>Оба метода могут удалить папку со всем содержимым</a:t>
            </a:r>
            <a:r>
              <a:rPr lang="ru-RU" sz="1800" dirty="0"/>
              <a:t>. </a:t>
            </a:r>
            <a:r>
              <a:rPr lang="ru-RU" sz="1800" dirty="0" smtClean="0">
                <a:solidFill>
                  <a:srgbClr val="FFFF00"/>
                </a:solidFill>
              </a:rPr>
              <a:t>Во </a:t>
            </a:r>
            <a:r>
              <a:rPr lang="ru-RU" sz="1800" dirty="0">
                <a:solidFill>
                  <a:srgbClr val="FFFF00"/>
                </a:solidFill>
              </a:rPr>
              <a:t>всех случаях </a:t>
            </a:r>
            <a:r>
              <a:rPr lang="ru-RU" sz="1800" dirty="0" smtClean="0">
                <a:solidFill>
                  <a:srgbClr val="FFFF00"/>
                </a:solidFill>
              </a:rPr>
              <a:t>удаление происходит навсегда и без подтверждения пользователем!</a:t>
            </a:r>
            <a:endParaRPr lang="en-US" sz="1800" dirty="0">
              <a:solidFill>
                <a:srgbClr val="FFFF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43877"/>
              </p:ext>
            </p:extLst>
          </p:nvPr>
        </p:nvGraphicFramePr>
        <p:xfrm>
          <a:off x="457200" y="2132856"/>
          <a:ext cx="8291264" cy="1315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126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Удаление</a:t>
                      </a:r>
                      <a:r>
                        <a:rPr lang="ru-RU" sz="1600" b="1" baseline="0" dirty="0" smtClean="0"/>
                        <a:t> пустого каталога</a:t>
                      </a:r>
                      <a:endParaRPr lang="ru-RU" sz="16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latin typeface="Consolas"/>
                        </a:rPr>
                        <a:t>Directory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.Delete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en-US" sz="14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@"c:\folder1\folder2"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r>
                        <a:rPr lang="ru-RU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или с помощью </a:t>
                      </a:r>
                      <a:r>
                        <a:rPr lang="en-US" sz="1400" dirty="0" err="1" smtClean="0">
                          <a:solidFill>
                            <a:srgbClr val="008000"/>
                          </a:solidFill>
                          <a:latin typeface="Consolas"/>
                        </a:rPr>
                        <a:t>DirectoryInfo</a:t>
                      </a:r>
                      <a:endParaRPr lang="en-US" sz="1400" dirty="0" smtClean="0">
                        <a:solidFill>
                          <a:prstClr val="black"/>
                        </a:solidFill>
                        <a:latin typeface="Consolas"/>
                      </a:endParaRPr>
                    </a:p>
                    <a:p>
                      <a:r>
                        <a:rPr lang="nn-NO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var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 dirInfo = </a:t>
                      </a:r>
                      <a:r>
                        <a:rPr lang="nn-NO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new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 </a:t>
                      </a:r>
                      <a:r>
                        <a:rPr lang="nn-NO" sz="1400" dirty="0" smtClean="0">
                          <a:solidFill>
                            <a:srgbClr val="2B91AF"/>
                          </a:solidFill>
                          <a:latin typeface="Consolas"/>
                        </a:rPr>
                        <a:t>DirectoryInfo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nn-NO" sz="14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@"c:\folder1\folder2"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dirInfo.Delete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();</a:t>
                      </a:r>
                      <a:endParaRPr lang="ru-RU" sz="14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910703"/>
              </p:ext>
            </p:extLst>
          </p:nvPr>
        </p:nvGraphicFramePr>
        <p:xfrm>
          <a:off x="457200" y="3553440"/>
          <a:ext cx="8291264" cy="1315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126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Удаление</a:t>
                      </a:r>
                      <a:r>
                        <a:rPr lang="ru-RU" sz="1600" b="1" baseline="0" dirty="0" smtClean="0"/>
                        <a:t> каталога со всем содержимым</a:t>
                      </a:r>
                      <a:endParaRPr lang="ru-RU" sz="16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latin typeface="Consolas"/>
                        </a:rPr>
                        <a:t>Directory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.Delete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en-US" sz="14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@"c:\folder1\folder2"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, </a:t>
                      </a:r>
                      <a:r>
                        <a:rPr lang="en-US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true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r>
                        <a:rPr lang="ru-RU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или с помощью </a:t>
                      </a:r>
                      <a:r>
                        <a:rPr lang="en-US" sz="1400" dirty="0" err="1" smtClean="0">
                          <a:solidFill>
                            <a:srgbClr val="008000"/>
                          </a:solidFill>
                          <a:latin typeface="Consolas"/>
                        </a:rPr>
                        <a:t>DirectoryInfo</a:t>
                      </a:r>
                      <a:endParaRPr lang="en-US" sz="1400" dirty="0" smtClean="0">
                        <a:solidFill>
                          <a:prstClr val="black"/>
                        </a:solidFill>
                        <a:latin typeface="Consolas"/>
                      </a:endParaRPr>
                    </a:p>
                    <a:p>
                      <a:r>
                        <a:rPr lang="nn-NO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var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 dirInfo = </a:t>
                      </a:r>
                      <a:r>
                        <a:rPr lang="nn-NO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new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 </a:t>
                      </a:r>
                      <a:r>
                        <a:rPr lang="nn-NO" sz="1400" dirty="0" smtClean="0">
                          <a:solidFill>
                            <a:srgbClr val="2B91AF"/>
                          </a:solidFill>
                          <a:latin typeface="Consolas"/>
                        </a:rPr>
                        <a:t>DirectoryInfo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nn-NO" sz="14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@"c:\folder1\folder2"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dirInfo.Delete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en-US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true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  <a:endParaRPr lang="ru-RU" sz="14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33594"/>
              </p:ext>
            </p:extLst>
          </p:nvPr>
        </p:nvGraphicFramePr>
        <p:xfrm>
          <a:off x="457200" y="4993600"/>
          <a:ext cx="8291264" cy="1315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126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Удаление</a:t>
                      </a:r>
                      <a:r>
                        <a:rPr lang="ru-RU" sz="1600" b="1" baseline="0" dirty="0" smtClean="0"/>
                        <a:t> файла</a:t>
                      </a:r>
                      <a:endParaRPr lang="ru-RU" sz="16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latin typeface="Consolas"/>
                        </a:rPr>
                        <a:t>File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.Delete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en-US" sz="14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@"c:\someFolder1\someFile.txt"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r>
                        <a:rPr lang="ru-RU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или с помощью </a:t>
                      </a:r>
                      <a:r>
                        <a:rPr lang="en-US" sz="1400" dirty="0" err="1" smtClean="0">
                          <a:solidFill>
                            <a:srgbClr val="008000"/>
                          </a:solidFill>
                          <a:latin typeface="Consolas"/>
                        </a:rPr>
                        <a:t>FileInfo</a:t>
                      </a:r>
                      <a:endParaRPr lang="en-US" sz="1400" dirty="0" smtClean="0">
                        <a:solidFill>
                          <a:prstClr val="black"/>
                        </a:solidFill>
                        <a:latin typeface="Consolas"/>
                      </a:endParaRPr>
                    </a:p>
                    <a:p>
                      <a:r>
                        <a:rPr lang="nn-NO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var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 fileInfo = </a:t>
                      </a:r>
                      <a:r>
                        <a:rPr lang="nn-NO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new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 </a:t>
                      </a:r>
                      <a:r>
                        <a:rPr lang="nn-NO" sz="1400" dirty="0" smtClean="0">
                          <a:solidFill>
                            <a:srgbClr val="2B91AF"/>
                          </a:solidFill>
                          <a:latin typeface="Consolas"/>
                        </a:rPr>
                        <a:t>FileInfo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nn-NO" sz="14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@"c:\someFolder1\someFile.txt"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fileInfo.Delete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();</a:t>
                      </a:r>
                      <a:endParaRPr lang="ru-RU" sz="14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843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Удаление каталогов и </a:t>
            </a:r>
            <a:r>
              <a:rPr lang="ru-RU" dirty="0" smtClean="0"/>
              <a:t>файлов</a:t>
            </a:r>
            <a:br>
              <a:rPr lang="ru-RU" dirty="0" smtClean="0"/>
            </a:br>
            <a:r>
              <a:rPr lang="ru-RU" dirty="0" smtClean="0"/>
              <a:t>в корзину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/>
              <a:t>В пространстве имен </a:t>
            </a:r>
            <a:r>
              <a:rPr lang="en-US" sz="1800" dirty="0" smtClean="0"/>
              <a:t>System.IO </a:t>
            </a:r>
            <a:r>
              <a:rPr lang="ru-RU" sz="1800" dirty="0" smtClean="0"/>
              <a:t>нет классов которые бы позволили удалить каталог/файл в корзину. Для этого нам понадобится класс </a:t>
            </a:r>
            <a:r>
              <a:rPr lang="en-US" sz="1800" dirty="0" err="1" smtClean="0"/>
              <a:t>FileSystem</a:t>
            </a:r>
            <a:r>
              <a:rPr lang="en-US" sz="1800" dirty="0" smtClean="0"/>
              <a:t> </a:t>
            </a:r>
            <a:r>
              <a:rPr lang="ru-RU" sz="1800" dirty="0" smtClean="0"/>
              <a:t>из пространства имен </a:t>
            </a:r>
            <a:r>
              <a:rPr lang="en-US" sz="1800" dirty="0" err="1" smtClean="0"/>
              <a:t>Microsoft.VisualBasic.FileIO</a:t>
            </a:r>
            <a:r>
              <a:rPr lang="ru-RU" sz="1800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ru-RU" sz="1800" dirty="0" smtClean="0">
                <a:solidFill>
                  <a:schemeClr val="bg1"/>
                </a:solidFill>
              </a:rPr>
              <a:t>Добавьте в проект ссылку на сборку </a:t>
            </a:r>
            <a:r>
              <a:rPr lang="en-US" sz="1800" dirty="0" err="1" smtClean="0">
                <a:solidFill>
                  <a:schemeClr val="bg1"/>
                </a:solidFill>
              </a:rPr>
              <a:t>Microsoft.VisualBasic</a:t>
            </a:r>
            <a:r>
              <a:rPr lang="en-US" sz="1800" dirty="0" smtClean="0">
                <a:solidFill>
                  <a:schemeClr val="bg1"/>
                </a:solidFill>
              </a:rPr>
              <a:t>. </a:t>
            </a:r>
            <a:r>
              <a:rPr lang="ru-RU" sz="1800" dirty="0" smtClean="0">
                <a:solidFill>
                  <a:schemeClr val="bg1"/>
                </a:solidFill>
              </a:rPr>
              <a:t>Она присутствует на любой машине с установленным </a:t>
            </a:r>
            <a:r>
              <a:rPr lang="en-US" sz="1800" dirty="0" smtClean="0">
                <a:solidFill>
                  <a:schemeClr val="bg1"/>
                </a:solidFill>
              </a:rPr>
              <a:t>.NET Framework.</a:t>
            </a:r>
            <a:endParaRPr lang="ru-RU" sz="1800" dirty="0" smtClean="0">
              <a:solidFill>
                <a:schemeClr val="bg1"/>
              </a:solidFill>
            </a:endParaRPr>
          </a:p>
          <a:p>
            <a:pPr>
              <a:buFont typeface="+mj-lt"/>
              <a:buAutoNum type="arabicPeriod"/>
            </a:pPr>
            <a:r>
              <a:rPr lang="ru-RU" sz="1800" dirty="0" smtClean="0">
                <a:solidFill>
                  <a:schemeClr val="bg1"/>
                </a:solidFill>
              </a:rPr>
              <a:t>Добавьте </a:t>
            </a:r>
            <a:r>
              <a:rPr lang="en-US" sz="1800" dirty="0" smtClean="0">
                <a:solidFill>
                  <a:schemeClr val="bg1"/>
                </a:solidFill>
              </a:rPr>
              <a:t>using </a:t>
            </a:r>
            <a:r>
              <a:rPr lang="en-US" sz="1800" dirty="0" err="1"/>
              <a:t>Microsoft.VisualBasic.FileIO</a:t>
            </a:r>
            <a:endParaRPr lang="en-US" sz="1800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626444"/>
              </p:ext>
            </p:extLst>
          </p:nvPr>
        </p:nvGraphicFramePr>
        <p:xfrm>
          <a:off x="457200" y="3625448"/>
          <a:ext cx="8291264" cy="88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126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Удаление</a:t>
                      </a:r>
                      <a:r>
                        <a:rPr lang="ru-RU" sz="1600" b="1" baseline="0" dirty="0" smtClean="0"/>
                        <a:t>  каталога в корзину</a:t>
                      </a:r>
                      <a:endParaRPr lang="ru-RU" sz="16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latin typeface="Consolas"/>
                        </a:rPr>
                        <a:t>FileSystem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.DeleteDirectory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en-US" sz="14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@"c:\folder1\folder2"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, </a:t>
                      </a:r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latin typeface="Consolas"/>
                        </a:rPr>
                        <a:t>UIOption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.OnlyErrorDialogs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,</a:t>
                      </a:r>
                      <a:r>
                        <a:rPr lang="ru-RU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/>
                      </a:r>
                      <a:br>
                        <a:rPr lang="ru-RU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</a:br>
                      <a:r>
                        <a:rPr lang="ru-RU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                                                  </a:t>
                      </a:r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latin typeface="Consolas"/>
                        </a:rPr>
                        <a:t>RecycleOption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.SendToRecycleBin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  <a:endParaRPr lang="ru-RU" sz="14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658077"/>
              </p:ext>
            </p:extLst>
          </p:nvPr>
        </p:nvGraphicFramePr>
        <p:xfrm>
          <a:off x="457200" y="4653136"/>
          <a:ext cx="8291264" cy="88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126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Удаление</a:t>
                      </a:r>
                      <a:r>
                        <a:rPr lang="ru-RU" sz="1600" b="1" baseline="0" dirty="0" smtClean="0"/>
                        <a:t>  файла в корзину</a:t>
                      </a:r>
                      <a:endParaRPr lang="ru-RU" sz="16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latin typeface="Consolas"/>
                        </a:rPr>
                        <a:t>FileSystem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.DeleteFile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en-US" sz="14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@"c:\someFolder1\someFile.txt"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, </a:t>
                      </a:r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latin typeface="Consolas"/>
                        </a:rPr>
                        <a:t>UIOption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.OnlyErrorDialogs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,</a:t>
                      </a:r>
                      <a:r>
                        <a:rPr lang="ru-RU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/>
                      </a:r>
                      <a:br>
                        <a:rPr lang="ru-RU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</a:br>
                      <a:r>
                        <a:rPr lang="ru-RU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                                                  </a:t>
                      </a:r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latin typeface="Consolas"/>
                        </a:rPr>
                        <a:t>RecycleOption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.SendToRecycleBin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  <a:endParaRPr lang="ru-RU" sz="14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194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2595563" y="0"/>
            <a:ext cx="33689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smtClean="0"/>
              <a:t>Правила хорошего тона</a:t>
            </a:r>
            <a:endParaRPr lang="ru-RU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23528" y="1124744"/>
            <a:ext cx="8496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Windows – </a:t>
            </a:r>
            <a:r>
              <a:rPr lang="ru-RU" dirty="0" smtClean="0"/>
              <a:t>многозадачная, многопользовательская, сетевая ОС и программы должны это учитывать.</a:t>
            </a:r>
          </a:p>
          <a:p>
            <a:endParaRPr lang="ru-RU" dirty="0"/>
          </a:p>
          <a:p>
            <a:r>
              <a:rPr lang="ru-RU" dirty="0" smtClean="0"/>
              <a:t>Реестр </a:t>
            </a:r>
            <a:r>
              <a:rPr lang="en-US" dirty="0" smtClean="0"/>
              <a:t>(registry) – HKLM, HKCU</a:t>
            </a:r>
          </a:p>
          <a:p>
            <a:endParaRPr lang="en-US" dirty="0"/>
          </a:p>
          <a:p>
            <a:r>
              <a:rPr lang="ru-RU" dirty="0" smtClean="0"/>
              <a:t>Профили пользователя. Роуминг </a:t>
            </a:r>
            <a:r>
              <a:rPr lang="en-US" dirty="0" smtClean="0"/>
              <a:t>(roaming) </a:t>
            </a:r>
            <a:r>
              <a:rPr lang="ru-RU" dirty="0" smtClean="0"/>
              <a:t>профиля</a:t>
            </a:r>
          </a:p>
          <a:p>
            <a:endParaRPr lang="ru-RU" dirty="0"/>
          </a:p>
          <a:p>
            <a:r>
              <a:rPr lang="en-US" dirty="0" smtClean="0"/>
              <a:t>%Program Files% </a:t>
            </a:r>
            <a:r>
              <a:rPr lang="ru-RU" dirty="0" smtClean="0"/>
              <a:t>- только для чтения!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9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3090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файлами.</a:t>
            </a:r>
          </a:p>
        </p:txBody>
      </p:sp>
      <p:sp>
        <p:nvSpPr>
          <p:cNvPr id="8195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8196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991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Данные классы позволяют производить операции с файлами. Класс </a:t>
            </a:r>
            <a:r>
              <a:rPr lang="en-US" sz="1600" dirty="0"/>
              <a:t>File </a:t>
            </a:r>
            <a:r>
              <a:rPr lang="ru-RU" sz="1600" dirty="0"/>
              <a:t>- </a:t>
            </a:r>
            <a:r>
              <a:rPr lang="ru-RU" sz="1600" dirty="0" smtClean="0"/>
              <a:t>статический. </a:t>
            </a:r>
            <a:r>
              <a:rPr lang="ru-RU" sz="1600" dirty="0"/>
              <a:t>Помимо просмотра информации о файле и операций с удалением \ перемещением, в данных классах предусмотрены различные методы для открытия файлов.</a:t>
            </a:r>
          </a:p>
          <a:p>
            <a:pPr eaLnBrk="1" hangingPunct="1"/>
            <a:endParaRPr lang="ru-RU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1" hangingPunct="1"/>
            <a:r>
              <a:rPr lang="ru-RU" sz="16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600" dirty="0">
                <a:ea typeface="Calibri" pitchFamily="34" charset="0"/>
                <a:cs typeface="Arial" charset="0"/>
              </a:rPr>
              <a:t>Основные методы и свойства класса </a:t>
            </a:r>
            <a:r>
              <a:rPr lang="en-US" sz="1600" dirty="0" err="1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FileInfo</a:t>
            </a:r>
            <a:r>
              <a:rPr lang="ru-RU" sz="1600" dirty="0"/>
              <a:t>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279382"/>
              </p:ext>
            </p:extLst>
          </p:nvPr>
        </p:nvGraphicFramePr>
        <p:xfrm>
          <a:off x="304800" y="2179638"/>
          <a:ext cx="8686800" cy="422116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00200"/>
                <a:gridCol w="7086600"/>
              </a:tblGrid>
              <a:tr h="24830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Имя элемента</a:t>
                      </a:r>
                      <a:endParaRPr lang="be-BY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Описание</a:t>
                      </a:r>
                      <a:endParaRPr lang="be-BY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AppendText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</a:t>
                      </a:r>
                      <a:r>
                        <a:rPr lang="ru-RU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StreamWriter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для добавления текста к файлу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CopyTo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Копирует существующий файл в новый файл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Create()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файл и возвращает объект FileStream для работы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CreateText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StreamWriter для записи текста в новый файл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Decrypt</a:t>
                      </a: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Дешифрует файл зашифрованный методом 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Encrypt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Directory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каталог файла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DirectoryName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полный путь к файлу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Encrypt</a:t>
                      </a: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Шифрует файл с учётом данных текущего пользователя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IsReadOnly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Булево свойство; является ли файл файлом только для чтения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</a:t>
                      </a: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ength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размер файла в байтах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MoveTo()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Перемещает файл (возможно, с переименованием)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966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Открывает файл с указанными правами доступа на чтение, запись или совместное использование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OpenRead()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FileStream, доступный только для чтения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OpenText()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StreamReader для чтения информации из существующего текстового файла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OpenWrite()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</a:t>
                      </a:r>
                      <a:r>
                        <a:rPr lang="ru-RU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FileStream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 доступный для чтения и записи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54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Чтение/запись файлов (потоков)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Чтение/запись бинарных данных/файлов</a:t>
            </a:r>
          </a:p>
          <a:p>
            <a:r>
              <a:rPr lang="ru-RU" dirty="0" smtClean="0"/>
              <a:t>Чтение/запись текстовых данных/файлов</a:t>
            </a:r>
          </a:p>
          <a:p>
            <a:r>
              <a:rPr lang="ru-RU" dirty="0" smtClean="0"/>
              <a:t>Чтение </a:t>
            </a:r>
            <a:r>
              <a:rPr lang="en-US" dirty="0" smtClean="0"/>
              <a:t>CSV </a:t>
            </a:r>
            <a:r>
              <a:rPr lang="ru-RU" dirty="0" smtClean="0"/>
              <a:t>файлов с помощью класса</a:t>
            </a:r>
            <a:r>
              <a:rPr lang="en-US" dirty="0" smtClean="0"/>
              <a:t> </a:t>
            </a:r>
            <a:r>
              <a:rPr lang="en-US" dirty="0" err="1" smtClean="0"/>
              <a:t>TextFieldParser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43080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Класс </a:t>
            </a:r>
            <a:r>
              <a:rPr lang="en-US" sz="2800" dirty="0" smtClean="0"/>
              <a:t>File. </a:t>
            </a:r>
            <a:r>
              <a:rPr lang="ru-RU" sz="2800" dirty="0" smtClean="0"/>
              <a:t>Быстрое чтение/запись файлов.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748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smtClean="0"/>
              <a:t>Класс </a:t>
            </a:r>
            <a:r>
              <a:rPr lang="en-US" sz="1600" dirty="0" smtClean="0"/>
              <a:t>File </a:t>
            </a:r>
            <a:r>
              <a:rPr lang="ru-RU" sz="1600" dirty="0" smtClean="0"/>
              <a:t>содержит ряд статических методов позволяющих прочитать все данные из файла или записать их в него с помощью одного вызова.</a:t>
            </a:r>
          </a:p>
          <a:p>
            <a:pPr marL="0" indent="0">
              <a:buNone/>
            </a:pP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610965"/>
              </p:ext>
            </p:extLst>
          </p:nvPr>
        </p:nvGraphicFramePr>
        <p:xfrm>
          <a:off x="492224" y="1940807"/>
          <a:ext cx="8184232" cy="429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67808"/>
                <a:gridCol w="3816424"/>
              </a:tblGrid>
              <a:tr h="259433">
                <a:tc grid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Бинарные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данные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333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byte[]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ReadAllBytes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чтение, читает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содержимое файла в массив байтов и закрывает файл.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66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WriteAllBytes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byte[] bytes)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записывает массив в него и закрывает файл.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841">
                <a:tc gridSpan="2"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bg1"/>
                          </a:solidFill>
                        </a:rPr>
                        <a:t>Текстовые данные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string[]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ReadAllLines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чтение, читает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содержимое файла в массив строк и закрывает файл.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Строки в массиве не содержат переводы строк.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89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string[]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ReadAllLines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685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 ReadAllText(string path)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чтение, читает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содержимое файла в строку и закрывает файл.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 ReadAllText(string path,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122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дописывает переданные строки в конец файла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69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дописывает переданную строку в конец файла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9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28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Средства ввода/вывода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Основные классы находятся в пространстве имен </a:t>
            </a:r>
            <a:r>
              <a:rPr lang="en-US" dirty="0" smtClean="0">
                <a:solidFill>
                  <a:srgbClr val="FFFF00"/>
                </a:solidFill>
              </a:rPr>
              <a:t>System.IO</a:t>
            </a:r>
          </a:p>
          <a:p>
            <a:r>
              <a:rPr lang="ru-RU" dirty="0" smtClean="0"/>
              <a:t>Работа с файловой системой</a:t>
            </a:r>
          </a:p>
          <a:p>
            <a:r>
              <a:rPr lang="ru-RU" dirty="0" smtClean="0"/>
              <a:t>Чтение/запись файлов (потоков)</a:t>
            </a:r>
          </a:p>
          <a:p>
            <a:r>
              <a:rPr lang="ru-RU" dirty="0" smtClean="0"/>
              <a:t>Сериализация</a:t>
            </a:r>
          </a:p>
          <a:p>
            <a:r>
              <a:rPr lang="ru-RU" dirty="0" smtClean="0"/>
              <a:t>Другие потоки:</a:t>
            </a:r>
          </a:p>
          <a:p>
            <a:pPr lvl="1"/>
            <a:r>
              <a:rPr lang="en-US" dirty="0" err="1"/>
              <a:t>System.IO.Pipes.</a:t>
            </a:r>
            <a:r>
              <a:rPr lang="en-US" dirty="0" err="1">
                <a:solidFill>
                  <a:srgbClr val="FFFF00"/>
                </a:solidFill>
              </a:rPr>
              <a:t>PipeStream</a:t>
            </a:r>
            <a:endParaRPr lang="ru-RU" dirty="0" smtClean="0">
              <a:solidFill>
                <a:srgbClr val="FFFF00"/>
              </a:solidFill>
            </a:endParaRPr>
          </a:p>
          <a:p>
            <a:pPr lvl="1"/>
            <a:r>
              <a:rPr lang="ru-RU" dirty="0" smtClean="0"/>
              <a:t>Архивация данных (</a:t>
            </a:r>
            <a:r>
              <a:rPr lang="en-US" dirty="0" err="1" smtClean="0"/>
              <a:t>System.IO.Compression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en-US" dirty="0" err="1" smtClean="0"/>
              <a:t>System.Security.Cryptography.</a:t>
            </a:r>
            <a:r>
              <a:rPr lang="en-US" dirty="0" err="1" smtClean="0">
                <a:solidFill>
                  <a:srgbClr val="FFFF00"/>
                </a:solidFill>
              </a:rPr>
              <a:t>CryptoStream</a:t>
            </a:r>
            <a:endParaRPr lang="ru-RU" dirty="0" smtClean="0">
              <a:solidFill>
                <a:srgbClr val="FFFF00"/>
              </a:solidFill>
            </a:endParaRPr>
          </a:p>
          <a:p>
            <a:pPr lvl="1"/>
            <a:r>
              <a:rPr lang="en-US" dirty="0" err="1" smtClean="0"/>
              <a:t>System.Net.Sockets.</a:t>
            </a:r>
            <a:r>
              <a:rPr lang="en-US" dirty="0" err="1" smtClean="0">
                <a:solidFill>
                  <a:srgbClr val="FFFF00"/>
                </a:solidFill>
              </a:rPr>
              <a:t>NetworkStream</a:t>
            </a:r>
            <a:r>
              <a:rPr lang="ru-RU" dirty="0"/>
              <a:t> </a:t>
            </a:r>
            <a:endParaRPr lang="ru-RU" dirty="0" smtClean="0"/>
          </a:p>
          <a:p>
            <a:pPr lvl="1"/>
            <a:r>
              <a:rPr lang="en-US" dirty="0" smtClean="0"/>
              <a:t>…</a:t>
            </a:r>
            <a:endParaRPr lang="ru-RU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46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ru-RU" sz="2800" dirty="0" smtClean="0"/>
              <a:t>Класс </a:t>
            </a:r>
            <a:r>
              <a:rPr lang="en-US" sz="2800" dirty="0" smtClean="0"/>
              <a:t>File. </a:t>
            </a:r>
            <a:r>
              <a:rPr lang="ru-RU" sz="2800" dirty="0" smtClean="0"/>
              <a:t>Быстрое чтение/запись файлов.</a:t>
            </a:r>
            <a:br>
              <a:rPr lang="ru-RU" sz="2800" dirty="0" smtClean="0"/>
            </a:br>
            <a:r>
              <a:rPr lang="ru-RU" sz="2800" dirty="0" smtClean="0"/>
              <a:t>Окончание.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748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smtClean="0"/>
              <a:t>Класс </a:t>
            </a:r>
            <a:r>
              <a:rPr lang="en-US" sz="1600" dirty="0" smtClean="0"/>
              <a:t>File </a:t>
            </a:r>
            <a:r>
              <a:rPr lang="ru-RU" sz="1600" dirty="0" smtClean="0"/>
              <a:t>содержит ряд статических методов позволяющих прочитать все данные из файла или записать их в него с помощью одного вызова.</a:t>
            </a:r>
          </a:p>
          <a:p>
            <a:pPr marL="0" indent="0">
              <a:buNone/>
            </a:pP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332885"/>
              </p:ext>
            </p:extLst>
          </p:nvPr>
        </p:nvGraphicFramePr>
        <p:xfrm>
          <a:off x="492224" y="1932424"/>
          <a:ext cx="8184232" cy="237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67808"/>
                <a:gridCol w="3816424"/>
              </a:tblGrid>
              <a:tr h="222841">
                <a:tc gridSpan="2"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bg1"/>
                          </a:solidFill>
                        </a:rPr>
                        <a:t>Текстовые данные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записывает переданные строки в файл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Переводы строк будут добавлены автоматически.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</a:t>
                      </a:r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string[] contents)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88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string[]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71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записывает переданную строку в файл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3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3090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файлами.</a:t>
            </a:r>
          </a:p>
        </p:txBody>
      </p:sp>
      <p:sp>
        <p:nvSpPr>
          <p:cNvPr id="9219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99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Рассмотрим метод</a:t>
            </a:r>
            <a:r>
              <a:rPr lang="en-US" sz="1600"/>
              <a:t> Open() </a:t>
            </a:r>
            <a:r>
              <a:rPr lang="ru-RU" sz="1600"/>
              <a:t>класса </a:t>
            </a:r>
            <a:r>
              <a:rPr lang="en-US" sz="1600"/>
              <a:t>FileInfo.</a:t>
            </a:r>
            <a:endParaRPr lang="be-BY" sz="160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83820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public FileStream Open(FileMode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mode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, FileAccess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access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, FileShare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share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)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Segoe UI" pitchFamily="34" charset="0"/>
            </a:endParaRPr>
          </a:p>
        </p:txBody>
      </p:sp>
      <p:sp>
        <p:nvSpPr>
          <p:cNvPr id="9221" name="TextBox 6"/>
          <p:cNvSpPr txBox="1">
            <a:spLocks noChangeArrowheads="1"/>
          </p:cNvSpPr>
          <p:nvPr/>
        </p:nvSpPr>
        <p:spPr bwMode="auto">
          <a:xfrm>
            <a:off x="0" y="1219200"/>
            <a:ext cx="91440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Перечисление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FileMode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Append	</a:t>
            </a:r>
            <a:r>
              <a:rPr lang="ru-RU" sz="1600" dirty="0">
                <a:solidFill>
                  <a:schemeClr val="bg1"/>
                </a:solidFill>
              </a:rPr>
              <a:t>Открывает файл для записи в конец, либо создает новый файл.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Create</a:t>
            </a:r>
            <a:r>
              <a:rPr lang="ru-RU" sz="1600" dirty="0">
                <a:solidFill>
                  <a:schemeClr val="bg1"/>
                </a:solidFill>
              </a:rPr>
              <a:t>	Создает новый файл либо перезаписывает существующий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CreateNew</a:t>
            </a:r>
            <a:r>
              <a:rPr lang="ru-RU" sz="1600" dirty="0">
                <a:solidFill>
                  <a:schemeClr val="bg1"/>
                </a:solidFill>
              </a:rPr>
              <a:t>	Создает новый файл. Если файл существует, генерируется </a:t>
            </a:r>
            <a:r>
              <a:rPr lang="en-US" sz="1600" dirty="0" err="1">
                <a:solidFill>
                  <a:schemeClr val="bg1"/>
                </a:solidFill>
              </a:rPr>
              <a:t>IOException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Open		</a:t>
            </a:r>
            <a:r>
              <a:rPr lang="ru-RU" sz="1600" dirty="0">
                <a:solidFill>
                  <a:schemeClr val="bg1"/>
                </a:solidFill>
              </a:rPr>
              <a:t>Открывает файл для чтения.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OpenOrCreate</a:t>
            </a:r>
            <a:r>
              <a:rPr lang="ru-RU" sz="1600" dirty="0">
                <a:solidFill>
                  <a:schemeClr val="bg1"/>
                </a:solidFill>
              </a:rPr>
              <a:t>	Открывает файл для чтения или создает новый, если файла не существует.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Truncate</a:t>
            </a:r>
            <a:r>
              <a:rPr lang="ru-RU" sz="1600" dirty="0">
                <a:solidFill>
                  <a:schemeClr val="bg1"/>
                </a:solidFill>
              </a:rPr>
              <a:t>	Открывает существующий файл и очищает его.</a:t>
            </a:r>
          </a:p>
        </p:txBody>
      </p:sp>
      <p:sp>
        <p:nvSpPr>
          <p:cNvPr id="9222" name="TextBox 6"/>
          <p:cNvSpPr txBox="1">
            <a:spLocks noChangeArrowheads="1"/>
          </p:cNvSpPr>
          <p:nvPr/>
        </p:nvSpPr>
        <p:spPr bwMode="auto">
          <a:xfrm>
            <a:off x="0" y="3348038"/>
            <a:ext cx="91440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Перечисления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FileAccess 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Read	</a:t>
            </a:r>
            <a:r>
              <a:rPr lang="ru-RU" sz="1600" dirty="0">
                <a:solidFill>
                  <a:schemeClr val="bg1"/>
                </a:solidFill>
              </a:rPr>
              <a:t>Файл открыт только для чтения.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ReadWrite</a:t>
            </a:r>
            <a:r>
              <a:rPr lang="ru-RU" sz="1600" dirty="0">
                <a:solidFill>
                  <a:schemeClr val="bg1"/>
                </a:solidFill>
              </a:rPr>
              <a:t>	Файл открыт как для чтения, так и для записи.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Write</a:t>
            </a:r>
            <a:r>
              <a:rPr lang="ru-RU" sz="1600" dirty="0">
                <a:solidFill>
                  <a:schemeClr val="bg1"/>
                </a:solidFill>
              </a:rPr>
              <a:t>	Файл открыт для записи, т.е. добавления данных.</a:t>
            </a:r>
          </a:p>
        </p:txBody>
      </p:sp>
      <p:sp>
        <p:nvSpPr>
          <p:cNvPr id="9223" name="TextBox 6"/>
          <p:cNvSpPr txBox="1">
            <a:spLocks noChangeArrowheads="1"/>
          </p:cNvSpPr>
          <p:nvPr/>
        </p:nvSpPr>
        <p:spPr bwMode="auto">
          <a:xfrm>
            <a:off x="0" y="4484688"/>
            <a:ext cx="9144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Перечисления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FileShare 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None</a:t>
            </a:r>
            <a:r>
              <a:rPr lang="ru-RU" sz="1600" dirty="0">
                <a:solidFill>
                  <a:schemeClr val="bg1"/>
                </a:solidFill>
              </a:rPr>
              <a:t> – совместное использование файла запрещено.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Read</a:t>
            </a:r>
            <a:r>
              <a:rPr lang="ru-RU" sz="1600" dirty="0">
                <a:solidFill>
                  <a:schemeClr val="bg1"/>
                </a:solidFill>
              </a:rPr>
              <a:t> – файл может быть открыт только для чтения другими пользователями.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ReadWrite</a:t>
            </a:r>
            <a:r>
              <a:rPr lang="ru-RU" sz="1600" dirty="0">
                <a:solidFill>
                  <a:schemeClr val="bg1"/>
                </a:solidFill>
              </a:rPr>
              <a:t> – Другие пользователи могут открыть файл для чтения и для записи.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Write</a:t>
            </a:r>
            <a:r>
              <a:rPr lang="ru-RU" sz="1600" dirty="0">
                <a:solidFill>
                  <a:schemeClr val="bg1"/>
                </a:solidFill>
              </a:rPr>
              <a:t> – Файл может быть открыт для записи.</a:t>
            </a:r>
            <a:endParaRPr lang="be-BY" sz="1600" dirty="0">
              <a:solidFill>
                <a:schemeClr val="bg1"/>
              </a:solidFill>
            </a:endParaRPr>
          </a:p>
        </p:txBody>
      </p:sp>
      <p:sp>
        <p:nvSpPr>
          <p:cNvPr id="9224" name="TextBox 6"/>
          <p:cNvSpPr txBox="1">
            <a:spLocks noChangeArrowheads="1"/>
          </p:cNvSpPr>
          <p:nvPr/>
        </p:nvSpPr>
        <p:spPr bwMode="auto">
          <a:xfrm>
            <a:off x="152400" y="60626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Данная функция возвращает объект потока </a:t>
            </a:r>
            <a:r>
              <a:rPr lang="en-US" sz="1600"/>
              <a:t>FileStream, </a:t>
            </a:r>
            <a:r>
              <a:rPr lang="ru-RU" sz="1600"/>
              <a:t>позволяющая работать с файлом как с потоком данных.</a:t>
            </a:r>
            <a:endParaRPr lang="be-BY" sz="1600"/>
          </a:p>
        </p:txBody>
      </p:sp>
    </p:spTree>
    <p:extLst>
      <p:ext uri="{BB962C8B-B14F-4D97-AF65-F5344CB8AC3E}">
        <p14:creationId xmlns:p14="http://schemas.microsoft.com/office/powerpoint/2010/main" val="325724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потока</a:t>
            </a:r>
            <a:r>
              <a:rPr lang="en-US" dirty="0" smtClean="0"/>
              <a:t> (Stream)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864965"/>
            <a:ext cx="604837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362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6680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Иерархия потоков</a:t>
            </a:r>
            <a:endParaRPr lang="ru-RU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31" y="2348046"/>
            <a:ext cx="7611538" cy="29531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0233" y="1038672"/>
            <a:ext cx="8343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Все потоки в </a:t>
            </a:r>
            <a:r>
              <a:rPr lang="en-US" dirty="0" smtClean="0"/>
              <a:t>.NET </a:t>
            </a:r>
            <a:r>
              <a:rPr lang="ru-RU" dirty="0" smtClean="0"/>
              <a:t>являются наследниками абстрактного класса </a:t>
            </a:r>
            <a:r>
              <a:rPr lang="en-US" dirty="0" err="1" smtClean="0"/>
              <a:t>System.IO.Stream</a:t>
            </a:r>
            <a:r>
              <a:rPr lang="en-US" dirty="0" smtClean="0"/>
              <a:t>. </a:t>
            </a:r>
            <a:r>
              <a:rPr lang="ru-RU" dirty="0" smtClean="0"/>
              <a:t> Перед вами иерархия некоторых потоков из базовой библиотеки.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634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287524" y="0"/>
            <a:ext cx="85689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Члены класса </a:t>
            </a:r>
            <a:r>
              <a:rPr lang="en-US" sz="2400" b="1" dirty="0" smtClean="0"/>
              <a:t>Stream</a:t>
            </a:r>
            <a:endParaRPr lang="ru-RU" sz="2400" b="1" dirty="0"/>
          </a:p>
        </p:txBody>
      </p:sp>
      <p:sp>
        <p:nvSpPr>
          <p:cNvPr id="10243" name="TextBox 6"/>
          <p:cNvSpPr txBox="1">
            <a:spLocks noChangeArrowheads="1"/>
          </p:cNvSpPr>
          <p:nvPr/>
        </p:nvSpPr>
        <p:spPr bwMode="auto">
          <a:xfrm>
            <a:off x="76200" y="683985"/>
            <a:ext cx="8991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1600" dirty="0"/>
              <a:t>	Все классы </a:t>
            </a:r>
            <a:r>
              <a:rPr lang="ru-RU" sz="1600" dirty="0" smtClean="0"/>
              <a:t>потоков </a:t>
            </a:r>
            <a:r>
              <a:rPr lang="ru-RU" sz="1600" dirty="0"/>
              <a:t>унаследованы от абстрактного класса </a:t>
            </a:r>
            <a:r>
              <a:rPr lang="en-US" sz="1600" dirty="0" smtClean="0"/>
              <a:t>Stream</a:t>
            </a:r>
            <a:r>
              <a:rPr lang="en-US" sz="1600" dirty="0"/>
              <a:t> </a:t>
            </a:r>
            <a:r>
              <a:rPr lang="ru-RU" sz="1600" dirty="0" smtClean="0"/>
              <a:t>и поэтому обладают одинаковой функциональностью.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235977"/>
              </p:ext>
            </p:extLst>
          </p:nvPr>
        </p:nvGraphicFramePr>
        <p:xfrm>
          <a:off x="152400" y="1412776"/>
          <a:ext cx="8839200" cy="4068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237"/>
                <a:gridCol w="7352963"/>
              </a:tblGrid>
              <a:tr h="304783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Название</a:t>
                      </a:r>
                      <a:endParaRPr lang="be-BY" sz="14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Описание</a:t>
                      </a:r>
                      <a:endParaRPr lang="be-BY" sz="1400" dirty="0"/>
                    </a:p>
                  </a:txBody>
                  <a:tcPr marT="45717" marB="45717"/>
                </a:tc>
              </a:tr>
              <a:tr h="73148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CanRead</a:t>
                      </a:r>
                      <a:endParaRPr lang="en-US" sz="1400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 Seek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CanWrite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Поток поддерживает чтение, запись, поиск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Close()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Закрывает поток и освобождает ресурсы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47232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Flush()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Очищает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буфер потока и записывает содержимое в связанное с потоком хранилище данных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Length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Возвращает длину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потока в байтах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Position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Позиция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указателя в потоке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51813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Read()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ReadByte</a:t>
                      </a:r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Считывает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из потока последовательность байтов или один байт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Seek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Перемещает указатель на новую позицию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SetLength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Устанавливает длину текущего потока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51813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Write()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WriteByte</a:t>
                      </a:r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Записывает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байты(байт) в поток.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71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827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1267" name="TextBox 6"/>
          <p:cNvSpPr txBox="1">
            <a:spLocks noChangeArrowheads="1"/>
          </p:cNvSpPr>
          <p:nvPr/>
        </p:nvSpPr>
        <p:spPr bwMode="auto">
          <a:xfrm>
            <a:off x="76200" y="347663"/>
            <a:ext cx="8991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/>
              <a:t>FileStream.</a:t>
            </a:r>
            <a:endParaRPr lang="be-BY" sz="160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685800"/>
            <a:ext cx="8839200" cy="2400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FileStream fs = File.Open(@"d:\temp.dat", FileMode.Create);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//FileStream fs = new FileStream(@"d:\temp.dat", FileMode.Create, FileAccess.Write, FileShare.None);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byte[] arr = new byte[256];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(byte)i;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fs.Write(arr, 128, 128);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Console.WriteLine("Press any key to close file");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fs.Close();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1269" name="TextBox 6"/>
          <p:cNvSpPr txBox="1">
            <a:spLocks noChangeArrowheads="1"/>
          </p:cNvSpPr>
          <p:nvPr/>
        </p:nvSpPr>
        <p:spPr bwMode="auto">
          <a:xfrm>
            <a:off x="76200" y="3124200"/>
            <a:ext cx="8991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>
                <a:cs typeface="Arial" charset="0"/>
              </a:rPr>
              <a:t>MemoryStream.</a:t>
            </a:r>
          </a:p>
          <a:p>
            <a:pPr algn="ctr" eaLnBrk="1" hangingPunct="1"/>
            <a:r>
              <a:rPr lang="ru-RU" sz="1400">
                <a:ea typeface="Calibri" pitchFamily="34" charset="0"/>
                <a:cs typeface="Arial" charset="0"/>
              </a:rPr>
              <a:t>Позволяет работать с памятью как с потоком.</a:t>
            </a:r>
            <a:endParaRPr lang="be-BY" sz="1400">
              <a:ea typeface="Calibri" pitchFamily="34" charset="0"/>
              <a:cs typeface="Arial" charset="0"/>
            </a:endParaRPr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152400" y="3733800"/>
            <a:ext cx="8839200" cy="1016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MemoryStream ms = new MemoryStream(256);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ms.WriteByte((byte)i);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byte[] arr = ms.ToArray();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06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827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2291" name="TextBox 6"/>
          <p:cNvSpPr txBox="1">
            <a:spLocks noChangeArrowheads="1"/>
          </p:cNvSpPr>
          <p:nvPr/>
        </p:nvSpPr>
        <p:spPr bwMode="auto">
          <a:xfrm>
            <a:off x="76200" y="457200"/>
            <a:ext cx="89916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>
                <a:cs typeface="Arial" charset="0"/>
              </a:rPr>
              <a:t>BufferedStream.</a:t>
            </a:r>
          </a:p>
          <a:p>
            <a:pPr algn="ctr" eaLnBrk="1" hangingPunct="1"/>
            <a:r>
              <a:rPr lang="ru-RU" sz="1400">
                <a:ea typeface="Calibri" pitchFamily="34" charset="0"/>
                <a:cs typeface="Arial" charset="0"/>
              </a:rPr>
              <a:t>Записывает данные в буфер. Когда буфер заполняется, либо вызывается операция </a:t>
            </a:r>
            <a:r>
              <a:rPr lang="en-US" sz="1400">
                <a:ea typeface="Calibri" pitchFamily="34" charset="0"/>
                <a:cs typeface="Arial" charset="0"/>
              </a:rPr>
              <a:t>Flush() </a:t>
            </a:r>
            <a:r>
              <a:rPr lang="ru-RU" sz="1400">
                <a:ea typeface="Calibri" pitchFamily="34" charset="0"/>
                <a:cs typeface="Arial" charset="0"/>
              </a:rPr>
              <a:t>или </a:t>
            </a:r>
            <a:r>
              <a:rPr lang="en-US" sz="1400">
                <a:ea typeface="Calibri" pitchFamily="34" charset="0"/>
                <a:cs typeface="Arial" charset="0"/>
              </a:rPr>
              <a:t>Close(), </a:t>
            </a:r>
            <a:r>
              <a:rPr lang="ru-RU" sz="1400">
                <a:ea typeface="Calibri" pitchFamily="34" charset="0"/>
                <a:cs typeface="Arial" charset="0"/>
              </a:rPr>
              <a:t>данные записываются в поток.</a:t>
            </a:r>
            <a:endParaRPr lang="be-BY" sz="1400">
              <a:ea typeface="Calibri" pitchFamily="34" charset="0"/>
              <a:cs typeface="Arial" charset="0"/>
            </a:endParaRPr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152400" y="1295400"/>
            <a:ext cx="8839200" cy="17843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BufferedStream bs = new BufferedStream(File.Open(@"d:\temp.dat",FileMode.Create));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bs.Flush();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bs.Close();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293" name="TextBox 8"/>
          <p:cNvSpPr txBox="1">
            <a:spLocks noChangeArrowheads="1"/>
          </p:cNvSpPr>
          <p:nvPr/>
        </p:nvSpPr>
        <p:spPr bwMode="auto">
          <a:xfrm>
            <a:off x="76200" y="3429000"/>
            <a:ext cx="89916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2000" b="1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Адаптеры потоков.</a:t>
            </a:r>
          </a:p>
          <a:p>
            <a:pPr algn="ctr" eaLnBrk="1" hangingPunct="1"/>
            <a:endParaRPr lang="ru-RU" sz="2000" b="1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Адаптеры расширяют функциональность стандартных классов потока.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Текстовые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:</a:t>
            </a: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Text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Text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 </a:t>
            </a:r>
            <a:endParaRPr lang="en-US" sz="16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StreamWriter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StreamReader </a:t>
            </a:r>
            <a:endParaRPr lang="en-US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 </a:t>
            </a:r>
            <a:endParaRPr lang="ru-RU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Данные классы позволяют работать с текстовыми потоками. По умолчанию они работают </a:t>
            </a:r>
            <a:r>
              <a:rPr lang="en-US" sz="1600" dirty="0" smtClean="0">
                <a:solidFill>
                  <a:schemeClr val="bg1"/>
                </a:solidFill>
                <a:ea typeface="Calibri" pitchFamily="34" charset="0"/>
                <a:cs typeface="Arial" charset="0"/>
              </a:rPr>
              <a:t>c</a:t>
            </a:r>
            <a:r>
              <a:rPr lang="ru-RU" sz="1600" dirty="0" smtClean="0">
                <a:solidFill>
                  <a:schemeClr val="bg1"/>
                </a:solidFill>
                <a:ea typeface="Calibri" pitchFamily="34" charset="0"/>
                <a:cs typeface="Arial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кодировкой </a:t>
            </a:r>
            <a:r>
              <a:rPr lang="en-US" sz="1600" dirty="0" smtClean="0">
                <a:solidFill>
                  <a:schemeClr val="bg1"/>
                </a:solidFill>
                <a:ea typeface="Calibri" pitchFamily="34" charset="0"/>
                <a:cs typeface="Arial" charset="0"/>
              </a:rPr>
              <a:t>UTF-8 (</a:t>
            </a:r>
            <a:r>
              <a:rPr lang="ru-RU" sz="1600" dirty="0" smtClean="0">
                <a:solidFill>
                  <a:schemeClr val="bg1"/>
                </a:solidFill>
                <a:ea typeface="Calibri" pitchFamily="34" charset="0"/>
                <a:cs typeface="Arial" charset="0"/>
              </a:rPr>
              <a:t>семейство </a:t>
            </a:r>
            <a:r>
              <a:rPr lang="en-US" sz="1600" dirty="0" smtClean="0">
                <a:solidFill>
                  <a:schemeClr val="bg1"/>
                </a:solidFill>
                <a:ea typeface="Calibri" pitchFamily="34" charset="0"/>
                <a:cs typeface="Arial" charset="0"/>
              </a:rPr>
              <a:t>Unicode)</a:t>
            </a:r>
            <a:r>
              <a:rPr lang="ru-RU" sz="1600" dirty="0" smtClean="0">
                <a:solidFill>
                  <a:schemeClr val="bg1"/>
                </a:solidFill>
                <a:ea typeface="Calibri" pitchFamily="34" charset="0"/>
                <a:cs typeface="Arial" charset="0"/>
              </a:rPr>
              <a:t>,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однако, используя </a:t>
            </a:r>
            <a:r>
              <a:rPr lang="ru-RU" sz="1600" dirty="0" smtClean="0">
                <a:solidFill>
                  <a:schemeClr val="bg1"/>
                </a:solidFill>
                <a:ea typeface="Calibri" pitchFamily="34" charset="0"/>
                <a:cs typeface="Arial" charset="0"/>
              </a:rPr>
              <a:t>класс 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Encoding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можно изменить кодировку.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Бинарные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классы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BinaryReader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и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BinaryWriter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49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Чтение </a:t>
            </a:r>
            <a:r>
              <a:rPr lang="en-US" dirty="0"/>
              <a:t>CSV </a:t>
            </a:r>
            <a:r>
              <a:rPr lang="ru-RU" dirty="0"/>
              <a:t>файлов с помощью класса</a:t>
            </a:r>
            <a:r>
              <a:rPr lang="en-US" dirty="0"/>
              <a:t> </a:t>
            </a:r>
            <a:r>
              <a:rPr lang="en-US" dirty="0" err="1"/>
              <a:t>TextFieldParser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be-BY" dirty="0" smtClean="0"/>
              <a:t>К</a:t>
            </a:r>
            <a:r>
              <a:rPr lang="ru-RU" dirty="0" smtClean="0"/>
              <a:t>ласс </a:t>
            </a:r>
            <a:r>
              <a:rPr lang="en-US" dirty="0" err="1"/>
              <a:t>TextFieldParser</a:t>
            </a:r>
            <a:r>
              <a:rPr lang="en-US" dirty="0"/>
              <a:t> </a:t>
            </a:r>
            <a:r>
              <a:rPr lang="ru-RU" dirty="0" smtClean="0"/>
              <a:t>позволяет </a:t>
            </a:r>
            <a:r>
              <a:rPr lang="ru-RU" dirty="0"/>
              <a:t>обрабатывать текстовые файлы с равномерной </a:t>
            </a:r>
            <a:r>
              <a:rPr lang="ru-RU" dirty="0" smtClean="0"/>
              <a:t>структурой </a:t>
            </a:r>
            <a:r>
              <a:rPr lang="ru-RU" dirty="0"/>
              <a:t>где значения отделены разделителями (запятая, </a:t>
            </a:r>
            <a:r>
              <a:rPr lang="ru-RU" dirty="0" smtClean="0"/>
              <a:t>символ </a:t>
            </a:r>
            <a:r>
              <a:rPr lang="ru-RU" dirty="0"/>
              <a:t>табуляции и т.п.) или где они выровнены по </a:t>
            </a:r>
            <a:r>
              <a:rPr lang="ru-RU" dirty="0" smtClean="0"/>
              <a:t>фиксированным позициям.</a:t>
            </a:r>
          </a:p>
          <a:p>
            <a:pPr marL="0" indent="0">
              <a:buNone/>
            </a:pPr>
            <a:endParaRPr lang="be-BY" dirty="0"/>
          </a:p>
          <a:p>
            <a:pPr marL="0" indent="0">
              <a:buNone/>
            </a:pPr>
            <a:r>
              <a:rPr lang="be-BY" dirty="0" smtClean="0"/>
              <a:t>Данный класс объявлен в пространстве имен </a:t>
            </a:r>
            <a:r>
              <a:rPr lang="en-US" dirty="0" err="1" smtClean="0"/>
              <a:t>Microsoft.VisualBasic.FileIO</a:t>
            </a:r>
            <a:r>
              <a:rPr lang="be-BY" dirty="0" smtClean="0"/>
              <a:t> из сборки </a:t>
            </a:r>
            <a:r>
              <a:rPr lang="en-US" dirty="0" err="1"/>
              <a:t>Microsoft.VisualBasic</a:t>
            </a:r>
            <a:r>
              <a:rPr lang="be-BY" dirty="0" smtClean="0"/>
              <a:t>.</a:t>
            </a:r>
          </a:p>
          <a:p>
            <a:pPr marL="0" indent="0">
              <a:buNone/>
            </a:pPr>
            <a:endParaRPr lang="be-BY" sz="4000" dirty="0">
              <a:solidFill>
                <a:srgbClr val="FFC000"/>
              </a:solidFill>
              <a:sym typeface="Wingdings"/>
            </a:endParaRPr>
          </a:p>
          <a:p>
            <a:pPr marL="0" indent="0">
              <a:buNone/>
            </a:pPr>
            <a:r>
              <a:rPr lang="ru-RU" sz="4000" dirty="0" smtClean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 smtClean="0">
                <a:sym typeface="Wingdings"/>
              </a:rPr>
              <a:t> </a:t>
            </a:r>
            <a:r>
              <a:rPr lang="ru-RU" dirty="0"/>
              <a:t>См. 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 err="1" smtClean="0"/>
              <a:t>CsvReader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07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Архивация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Пространство имен </a:t>
            </a:r>
            <a:r>
              <a:rPr lang="en-US" dirty="0" err="1" smtClean="0"/>
              <a:t>System.IO.Compression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smtClean="0"/>
              <a:t>.NET 2+ </a:t>
            </a:r>
            <a:r>
              <a:rPr lang="ru-RU" dirty="0" smtClean="0"/>
              <a:t>есть классы </a:t>
            </a:r>
            <a:r>
              <a:rPr lang="en-US" dirty="0" err="1"/>
              <a:t>DeflateStream</a:t>
            </a:r>
            <a:r>
              <a:rPr lang="en-US" dirty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GZipStream</a:t>
            </a:r>
            <a:r>
              <a:rPr lang="ru-RU" dirty="0" smtClean="0"/>
              <a:t> для сжатия массива байтов.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sz="40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 smtClean="0"/>
              <a:t>Compression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 .</a:t>
            </a:r>
            <a:r>
              <a:rPr lang="en-US" dirty="0" smtClean="0"/>
              <a:t>NET 4.5 </a:t>
            </a:r>
            <a:r>
              <a:rPr lang="ru-RU" dirty="0" smtClean="0"/>
              <a:t>добавлены классы </a:t>
            </a:r>
            <a:r>
              <a:rPr lang="en-US" dirty="0" err="1"/>
              <a:t>ZipArchive</a:t>
            </a:r>
            <a:r>
              <a:rPr lang="en-US" dirty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ZipFile</a:t>
            </a:r>
            <a:r>
              <a:rPr lang="en-US" dirty="0" smtClean="0"/>
              <a:t> </a:t>
            </a:r>
            <a:r>
              <a:rPr lang="ru-RU" dirty="0" smtClean="0"/>
              <a:t>для работы с архивами в формате </a:t>
            </a:r>
            <a:r>
              <a:rPr lang="en-US" dirty="0" smtClean="0"/>
              <a:t>zip.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29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Сериализация (</a:t>
            </a:r>
            <a:r>
              <a:rPr lang="en-US" dirty="0" smtClean="0"/>
              <a:t>Serialization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Сериализация – механизм сохранения значения переменной типа в поток с возможностью последующего востановления точной копии (десериализация).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.NET</a:t>
            </a:r>
            <a:r>
              <a:rPr lang="ru-RU" dirty="0" smtClean="0"/>
              <a:t> поддерживает бинарную и текстовую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XML/JSON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сериализацию. При необходимости можно реализовать собственный механизм.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sz="40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</a:t>
            </a:r>
            <a:r>
              <a:rPr lang="ru-RU" dirty="0" smtClean="0"/>
              <a:t>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 smtClean="0"/>
              <a:t>Serialization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0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Средства </a:t>
            </a:r>
            <a:r>
              <a:rPr lang="ru-RU" dirty="0" smtClean="0"/>
              <a:t>ввода/вывода</a:t>
            </a:r>
            <a:r>
              <a:rPr lang="en-US" dirty="0" smtClean="0"/>
              <a:t>: </a:t>
            </a:r>
            <a:r>
              <a:rPr lang="ru-RU" dirty="0" smtClean="0"/>
              <a:t>Термины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>
                <a:solidFill>
                  <a:srgbClr val="FFFF00"/>
                </a:solidFill>
              </a:rPr>
              <a:t>Буфер</a:t>
            </a:r>
            <a:r>
              <a:rPr lang="ru-RU" dirty="0" smtClean="0"/>
              <a:t> – массив байтов</a:t>
            </a:r>
            <a:r>
              <a:rPr lang="en-US" dirty="0" smtClean="0"/>
              <a:t>: byte[]</a:t>
            </a:r>
          </a:p>
          <a:p>
            <a:r>
              <a:rPr lang="ru-RU" dirty="0" smtClean="0">
                <a:solidFill>
                  <a:srgbClr val="FFFF00"/>
                </a:solidFill>
              </a:rPr>
              <a:t>Абсолютный путь</a:t>
            </a:r>
            <a:r>
              <a:rPr lang="ru-RU" dirty="0" smtClean="0"/>
              <a:t> – путь начинающийся с корня диска. Например</a:t>
            </a:r>
            <a:r>
              <a:rPr lang="en-US" dirty="0"/>
              <a:t>, C:\Windows\Microsoft.NET</a:t>
            </a:r>
            <a:endParaRPr lang="ru-RU" dirty="0" smtClean="0"/>
          </a:p>
          <a:p>
            <a:r>
              <a:rPr lang="ru-RU" dirty="0" smtClean="0">
                <a:solidFill>
                  <a:srgbClr val="FFFF00"/>
                </a:solidFill>
              </a:rPr>
              <a:t>Относительный путь</a:t>
            </a:r>
            <a:r>
              <a:rPr lang="ru-RU" dirty="0"/>
              <a:t> </a:t>
            </a:r>
            <a:r>
              <a:rPr lang="ru-RU" dirty="0" smtClean="0"/>
              <a:t>– путь указанный относительно «текущего каталога». Может включать символ</a:t>
            </a:r>
            <a:r>
              <a:rPr lang="ru-RU" dirty="0"/>
              <a:t>ы</a:t>
            </a:r>
            <a:r>
              <a:rPr lang="ru-RU" dirty="0" smtClean="0"/>
              <a:t> «</a:t>
            </a:r>
            <a:r>
              <a:rPr lang="en-US" dirty="0" smtClean="0"/>
              <a:t>..</a:t>
            </a:r>
            <a:r>
              <a:rPr lang="ru-RU" dirty="0" smtClean="0"/>
              <a:t>» указывающие на родительский каталог.</a:t>
            </a:r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EOL</a:t>
            </a:r>
            <a:r>
              <a:rPr lang="en-US" dirty="0" smtClean="0"/>
              <a:t> – End Of Line – </a:t>
            </a:r>
            <a:r>
              <a:rPr lang="ru-RU" dirty="0" smtClean="0"/>
              <a:t>символ(ы) конца строки в текстовом файле. В </a:t>
            </a:r>
            <a:r>
              <a:rPr lang="en-US" dirty="0" smtClean="0"/>
              <a:t>Windows </a:t>
            </a:r>
            <a:r>
              <a:rPr lang="ru-RU" dirty="0" smtClean="0"/>
              <a:t>это </a:t>
            </a:r>
            <a:r>
              <a:rPr lang="en-US" dirty="0" smtClean="0"/>
              <a:t>\r\n, </a:t>
            </a:r>
            <a:r>
              <a:rPr lang="ru-RU" dirty="0" smtClean="0"/>
              <a:t>в </a:t>
            </a:r>
            <a:r>
              <a:rPr lang="en-US" dirty="0" smtClean="0"/>
              <a:t>Unix - \n.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EOF</a:t>
            </a:r>
            <a:r>
              <a:rPr lang="en-US" dirty="0" smtClean="0"/>
              <a:t> – End Of File – </a:t>
            </a:r>
            <a:r>
              <a:rPr lang="ru-RU" dirty="0" smtClean="0"/>
              <a:t>конец файла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UNC </a:t>
            </a:r>
            <a:r>
              <a:rPr lang="ru-RU" dirty="0" smtClean="0">
                <a:solidFill>
                  <a:srgbClr val="FFFF00"/>
                </a:solidFill>
              </a:rPr>
              <a:t>путь</a:t>
            </a:r>
            <a:r>
              <a:rPr lang="ru-RU" dirty="0" smtClean="0"/>
              <a:t> – путь к сетевому ресурсу. Имеет вид </a:t>
            </a:r>
            <a:r>
              <a:rPr lang="en-US" dirty="0" smtClean="0"/>
              <a:t>\\</a:t>
            </a:r>
            <a:r>
              <a:rPr lang="ru-RU" dirty="0" smtClean="0"/>
              <a:t>ИмяКомпьютера\ИмяОбщейПапки</a:t>
            </a:r>
            <a:r>
              <a:rPr lang="en-US" dirty="0" smtClean="0"/>
              <a:t>\</a:t>
            </a:r>
            <a:r>
              <a:rPr lang="ru-RU" dirty="0" smtClean="0"/>
              <a:t>Путь</a:t>
            </a:r>
          </a:p>
        </p:txBody>
      </p:sp>
    </p:spTree>
    <p:extLst>
      <p:ext uri="{BB962C8B-B14F-4D97-AF65-F5344CB8AC3E}">
        <p14:creationId xmlns:p14="http://schemas.microsoft.com/office/powerpoint/2010/main" val="130939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Криптография и </a:t>
            </a:r>
            <a:r>
              <a:rPr lang="en-US" dirty="0" err="1" smtClean="0"/>
              <a:t>CryptoStream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Классы находятся в пространстве имен </a:t>
            </a:r>
            <a:r>
              <a:rPr lang="en-US" dirty="0" err="1" smtClean="0"/>
              <a:t>System.Security.Cryptography</a:t>
            </a:r>
            <a:r>
              <a:rPr lang="ru-RU" dirty="0" smtClean="0"/>
              <a:t>. Класс </a:t>
            </a:r>
            <a:r>
              <a:rPr lang="en-US" dirty="0" err="1" smtClean="0"/>
              <a:t>CryptoStream</a:t>
            </a:r>
            <a:r>
              <a:rPr lang="ru-RU" dirty="0" smtClean="0"/>
              <a:t> выступает в роли посредника между потоками для выполнения шифрования и дешифрования.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Поддерживаются следующие алгоритмы:</a:t>
            </a:r>
          </a:p>
          <a:p>
            <a:r>
              <a:rPr lang="ru-RU" dirty="0" smtClean="0"/>
              <a:t>Симметричные: </a:t>
            </a:r>
            <a:r>
              <a:rPr lang="en-US" dirty="0" smtClean="0"/>
              <a:t>AES, DES, RC2, </a:t>
            </a:r>
            <a:r>
              <a:rPr lang="en-US" dirty="0" err="1" smtClean="0"/>
              <a:t>Rijndael</a:t>
            </a:r>
            <a:r>
              <a:rPr lang="en-US" dirty="0" smtClean="0"/>
              <a:t>, </a:t>
            </a:r>
            <a:r>
              <a:rPr lang="en-US" dirty="0" err="1" smtClean="0"/>
              <a:t>TripleDES</a:t>
            </a:r>
            <a:endParaRPr lang="en-US" dirty="0" smtClean="0"/>
          </a:p>
          <a:p>
            <a:r>
              <a:rPr lang="ru-RU" dirty="0" smtClean="0"/>
              <a:t>Асимметричные: </a:t>
            </a:r>
            <a:r>
              <a:rPr lang="en-US" dirty="0" smtClean="0"/>
              <a:t>DSA</a:t>
            </a:r>
            <a:r>
              <a:rPr lang="en-US" dirty="0"/>
              <a:t>, </a:t>
            </a:r>
            <a:r>
              <a:rPr lang="en-US" dirty="0" err="1" smtClean="0"/>
              <a:t>ECDiffieHellman</a:t>
            </a:r>
            <a:r>
              <a:rPr lang="en-US" dirty="0" smtClean="0"/>
              <a:t>, </a:t>
            </a:r>
            <a:r>
              <a:rPr lang="en-US" dirty="0" err="1" smtClean="0"/>
              <a:t>ECDsa</a:t>
            </a:r>
            <a:r>
              <a:rPr lang="en-US" dirty="0" smtClean="0"/>
              <a:t>, RSA</a:t>
            </a:r>
          </a:p>
          <a:p>
            <a:r>
              <a:rPr lang="ru-RU" dirty="0" smtClean="0"/>
              <a:t>Хеширование: </a:t>
            </a:r>
            <a:r>
              <a:rPr lang="en-US" dirty="0" smtClean="0"/>
              <a:t>MD5, SHA1, SHA256, SHA384, SHA512</a:t>
            </a:r>
          </a:p>
          <a:p>
            <a:endParaRPr lang="en-US" dirty="0"/>
          </a:p>
          <a:p>
            <a:pPr marL="0" indent="0">
              <a:buNone/>
            </a:pPr>
            <a:r>
              <a:rPr lang="ru-RU" sz="40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/>
              <a:t>Cryptography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72346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Метаданные файлов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Windows </a:t>
            </a:r>
            <a:r>
              <a:rPr lang="ru-RU" dirty="0" smtClean="0"/>
              <a:t>позволяет читать метаданные из различных файлов. Например</a:t>
            </a:r>
            <a:r>
              <a:rPr lang="en-US" dirty="0" smtClean="0"/>
              <a:t>, ID </a:t>
            </a:r>
            <a:r>
              <a:rPr lang="ru-RU" dirty="0" smtClean="0"/>
              <a:t>теги из </a:t>
            </a:r>
            <a:r>
              <a:rPr lang="en-US" dirty="0" smtClean="0"/>
              <a:t>mp3 </a:t>
            </a:r>
            <a:r>
              <a:rPr lang="ru-RU" dirty="0" smtClean="0"/>
              <a:t>файлов</a:t>
            </a:r>
            <a:r>
              <a:rPr lang="en-US" dirty="0" smtClean="0"/>
              <a:t>, EXIF</a:t>
            </a:r>
            <a:r>
              <a:rPr lang="ru-RU" dirty="0"/>
              <a:t> </a:t>
            </a:r>
            <a:r>
              <a:rPr lang="ru-RU" dirty="0" smtClean="0"/>
              <a:t>из фотографий и т.д. В самом </a:t>
            </a:r>
            <a:r>
              <a:rPr lang="en-US" dirty="0" smtClean="0"/>
              <a:t>.NET </a:t>
            </a:r>
            <a:r>
              <a:rPr lang="ru-RU" dirty="0" smtClean="0"/>
              <a:t>нет встроенных классов для работы с метаданными файлов и понадобится установить </a:t>
            </a:r>
            <a:r>
              <a:rPr lang="en-US" dirty="0" smtClean="0"/>
              <a:t>NuGet </a:t>
            </a:r>
            <a:r>
              <a:rPr lang="ru-RU" dirty="0" smtClean="0"/>
              <a:t>пакет </a:t>
            </a:r>
            <a:r>
              <a:rPr lang="en-US" dirty="0" err="1" smtClean="0"/>
              <a:t>Microsoft.WindowsAPICodePack.Shell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40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 err="1" smtClean="0"/>
              <a:t>FileMetadataViewer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02646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 на длину пути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ОС </a:t>
            </a:r>
            <a:r>
              <a:rPr lang="en-US" dirty="0" smtClean="0"/>
              <a:t>Windows </a:t>
            </a:r>
            <a:r>
              <a:rPr lang="ru-RU" dirty="0" smtClean="0"/>
              <a:t>поддерживает пути длиной до 32 Кб, однако в </a:t>
            </a:r>
            <a:r>
              <a:rPr lang="en-US" dirty="0" smtClean="0"/>
              <a:t>.NET </a:t>
            </a:r>
            <a:r>
              <a:rPr lang="ru-RU" dirty="0" smtClean="0"/>
              <a:t>мы ограничены следующими значениями: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Максимальная длина полного имени каталога</a:t>
            </a:r>
            <a:r>
              <a:rPr lang="en-US" dirty="0"/>
              <a:t>  </a:t>
            </a:r>
            <a:r>
              <a:rPr lang="ru-RU" dirty="0" smtClean="0"/>
              <a:t>– 247 символов</a:t>
            </a:r>
          </a:p>
          <a:p>
            <a:r>
              <a:rPr lang="ru-RU" dirty="0"/>
              <a:t>Максимальная длина </a:t>
            </a:r>
            <a:r>
              <a:rPr lang="ru-RU" dirty="0" smtClean="0"/>
              <a:t>полного имени файла</a:t>
            </a:r>
            <a:r>
              <a:rPr lang="en-US" dirty="0"/>
              <a:t>  </a:t>
            </a:r>
            <a:r>
              <a:rPr lang="ru-RU" dirty="0" smtClean="0"/>
              <a:t>– 259 символов.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Это не так страшно как может показаться т.к. Проводник </a:t>
            </a:r>
            <a:r>
              <a:rPr lang="en-US" dirty="0" smtClean="0"/>
              <a:t>Windows </a:t>
            </a:r>
            <a:r>
              <a:rPr lang="ru-RU" dirty="0" smtClean="0"/>
              <a:t>тоже не умеет работать с длинными путями.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Рекомендую избегать создания слишком длинных путей.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4000" dirty="0" smtClean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 smtClean="0">
                <a:sym typeface="Wingdings"/>
              </a:rPr>
              <a:t> </a:t>
            </a:r>
            <a:r>
              <a:rPr lang="ru-RU" dirty="0" smtClean="0"/>
              <a:t>См. также пример </a:t>
            </a:r>
            <a:r>
              <a:rPr lang="en-US" dirty="0" smtClean="0"/>
              <a:t>L04-S03-IO</a:t>
            </a:r>
            <a:r>
              <a:rPr lang="ru-RU" dirty="0" smtClean="0"/>
              <a:t>\</a:t>
            </a:r>
            <a:r>
              <a:rPr lang="en-US" dirty="0" err="1" smtClean="0"/>
              <a:t>PathLimits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50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Советы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При работе с текстовым файлом требуется знать его кодировку. Без этого вы рискуете прочитать мусор. Особенно если читать файл с многобайтовой кодировке как файл в однобайтовой.</a:t>
            </a:r>
          </a:p>
          <a:p>
            <a:r>
              <a:rPr lang="ru-RU" dirty="0" smtClean="0"/>
              <a:t>Тестируйте свою программу с пустыми файлами и ОЧЕНЬ большими файлами.</a:t>
            </a:r>
          </a:p>
          <a:p>
            <a:r>
              <a:rPr lang="ru-RU" dirty="0" smtClean="0"/>
              <a:t>Для манипуляциями путями используйте методы класса </a:t>
            </a:r>
            <a:r>
              <a:rPr lang="en-US" dirty="0" err="1" smtClean="0"/>
              <a:t>System.IO.Path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4293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09600" y="3051453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cs typeface="Times New Roman" pitchFamily="18" charset="0"/>
              </a:rPr>
              <a:t>Задания</a:t>
            </a:r>
            <a:endParaRPr lang="ru-RU" sz="2400" dirty="0"/>
          </a:p>
        </p:txBody>
      </p:sp>
      <p:sp>
        <p:nvSpPr>
          <p:cNvPr id="15363" name="TextBox 6"/>
          <p:cNvSpPr txBox="1">
            <a:spLocks noChangeArrowheads="1"/>
          </p:cNvSpPr>
          <p:nvPr/>
        </p:nvSpPr>
        <p:spPr bwMode="auto">
          <a:xfrm>
            <a:off x="152400" y="3437215"/>
            <a:ext cx="8839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 dirty="0" smtClean="0">
                <a:ea typeface="Calibri" pitchFamily="34" charset="0"/>
                <a:cs typeface="Arial" charset="0"/>
              </a:rPr>
              <a:t>Смотрите задания в файле </a:t>
            </a:r>
            <a:r>
              <a:rPr lang="en-US" i="1" dirty="0" smtClean="0">
                <a:ea typeface="Calibri" pitchFamily="34" charset="0"/>
                <a:cs typeface="Arial" charset="0"/>
              </a:rPr>
              <a:t>lesson-04.docx</a:t>
            </a:r>
            <a:r>
              <a:rPr lang="ru-RU" i="1" dirty="0" smtClean="0">
                <a:ea typeface="Calibri" pitchFamily="34" charset="0"/>
                <a:cs typeface="Arial" charset="0"/>
              </a:rPr>
              <a:t> в разделе «</a:t>
            </a:r>
            <a:r>
              <a:rPr lang="ru-RU" dirty="0"/>
              <a:t>Задания по </a:t>
            </a:r>
            <a:r>
              <a:rPr lang="en-US" dirty="0"/>
              <a:t>System.IO</a:t>
            </a:r>
            <a:r>
              <a:rPr lang="ru-RU" i="1" dirty="0" smtClean="0">
                <a:ea typeface="Calibri" pitchFamily="34" charset="0"/>
                <a:cs typeface="Arial" charset="0"/>
              </a:rPr>
              <a:t>»</a:t>
            </a:r>
            <a:endParaRPr lang="ru-RU" i="1" dirty="0">
              <a:ea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40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strike="sngStrike" dirty="0">
                <a:cs typeface="Times New Roman" pitchFamily="18" charset="0"/>
              </a:rPr>
              <a:t>Задание</a:t>
            </a:r>
            <a:endParaRPr lang="ru-RU" sz="2400" strike="sngStrike" dirty="0"/>
          </a:p>
        </p:txBody>
      </p:sp>
      <p:sp>
        <p:nvSpPr>
          <p:cNvPr id="1536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 strike="sngStrike" dirty="0">
                <a:cs typeface="Arial" charset="0"/>
              </a:rPr>
              <a:t>	Написать программу, позволяющую пользователю просматривать файлы на компьютере с интерфейсом, реализованным в виде командной строки. Реализовать</a:t>
            </a:r>
            <a:r>
              <a:rPr lang="en-US" i="1" strike="sngStrike" dirty="0">
                <a:cs typeface="Arial" charset="0"/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strike="sngStrike" dirty="0">
                <a:ea typeface="Calibri" pitchFamily="34" charset="0"/>
                <a:cs typeface="Arial" charset="0"/>
              </a:rPr>
              <a:t>Свободное перемещение по каталогам.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strike="sngStrike" dirty="0">
                <a:ea typeface="Calibri" pitchFamily="34" charset="0"/>
                <a:cs typeface="Arial" charset="0"/>
              </a:rPr>
              <a:t>Просмотр содержимого текущего каталога.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strike="sngStrike" dirty="0">
                <a:ea typeface="Calibri" pitchFamily="34" charset="0"/>
                <a:cs typeface="Arial" charset="0"/>
              </a:rPr>
              <a:t>Просмотр информации о файле \ каталоге.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strike="sngStrike" dirty="0">
                <a:ea typeface="Calibri" pitchFamily="34" charset="0"/>
                <a:cs typeface="Arial" charset="0"/>
              </a:rPr>
              <a:t>Просмотр текстовых и бинарных файлов.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strike="sngStrike" dirty="0">
                <a:ea typeface="Calibri" pitchFamily="34" charset="0"/>
                <a:cs typeface="Arial" charset="0"/>
              </a:rPr>
              <a:t>Удаление (перемещение) файлов и каталогов.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strike="sngStrike" dirty="0">
                <a:ea typeface="Calibri" pitchFamily="34" charset="0"/>
                <a:cs typeface="Arial" charset="0"/>
              </a:rPr>
              <a:t>Дополнить программу пользовательскими исключениями и реализовать их обработку.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strike="sngStrike" dirty="0">
                <a:ea typeface="Calibri" pitchFamily="34" charset="0"/>
                <a:cs typeface="Arial" charset="0"/>
              </a:rPr>
              <a:t>Реализовать выгрузку дерева папок, начиная с указанной, в файл.</a:t>
            </a:r>
          </a:p>
        </p:txBody>
      </p:sp>
    </p:spTree>
    <p:extLst>
      <p:ext uri="{BB962C8B-B14F-4D97-AF65-F5344CB8AC3E}">
        <p14:creationId xmlns:p14="http://schemas.microsoft.com/office/powerpoint/2010/main" val="275087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Работа с файловой системой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Информационные функции:</a:t>
            </a:r>
          </a:p>
          <a:p>
            <a:pPr lvl="1"/>
            <a:r>
              <a:rPr lang="ru-RU" dirty="0" smtClean="0"/>
              <a:t>Информация о логических или физических дисках</a:t>
            </a:r>
          </a:p>
          <a:p>
            <a:pPr lvl="1"/>
            <a:r>
              <a:rPr lang="ru-RU" dirty="0" smtClean="0"/>
              <a:t>Список каталогов/файлов</a:t>
            </a:r>
            <a:endParaRPr lang="en-US" dirty="0" smtClean="0"/>
          </a:p>
          <a:p>
            <a:pPr lvl="2"/>
            <a:r>
              <a:rPr lang="ru-RU" dirty="0" smtClean="0"/>
              <a:t>«Сразу все» - </a:t>
            </a:r>
            <a:r>
              <a:rPr lang="en-US" dirty="0" err="1" smtClean="0"/>
              <a:t>GetXYZ</a:t>
            </a:r>
            <a:r>
              <a:rPr lang="en-US" dirty="0" smtClean="0"/>
              <a:t>() </a:t>
            </a:r>
            <a:r>
              <a:rPr lang="ru-RU" dirty="0" smtClean="0"/>
              <a:t>методы</a:t>
            </a:r>
          </a:p>
          <a:p>
            <a:pPr lvl="2"/>
            <a:r>
              <a:rPr lang="ru-RU" dirty="0" smtClean="0"/>
              <a:t>«По одному» - </a:t>
            </a:r>
            <a:r>
              <a:rPr lang="en-US" dirty="0" err="1" smtClean="0"/>
              <a:t>EnumerateXYZ</a:t>
            </a:r>
            <a:r>
              <a:rPr lang="en-US" dirty="0" smtClean="0"/>
              <a:t>() </a:t>
            </a:r>
            <a:r>
              <a:rPr lang="ru-RU" dirty="0" smtClean="0"/>
              <a:t>методы</a:t>
            </a:r>
          </a:p>
          <a:p>
            <a:pPr lvl="1"/>
            <a:r>
              <a:rPr lang="ru-RU" dirty="0" smtClean="0"/>
              <a:t>Общеизвестные каталоги</a:t>
            </a:r>
            <a:endParaRPr lang="en-US" dirty="0" smtClean="0"/>
          </a:p>
          <a:p>
            <a:pPr lvl="1"/>
            <a:r>
              <a:rPr lang="ru-RU" dirty="0" smtClean="0"/>
              <a:t>Удаление каталогов и файлов</a:t>
            </a:r>
          </a:p>
          <a:p>
            <a:r>
              <a:rPr lang="ru-RU" dirty="0"/>
              <a:t>Конструирование пути и его разбор на </a:t>
            </a:r>
            <a:r>
              <a:rPr lang="ru-RU" dirty="0" smtClean="0"/>
              <a:t>части с помощью класса </a:t>
            </a:r>
            <a:r>
              <a:rPr lang="en-US" dirty="0" smtClean="0"/>
              <a:t>Path.</a:t>
            </a:r>
            <a:endParaRPr lang="ru-RU" dirty="0" smtClean="0"/>
          </a:p>
          <a:p>
            <a:pPr lvl="1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56743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41209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 smtClean="0"/>
              <a:t>Работа </a:t>
            </a:r>
            <a:r>
              <a:rPr lang="ru-RU" sz="2400" b="1" dirty="0"/>
              <a:t>с файловой системой.</a:t>
            </a:r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152400" y="772249"/>
            <a:ext cx="8839200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В пространстве </a:t>
            </a:r>
            <a:r>
              <a:rPr lang="en-US" sz="1600" dirty="0">
                <a:solidFill>
                  <a:schemeClr val="bg1"/>
                </a:solidFill>
              </a:rPr>
              <a:t>System.IO </a:t>
            </a:r>
            <a:r>
              <a:rPr lang="ru-RU" sz="1600" dirty="0">
                <a:solidFill>
                  <a:schemeClr val="bg1"/>
                </a:solidFill>
              </a:rPr>
              <a:t>есть несколько классов, обеспечивающий работу с файловой системой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endParaRPr lang="ru-RU" sz="1600" dirty="0">
              <a:solidFill>
                <a:schemeClr val="bg1"/>
              </a:solidFill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с логическими дисками –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DriveInfo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с директориями –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Directory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DirectoryInfo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en-US" sz="1600" dirty="0">
              <a:solidFill>
                <a:schemeClr val="bg1"/>
              </a:solidFill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с файлами –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File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Info</a:t>
            </a:r>
            <a:r>
              <a:rPr lang="ru-RU" sz="1600" dirty="0" smtClean="0">
                <a:solidFill>
                  <a:schemeClr val="bg1"/>
                </a:solidFill>
              </a:rPr>
              <a:t>.</a:t>
            </a:r>
          </a:p>
          <a:p>
            <a:pPr eaLnBrk="1" hangingPunct="1"/>
            <a:endParaRPr lang="ru-RU" sz="1600" dirty="0">
              <a:solidFill>
                <a:schemeClr val="bg1"/>
              </a:solidFill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Классы с суффиксом </a:t>
            </a:r>
            <a:r>
              <a:rPr lang="en-US" sz="1600" dirty="0">
                <a:solidFill>
                  <a:schemeClr val="bg1"/>
                </a:solidFill>
              </a:rPr>
              <a:t>Info (</a:t>
            </a:r>
            <a:r>
              <a:rPr lang="en-US" sz="1600" dirty="0" err="1">
                <a:solidFill>
                  <a:schemeClr val="bg1"/>
                </a:solidFill>
              </a:rPr>
              <a:t>DriveInfo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DirectoryInfo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FileInfo</a:t>
            </a:r>
            <a:r>
              <a:rPr lang="en-US" sz="1600" dirty="0">
                <a:solidFill>
                  <a:schemeClr val="bg1"/>
                </a:solidFill>
              </a:rPr>
              <a:t>) </a:t>
            </a:r>
            <a:r>
              <a:rPr lang="ru-RU" sz="1600" dirty="0">
                <a:solidFill>
                  <a:schemeClr val="bg1"/>
                </a:solidFill>
              </a:rPr>
              <a:t>предназначены для хранения всех признаков объекта файловой системы и выполнения операций над ним</a:t>
            </a:r>
            <a:r>
              <a:rPr lang="ru-RU" sz="1600" dirty="0" smtClean="0">
                <a:solidFill>
                  <a:schemeClr val="bg1"/>
                </a:solidFill>
              </a:rPr>
              <a:t>.</a:t>
            </a:r>
          </a:p>
          <a:p>
            <a:pPr eaLnBrk="1" hangingPunct="1"/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Классы 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Directory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содержат статические методы для работы с каталогами и файлами соответственно.</a:t>
            </a:r>
            <a:endParaRPr lang="ru-RU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97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Прямоугольник 2"/>
          <p:cNvSpPr>
            <a:spLocks noChangeArrowheads="1"/>
          </p:cNvSpPr>
          <p:nvPr/>
        </p:nvSpPr>
        <p:spPr bwMode="auto">
          <a:xfrm>
            <a:off x="1099864" y="303039"/>
            <a:ext cx="69442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 smtClean="0"/>
              <a:t>Класс </a:t>
            </a:r>
            <a:r>
              <a:rPr lang="en-US" sz="2400" b="1" dirty="0" err="1" smtClean="0"/>
              <a:t>DriveInfo</a:t>
            </a:r>
            <a:r>
              <a:rPr lang="en-US" sz="2400" b="1" dirty="0" smtClean="0"/>
              <a:t> – </a:t>
            </a:r>
            <a:r>
              <a:rPr lang="ru-RU" sz="2400" b="1" dirty="0" smtClean="0"/>
              <a:t>информация о логическом диске</a:t>
            </a:r>
            <a:endParaRPr lang="ru-RU" sz="2400" b="1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43079" y="1021378"/>
            <a:ext cx="8649401" cy="323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//DriveInfo d</a:t>
            </a:r>
            <a:r>
              <a:rPr kumimoji="0" lang="en-US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rvInf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= new DriveInfo(@"C:\");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DriveInfo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drives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DriveInfo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.GetDrives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2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DriveInfo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driInf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drives)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"---------------------------------"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Тип диска       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driveInfo.DriveType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Имя             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>
                <a:solidFill>
                  <a:srgbClr val="2B91AF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drvInf.IsReady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Файловая система: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.DriveFormat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Готов?          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.IsReady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Корень          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.RootDirectory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pt-BR" sz="1200" dirty="0" smtClean="0">
                <a:solidFill>
                  <a:srgbClr val="2B91AF"/>
                </a:solidFill>
                <a:latin typeface="Consolas"/>
              </a:rPr>
              <a:t>        Console</a:t>
            </a:r>
            <a:r>
              <a:rPr lang="pt-BR" sz="1200" dirty="0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pt-BR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pt-BR" sz="1200" dirty="0">
                <a:solidFill>
                  <a:srgbClr val="A31515"/>
                </a:solidFill>
                <a:latin typeface="Consolas"/>
              </a:rPr>
              <a:t>"Свободное место : </a:t>
            </a:r>
            <a:r>
              <a:rPr lang="pt-BR" sz="1200" dirty="0">
                <a:solidFill>
                  <a:srgbClr val="3CB371"/>
                </a:solidFill>
                <a:latin typeface="Consolas"/>
              </a:rPr>
              <a:t>{0:N0}</a:t>
            </a:r>
            <a:r>
              <a:rPr lang="pt-BR" sz="1200" dirty="0">
                <a:solidFill>
                  <a:srgbClr val="A31515"/>
                </a:solidFill>
                <a:latin typeface="Consolas"/>
              </a:rPr>
              <a:t> bytes"</a:t>
            </a:r>
            <a:r>
              <a:rPr lang="pt-BR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pt-BR" sz="1200" dirty="0" smtClean="0">
                <a:solidFill>
                  <a:prstClr val="black"/>
                </a:solidFill>
                <a:latin typeface="Consolas"/>
              </a:rPr>
              <a:t>.TotalFreeSpace</a:t>
            </a:r>
            <a:r>
              <a:rPr lang="pt-BR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Размер          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N0}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 bytes"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.TotalSize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Метка диска     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.VolumeLabel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Прямоугольник 2"/>
          <p:cNvSpPr>
            <a:spLocks noChangeArrowheads="1"/>
          </p:cNvSpPr>
          <p:nvPr/>
        </p:nvSpPr>
        <p:spPr bwMode="auto">
          <a:xfrm>
            <a:off x="974477" y="4437112"/>
            <a:ext cx="71950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 smtClean="0"/>
              <a:t>Список названий дисков: </a:t>
            </a:r>
            <a:r>
              <a:rPr lang="en-US" sz="2400" b="1" dirty="0" err="1"/>
              <a:t>Directory.GetLogicalDrives</a:t>
            </a:r>
            <a:r>
              <a:rPr lang="en-US" sz="2400" b="1" dirty="0"/>
              <a:t>()</a:t>
            </a:r>
            <a:endParaRPr lang="ru-RU" sz="2400" b="1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4932" y="4996333"/>
            <a:ext cx="8649401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Функция </a:t>
            </a:r>
            <a:r>
              <a:rPr lang="en-US" sz="1200" dirty="0" err="1">
                <a:solidFill>
                  <a:srgbClr val="008000"/>
                </a:solidFill>
                <a:latin typeface="Consolas"/>
              </a:rPr>
              <a:t>Directory.GetLogicalDrives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()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возращает массив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//с элементами вида "C:\", "D:\", "E:\" и т.д.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driveLetters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.GetLogicalDrives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2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driveLetter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driveLetters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driveLetter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895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Прямоугольник 2"/>
          <p:cNvSpPr>
            <a:spLocks noChangeArrowheads="1"/>
          </p:cNvSpPr>
          <p:nvPr/>
        </p:nvSpPr>
        <p:spPr bwMode="auto">
          <a:xfrm>
            <a:off x="877367" y="303039"/>
            <a:ext cx="738926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/>
              <a:t>Получение информации о физических дисках</a:t>
            </a:r>
            <a:br>
              <a:rPr lang="ru-RU" sz="2800" b="1" dirty="0" smtClean="0"/>
            </a:br>
            <a:r>
              <a:rPr lang="ru-RU" sz="2800" b="1" dirty="0" smtClean="0"/>
              <a:t>с помощью </a:t>
            </a:r>
            <a:r>
              <a:rPr lang="en-US" sz="2800" b="1" dirty="0" smtClean="0"/>
              <a:t>WMI</a:t>
            </a:r>
            <a:endParaRPr lang="ru-RU" sz="2800" b="1" dirty="0"/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152400" y="1348313"/>
            <a:ext cx="8839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>
                <a:solidFill>
                  <a:schemeClr val="bg1"/>
                </a:solidFill>
              </a:rPr>
              <a:t>В </a:t>
            </a:r>
            <a:r>
              <a:rPr lang="ru-RU" sz="1600" dirty="0">
                <a:solidFill>
                  <a:schemeClr val="bg1"/>
                </a:solidFill>
              </a:rPr>
              <a:t>пространстве </a:t>
            </a:r>
            <a:r>
              <a:rPr lang="en-US" sz="1600" dirty="0">
                <a:solidFill>
                  <a:schemeClr val="bg1"/>
                </a:solidFill>
              </a:rPr>
              <a:t>System.IO </a:t>
            </a:r>
            <a:r>
              <a:rPr lang="ru-RU" sz="1600" dirty="0" smtClean="0">
                <a:solidFill>
                  <a:schemeClr val="bg1"/>
                </a:solidFill>
              </a:rPr>
              <a:t>нет классов для получения информации о физических дисках. Для этого необходимо использовать технологию </a:t>
            </a:r>
            <a:r>
              <a:rPr lang="en-US" sz="1600" dirty="0" smtClean="0">
                <a:solidFill>
                  <a:schemeClr val="bg1"/>
                </a:solidFill>
              </a:rPr>
              <a:t>Windows Management Instrumentation (WMI) </a:t>
            </a:r>
            <a:r>
              <a:rPr lang="ru-RU" sz="1600" dirty="0" smtClean="0">
                <a:solidFill>
                  <a:schemeClr val="bg1"/>
                </a:solidFill>
              </a:rPr>
              <a:t>с помощью классов из сборки </a:t>
            </a:r>
            <a:r>
              <a:rPr lang="en-US" sz="1600" dirty="0" err="1" smtClean="0">
                <a:solidFill>
                  <a:schemeClr val="bg1"/>
                </a:solidFill>
              </a:rPr>
              <a:t>System.Management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ru-RU" sz="1600" smtClean="0">
                <a:solidFill>
                  <a:schemeClr val="bg1"/>
                </a:solidFill>
              </a:rPr>
              <a:t>и аналогичного пространства имен.</a:t>
            </a:r>
            <a:endParaRPr lang="ru-RU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62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директориями.</a:t>
            </a:r>
          </a:p>
        </p:txBody>
      </p:sp>
      <p:sp>
        <p:nvSpPr>
          <p:cNvPr id="512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 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и</a:t>
            </a:r>
            <a:r>
              <a:rPr lang="en-US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</a:t>
            </a:r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DirectoryInfo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.</a:t>
            </a:r>
            <a:endParaRPr lang="en-US" sz="2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124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83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Данные классы позволяют производить операции с директориями, причем класс </a:t>
            </a:r>
            <a:r>
              <a:rPr lang="en-US" sz="1600" dirty="0"/>
              <a:t>Directory </a:t>
            </a:r>
            <a:r>
              <a:rPr lang="ru-RU" sz="1600" dirty="0"/>
              <a:t>является </a:t>
            </a:r>
            <a:r>
              <a:rPr lang="ru-RU" sz="1600" dirty="0" smtClean="0"/>
              <a:t>статическим. </a:t>
            </a:r>
            <a:r>
              <a:rPr lang="ru-RU" sz="1600" dirty="0"/>
              <a:t>Оба класса могут просматривать директории, создавать новые директории, перемещать и удалять уже имеющиеся. Также оба класса могут получать всю информацию о директориях, такую как атрибуты, время создания, время последнего доступа и т.д.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29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On Navy">
      <a:dk1>
        <a:srgbClr val="FFFFFF"/>
      </a:dk1>
      <a:lt1>
        <a:srgbClr val="FFFFFF"/>
      </a:lt1>
      <a:dk2>
        <a:srgbClr val="366092"/>
      </a:dk2>
      <a:lt2>
        <a:srgbClr val="366092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While On Navy">
      <a:dk1>
        <a:srgbClr val="FFFFFF"/>
      </a:dk1>
      <a:lt1>
        <a:srgbClr val="FFFFFF"/>
      </a:lt1>
      <a:dk2>
        <a:srgbClr val="366092"/>
      </a:dk2>
      <a:lt2>
        <a:srgbClr val="366092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3832</TotalTime>
  <Words>3474</Words>
  <Application>Microsoft Office PowerPoint</Application>
  <PresentationFormat>On-screen Show (4:3)</PresentationFormat>
  <Paragraphs>639</Paragraphs>
  <Slides>45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47" baseType="lpstr">
      <vt:lpstr>Office Theme</vt:lpstr>
      <vt:lpstr>1_Office Theme</vt:lpstr>
      <vt:lpstr>PowerPoint Presentation</vt:lpstr>
      <vt:lpstr>Материалы для обучения</vt:lpstr>
      <vt:lpstr>Средства ввода/вывода</vt:lpstr>
      <vt:lpstr>Средства ввода/вывода: Термины</vt:lpstr>
      <vt:lpstr>Работа с файловой системой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Шаблон поиска (search pattern)</vt:lpstr>
      <vt:lpstr>Список каталогов/файлов (класс Directory)</vt:lpstr>
      <vt:lpstr>Список каталогов/файлов (класс DirectoryInfo)</vt:lpstr>
      <vt:lpstr>Список каталогов/файлов. Методы EnumerateXYZ()</vt:lpstr>
      <vt:lpstr>Список каталогов/файлов по нескольким шаблонам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Удаление каталогов и файлов</vt:lpstr>
      <vt:lpstr>Удаление каталогов и файлов в корзину</vt:lpstr>
      <vt:lpstr>PowerPoint Presentation</vt:lpstr>
      <vt:lpstr>PowerPoint Presentation</vt:lpstr>
      <vt:lpstr>Чтение/запись файлов (потоков)</vt:lpstr>
      <vt:lpstr>Класс File. Быстрое чтение/запись файлов.</vt:lpstr>
      <vt:lpstr>Класс File. Быстрое чтение/запись файлов. Окончание.</vt:lpstr>
      <vt:lpstr>PowerPoint Presentation</vt:lpstr>
      <vt:lpstr>Понятие потока (Stream)</vt:lpstr>
      <vt:lpstr>PowerPoint Presentation</vt:lpstr>
      <vt:lpstr>PowerPoint Presentation</vt:lpstr>
      <vt:lpstr>PowerPoint Presentation</vt:lpstr>
      <vt:lpstr>PowerPoint Presentation</vt:lpstr>
      <vt:lpstr>Чтение CSV файлов с помощью класса TextFieldParser</vt:lpstr>
      <vt:lpstr>Архивация</vt:lpstr>
      <vt:lpstr>Сериализация (Serialization)</vt:lpstr>
      <vt:lpstr>Криптография и CryptoStream</vt:lpstr>
      <vt:lpstr>Метаданные файлов</vt:lpstr>
      <vt:lpstr>Ограничения на длину пути</vt:lpstr>
      <vt:lpstr>Советы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Vasily Petruhin</dc:creator>
  <cp:lastModifiedBy>bazile</cp:lastModifiedBy>
  <cp:revision>194</cp:revision>
  <dcterms:created xsi:type="dcterms:W3CDTF">2012-08-15T13:44:54Z</dcterms:created>
  <dcterms:modified xsi:type="dcterms:W3CDTF">2015-03-29T01:08:49Z</dcterms:modified>
</cp:coreProperties>
</file>