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61" r:id="rId2"/>
    <p:sldId id="257" r:id="rId3"/>
    <p:sldId id="274" r:id="rId4"/>
    <p:sldId id="294" r:id="rId5"/>
    <p:sldId id="285" r:id="rId6"/>
    <p:sldId id="291" r:id="rId7"/>
    <p:sldId id="286" r:id="rId8"/>
    <p:sldId id="264" r:id="rId9"/>
    <p:sldId id="270" r:id="rId10"/>
    <p:sldId id="265" r:id="rId11"/>
    <p:sldId id="266" r:id="rId12"/>
    <p:sldId id="273" r:id="rId13"/>
    <p:sldId id="268" r:id="rId14"/>
    <p:sldId id="267" r:id="rId15"/>
    <p:sldId id="269" r:id="rId16"/>
    <p:sldId id="299" r:id="rId17"/>
    <p:sldId id="279" r:id="rId18"/>
    <p:sldId id="280" r:id="rId19"/>
    <p:sldId id="281" r:id="rId20"/>
    <p:sldId id="292" r:id="rId21"/>
    <p:sldId id="287" r:id="rId22"/>
    <p:sldId id="288" r:id="rId23"/>
    <p:sldId id="293" r:id="rId24"/>
    <p:sldId id="272" r:id="rId25"/>
    <p:sldId id="275" r:id="rId26"/>
    <p:sldId id="289" r:id="rId27"/>
    <p:sldId id="276" r:id="rId28"/>
    <p:sldId id="300" r:id="rId29"/>
    <p:sldId id="301" r:id="rId30"/>
    <p:sldId id="271" r:id="rId31"/>
    <p:sldId id="263" r:id="rId32"/>
    <p:sldId id="284" r:id="rId33"/>
    <p:sldId id="295" r:id="rId34"/>
    <p:sldId id="262" r:id="rId35"/>
    <p:sldId id="278" r:id="rId36"/>
    <p:sldId id="282" r:id="rId37"/>
    <p:sldId id="277" r:id="rId38"/>
    <p:sldId id="258" r:id="rId39"/>
    <p:sldId id="259" r:id="rId40"/>
    <p:sldId id="290" r:id="rId41"/>
    <p:sldId id="283" r:id="rId42"/>
    <p:sldId id="260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5" d="100"/>
          <a:sy n="105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Управление памятью в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NET.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Сборка мусора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9B65D-4CC7-6D4D-B0CE-265B451C9B5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демонстрация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static </a:t>
            </a:r>
            <a:r>
              <a:rPr lang="ru-RU" sz="1600" dirty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static </a:t>
            </a:r>
            <a:r>
              <a:rPr lang="ru-RU" dirty="0"/>
              <a:t>переменные</a:t>
            </a:r>
          </a:p>
          <a:p>
            <a:r>
              <a:rPr lang="ru-RU" dirty="0"/>
              <a:t>стек - локальные переменные и аргументы функций</a:t>
            </a:r>
          </a:p>
          <a:p>
            <a:r>
              <a:rPr lang="ru-RU" dirty="0"/>
              <a:t>регистры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запускается сборщик мусора?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память выделенная в управляемой кучи достигает определенного предела. Данный предел зависит от версии </a:t>
            </a:r>
            <a:r>
              <a:rPr lang="en-US" dirty="0"/>
              <a:t>CLR </a:t>
            </a:r>
            <a:r>
              <a:rPr lang="ru-RU" dirty="0"/>
              <a:t>и также  менятся в зависимости от поведения программы</a:t>
            </a:r>
          </a:p>
          <a:p>
            <a:r>
              <a:rPr lang="ru-RU" dirty="0"/>
              <a:t>Если </a:t>
            </a:r>
            <a:r>
              <a:rPr lang="en-US" dirty="0"/>
              <a:t>Windows</a:t>
            </a:r>
            <a:r>
              <a:rPr lang="ru-RU" dirty="0"/>
              <a:t> сообщает о приближении к пределу доступной виртуальной памяти</a:t>
            </a:r>
          </a:p>
          <a:p>
            <a:r>
              <a:rPr lang="ru-RU" dirty="0"/>
              <a:t>Вручную с помощью </a:t>
            </a:r>
            <a:r>
              <a:rPr lang="en-US" dirty="0" err="1"/>
              <a:t>GC.Collect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Сборка мусора на основе поколений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generation based garbage collection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Сборщик мусора в </a:t>
            </a:r>
            <a:r>
              <a:rPr lang="en-US" dirty="0"/>
              <a:t>.NET </a:t>
            </a:r>
            <a:r>
              <a:rPr lang="ru-RU" dirty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(</a:t>
            </a:r>
            <a:r>
              <a:rPr lang="ru-RU" dirty="0" err="1"/>
              <a:t>Финализаторы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 </a:t>
            </a:r>
            <a:r>
              <a:rPr lang="ru-RU" dirty="0"/>
              <a:t>и </a:t>
            </a:r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есть два режима работы </a:t>
            </a:r>
            <a:r>
              <a:rPr lang="en-US" dirty="0"/>
              <a:t>GC </a:t>
            </a:r>
            <a:r>
              <a:rPr lang="ru-RU" dirty="0"/>
              <a:t>который можно менять в файле конфигурации приложения. По умолчанию используется </a:t>
            </a:r>
            <a:r>
              <a:rPr lang="en-US" dirty="0"/>
              <a:t>concurrent</a:t>
            </a:r>
            <a:r>
              <a:rPr lang="ru-RU" dirty="0"/>
              <a:t> </a:t>
            </a:r>
            <a:r>
              <a:rPr lang="en-US" dirty="0"/>
              <a:t>Workstation GC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Используется 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процессоров</a:t>
            </a:r>
          </a:p>
          <a:p>
            <a:r>
              <a:rPr lang="en-US" dirty="0"/>
              <a:t>Concurrent Workstation GC</a:t>
            </a:r>
            <a:endParaRPr lang="ru-RU" dirty="0"/>
          </a:p>
          <a:p>
            <a:pPr lvl="1"/>
            <a:r>
              <a:rPr lang="ru-RU" dirty="0"/>
              <a:t>Отдельный поток для </a:t>
            </a:r>
            <a:r>
              <a:rPr lang="en-US" dirty="0"/>
              <a:t>GC</a:t>
            </a:r>
          </a:p>
          <a:p>
            <a:pPr lvl="1"/>
            <a:r>
              <a:rPr lang="ru-RU" dirty="0"/>
              <a:t>Работает паралельно с приложением. Минимальные задержки исполнения</a:t>
            </a:r>
          </a:p>
          <a:p>
            <a:r>
              <a:rPr lang="en-US" dirty="0"/>
              <a:t>Non-concurrent Workstation GC</a:t>
            </a:r>
          </a:p>
          <a:p>
            <a:pPr lvl="1"/>
            <a:r>
              <a:rPr lang="en-US" dirty="0"/>
              <a:t>GC </a:t>
            </a:r>
            <a:r>
              <a:rPr lang="ru-RU" dirty="0"/>
              <a:t>запускается в контексте одного из потоков приложения</a:t>
            </a:r>
          </a:p>
          <a:p>
            <a:pPr lvl="1"/>
            <a:r>
              <a:rPr lang="ru-RU" dirty="0"/>
              <a:t>Все остальные потоки останавливаются</a:t>
            </a:r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Отдельный </a:t>
            </a:r>
            <a:r>
              <a:rPr lang="en-US" dirty="0"/>
              <a:t>GC </a:t>
            </a:r>
            <a:r>
              <a:rPr lang="ru-RU" dirty="0"/>
              <a:t>поток для каждого</a:t>
            </a:r>
            <a:r>
              <a:rPr lang="en-US" dirty="0"/>
              <a:t> </a:t>
            </a:r>
            <a:r>
              <a:rPr lang="ru-RU" dirty="0"/>
              <a:t>ядра</a:t>
            </a:r>
          </a:p>
          <a:p>
            <a:r>
              <a:rPr lang="ru-RU" dirty="0"/>
              <a:t>Отдельная куча для каждого процессора</a:t>
            </a:r>
          </a:p>
          <a:p>
            <a:r>
              <a:rPr lang="ru-RU" dirty="0"/>
              <a:t>До .</a:t>
            </a:r>
            <a:r>
              <a:rPr lang="en-US" dirty="0"/>
              <a:t> NET 4.5 </a:t>
            </a:r>
            <a:r>
              <a:rPr lang="ru-RU" dirty="0"/>
              <a:t>работал в </a:t>
            </a:r>
            <a:r>
              <a:rPr lang="en-US" dirty="0"/>
              <a:t>non</a:t>
            </a:r>
            <a:r>
              <a:rPr lang="ru-RU" dirty="0"/>
              <a:t>-</a:t>
            </a:r>
            <a:r>
              <a:rPr lang="en-US" dirty="0"/>
              <a:t>concurrent </a:t>
            </a:r>
            <a:r>
              <a:rPr lang="ru-RU" dirty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/>
              <a:t>Начиная с </a:t>
            </a:r>
            <a:r>
              <a:rPr lang="en-US" dirty="0"/>
              <a:t>.NET 4.5 </a:t>
            </a:r>
            <a:r>
              <a:rPr lang="ru-RU" dirty="0"/>
              <a:t>поддерживает </a:t>
            </a:r>
            <a:r>
              <a:rPr lang="en-US" dirty="0"/>
              <a:t>concurrent </a:t>
            </a:r>
            <a:r>
              <a:rPr lang="ru-RU" dirty="0"/>
              <a:t>режим. </a:t>
            </a:r>
            <a:r>
              <a:rPr lang="ru-RU" dirty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ru-RU" dirty="0"/>
              <a:t>-типы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10;</a:t>
            </a:r>
            <a:endParaRPr lang="ru-R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int j = 11;</a:t>
              </a:r>
              <a:endParaRPr lang="ru-RU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Благодаря своему сравнительно небольшому размеру значения переменных </a:t>
            </a:r>
            <a:r>
              <a:rPr lang="en-US" sz="2000" dirty="0"/>
              <a:t>value </a:t>
            </a:r>
            <a:r>
              <a:rPr lang="ru-RU" sz="2000" dirty="0"/>
              <a:t>типа могут храниться в стеке.</a:t>
            </a:r>
            <a:r>
              <a:rPr lang="en-US" sz="2000" dirty="0"/>
              <a:t> </a:t>
            </a:r>
            <a:r>
              <a:rPr lang="ru-RU" sz="2000" dirty="0"/>
              <a:t>При присваивании происходит копирование значения.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http://blogs.msdn.com/b/ruericlippert/archive/2010/10/25/the-truth-about-value-types.aspx</a:t>
            </a:r>
            <a:endParaRPr lang="ru-R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 = </a:t>
              </a:r>
              <a:r>
                <a:rPr lang="en-US" sz="2000" dirty="0" err="1"/>
                <a:t>i</a:t>
              </a:r>
              <a:r>
                <a:rPr lang="en-US" sz="2000" dirty="0"/>
                <a:t>; </a:t>
              </a:r>
              <a:endParaRPr lang="ru-RU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</a:t>
              </a:r>
              <a:r>
                <a:rPr lang="en-US" dirty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IDisposable: </a:t>
            </a:r>
            <a:r>
              <a:rPr lang="ru-RU" dirty="0"/>
              <a:t>управление ресурсами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/>
              <a:t>.NET – </a:t>
            </a:r>
            <a:r>
              <a:rPr lang="ru-RU" dirty="0"/>
              <a:t>например, файлы. Создавая объект типа </a:t>
            </a:r>
            <a:r>
              <a:rPr lang="en-US" dirty="0"/>
              <a:t>FileStream </a:t>
            </a:r>
            <a:r>
              <a:rPr lang="ru-RU" dirty="0"/>
              <a:t>мы одновременно создаем т.н. дескриптор (</a:t>
            </a:r>
            <a:r>
              <a:rPr lang="en-US" dirty="0"/>
              <a:t>handle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системный объект который контролируется ОС </a:t>
            </a:r>
            <a:r>
              <a:rPr lang="en-US" dirty="0"/>
              <a:t>Windows. </a:t>
            </a:r>
            <a:r>
              <a:rPr lang="ru-RU" dirty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/>
              <a:t>IDisposable </a:t>
            </a:r>
            <a:r>
              <a:rPr lang="ru-RU" dirty="0"/>
              <a:t>с одним методом </a:t>
            </a:r>
            <a:r>
              <a:rPr lang="en-US" dirty="0"/>
              <a:t>void Dispose()</a:t>
            </a:r>
            <a:r>
              <a:rPr lang="ru-RU" dirty="0"/>
              <a:t> позволяет точно упралять моментом когда нужно освобождать такие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Переменная видна только внутри блока</a:t>
            </a:r>
          </a:p>
          <a:p>
            <a:r>
              <a:rPr lang="ru-RU" dirty="0"/>
              <a:t>Автоматически вызывается </a:t>
            </a:r>
            <a:r>
              <a:rPr lang="en-US" dirty="0"/>
              <a:t>Dispose() </a:t>
            </a:r>
            <a:r>
              <a:rPr lang="ru-RU" dirty="0"/>
              <a:t>внутри блока </a:t>
            </a:r>
            <a:r>
              <a:rPr lang="en-US" dirty="0"/>
              <a:t>finally</a:t>
            </a:r>
          </a:p>
          <a:p>
            <a:r>
              <a:rPr lang="ru-RU" dirty="0"/>
              <a:t>Переменная доступна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Своя реализация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Должна быть реентерабельной</a:t>
            </a:r>
          </a:p>
          <a:p>
            <a:r>
              <a:rPr lang="ru-RU" dirty="0"/>
              <a:t>Не должна генерировать исключений при повторном вызове</a:t>
            </a:r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IDisposable </a:t>
            </a:r>
            <a:r>
              <a:rPr lang="ru-RU" dirty="0"/>
              <a:t>и </a:t>
            </a:r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Компилятор автоматически генерирует вызов </a:t>
            </a:r>
            <a:r>
              <a:rPr lang="en-US" sz="2800" dirty="0"/>
              <a:t>Dispose() </a:t>
            </a:r>
            <a:r>
              <a:rPr lang="ru-RU" sz="2800" dirty="0"/>
              <a:t>для цикла </a:t>
            </a:r>
            <a:r>
              <a:rPr lang="en-US" sz="2800" dirty="0"/>
              <a:t>foreach. </a:t>
            </a:r>
            <a:r>
              <a:rPr lang="ru-RU" sz="2800" dirty="0"/>
              <a:t>Цикл: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преобразуется компилятором в (один из вариантов):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>
                <a:solidFill>
                  <a:srgbClr val="FFFF00"/>
                </a:solidFill>
              </a:rPr>
              <a:t>C# </a:t>
            </a:r>
            <a:r>
              <a:rPr lang="ru-RU" sz="1400" dirty="0">
                <a:solidFill>
                  <a:srgbClr val="FFFF00"/>
                </a:solidFill>
              </a:rPr>
              <a:t>- §8</a:t>
            </a:r>
            <a:r>
              <a:rPr lang="en-US" sz="1400" dirty="0">
                <a:solidFill>
                  <a:srgbClr val="FFFF00"/>
                </a:solidFill>
              </a:rPr>
              <a:t>.8.4 The foreach statement</a:t>
            </a:r>
            <a:endParaRPr lang="ru-RU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 для больших объектов</a:t>
            </a:r>
            <a:br>
              <a:rPr lang="ru-RU" dirty="0"/>
            </a:br>
            <a:r>
              <a:rPr lang="en-US" dirty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/>
              <a:t>Объекты в данной куче считаются принадлежащими второму поколению</a:t>
            </a:r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Object Heap </a:t>
            </a:r>
            <a:r>
              <a:rPr lang="ru-RU" dirty="0"/>
              <a:t>в </a:t>
            </a:r>
            <a:r>
              <a:rPr lang="en-US" dirty="0"/>
              <a:t>.NET 4.5.1</a:t>
            </a:r>
            <a:br>
              <a:rPr lang="ru-RU" dirty="0"/>
            </a:br>
            <a:r>
              <a:rPr lang="ru-RU" dirty="0"/>
              <a:t>и выше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Добавлена возможность дефрагментации </a:t>
            </a:r>
            <a:r>
              <a:rPr lang="en-US" dirty="0"/>
              <a:t>LOH </a:t>
            </a:r>
            <a:r>
              <a:rPr lang="ru-RU" dirty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полной сборки мусора свойство </a:t>
            </a:r>
            <a:r>
              <a:rPr lang="en-US" dirty="0" err="1"/>
              <a:t>LargeObjectHeapCompactionMode</a:t>
            </a:r>
            <a:r>
              <a:rPr lang="ru-RU" dirty="0"/>
              <a:t> принимает значение </a:t>
            </a:r>
            <a:r>
              <a:rPr lang="en-US" dirty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Временный запрет </a:t>
            </a:r>
            <a:r>
              <a:rPr lang="en-US" dirty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4.6 </a:t>
            </a:r>
            <a:r>
              <a:rPr lang="ru-RU" dirty="0"/>
              <a:t>были добавлены методы</a:t>
            </a:r>
            <a:endParaRPr lang="en-US" dirty="0"/>
          </a:p>
          <a:p>
            <a:r>
              <a:rPr lang="en-US" dirty="0" err="1"/>
              <a:t>GC.TryStartNoGCRegion</a:t>
            </a:r>
            <a:r>
              <a:rPr lang="ru-RU" dirty="0"/>
              <a:t>(</a:t>
            </a:r>
            <a:r>
              <a:rPr lang="en-US" dirty="0"/>
              <a:t>long </a:t>
            </a:r>
            <a:r>
              <a:rPr lang="en-US" dirty="0" err="1"/>
              <a:t>totalSize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GC.EndNoGCRegion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временного запрета сборки мусора при условии наличия указанного объема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При компиляции проекта в конфигурации </a:t>
            </a:r>
            <a:r>
              <a:rPr lang="en-US" dirty="0"/>
              <a:t>Debug </a:t>
            </a:r>
            <a:r>
              <a:rPr lang="ru-RU" dirty="0"/>
              <a:t>к сборке добавляется атрибут </a:t>
            </a:r>
            <a:r>
              <a:rPr lang="en-US" dirty="0" err="1"/>
              <a:t>DebuggableAttribute</a:t>
            </a:r>
            <a:r>
              <a:rPr lang="ru-RU" dirty="0"/>
              <a:t>	который дает команду </a:t>
            </a:r>
            <a:r>
              <a:rPr lang="en-US" dirty="0"/>
              <a:t>GC </a:t>
            </a:r>
            <a:r>
              <a:rPr lang="ru-RU" dirty="0"/>
              <a:t>исскуственно продлевать время жизни локальных переменных до завершения метода. Это сделано чтобы программист мог без помех заниматься отладкой.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/>
              <a:t>Debug </a:t>
            </a:r>
            <a:r>
              <a:rPr lang="ru-RU" dirty="0"/>
              <a:t>конфигурации</a:t>
            </a:r>
            <a:r>
              <a:rPr lang="en-US" dirty="0"/>
              <a:t> </a:t>
            </a:r>
            <a:r>
              <a:rPr lang="ru-RU" dirty="0"/>
              <a:t>тип для </a:t>
            </a:r>
            <a:r>
              <a:rPr lang="en-US" dirty="0"/>
              <a:t>state machine </a:t>
            </a:r>
            <a:r>
              <a:rPr lang="ru-RU" dirty="0"/>
              <a:t>это класс, а в </a:t>
            </a:r>
            <a:r>
              <a:rPr lang="en-US" dirty="0"/>
              <a:t>Release </a:t>
            </a:r>
            <a:r>
              <a:rPr lang="ru-RU" dirty="0"/>
              <a:t>конфигурации – </a:t>
            </a:r>
            <a:r>
              <a:rPr lang="en-US" dirty="0"/>
              <a:t>struct.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</a:t>
            </a:r>
            <a:r>
              <a:rPr lang="ru-RU" dirty="0"/>
              <a:t>и пароли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Хранение паролей в открытом виде упрощает доступ извне с помощью отладчиков. Дополнительные проблемы создает </a:t>
            </a:r>
            <a:r>
              <a:rPr lang="en-US" dirty="0"/>
              <a:t>GC </a:t>
            </a:r>
            <a:r>
              <a:rPr lang="ru-RU" dirty="0"/>
              <a:t>перемещая объекты во время дефрагментации. Для надежного хранения паролей следует использовать класс </a:t>
            </a:r>
            <a:r>
              <a:rPr lang="en-US" dirty="0" err="1"/>
              <a:t>System.Security.SecureString</a:t>
            </a:r>
            <a:r>
              <a:rPr lang="en-US" dirty="0"/>
              <a:t>. </a:t>
            </a:r>
            <a:r>
              <a:rPr lang="ru-RU" dirty="0"/>
              <a:t>Его содержимое хранится в зашифрованном виде и не перемещается сборщиком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Эффективная работа с памятью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Два способа сделать </a:t>
            </a:r>
            <a:r>
              <a:rPr lang="en-US" dirty="0"/>
              <a:t>GC </a:t>
            </a:r>
            <a:r>
              <a:rPr lang="ru-RU" dirty="0"/>
              <a:t>«счастливым»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Заставить его</a:t>
            </a:r>
            <a:br>
              <a:rPr lang="ru-RU" b="1" dirty="0"/>
            </a:br>
            <a:r>
              <a:rPr lang="ru-RU" b="1" u="sng" dirty="0"/>
              <a:t>реже запускаться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Используйте пулы объектов, по возможности.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/>
              <a:t>Ускорить</a:t>
            </a:r>
            <a:br>
              <a:rPr lang="ru-RU" b="1" dirty="0"/>
            </a:br>
            <a:r>
              <a:rPr lang="ru-RU" b="1" dirty="0"/>
              <a:t>его работу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Время уборки мусора прямо пропорционально количеству связей которые нужно обойти.</a:t>
            </a:r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Советы по использованию финализаторов (</a:t>
            </a:r>
            <a:r>
              <a:rPr lang="en-US" sz="3600" dirty="0"/>
              <a:t>finalizers</a:t>
            </a:r>
            <a:r>
              <a:rPr lang="ru-RU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Классы с финализаторами следует размещать в корне иерархии классов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Быстрый код без блокировок</a:t>
            </a:r>
          </a:p>
          <a:p>
            <a:r>
              <a:rPr lang="ru-RU" sz="2400" dirty="0"/>
              <a:t>Небольшой размер классов</a:t>
            </a:r>
          </a:p>
          <a:p>
            <a:r>
              <a:rPr lang="ru-RU" sz="2400" dirty="0"/>
              <a:t>Избегайте циклических зависимостей между классами с финализаторами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Windows</a:t>
            </a:r>
            <a:r>
              <a:rPr lang="ru-RU" dirty="0"/>
              <a:t> управляет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32 бита = 2</a:t>
            </a:r>
            <a:r>
              <a:rPr lang="en-US" sz="1400" dirty="0"/>
              <a:t>^32 = 4 </a:t>
            </a:r>
            <a:r>
              <a:rPr lang="ru-RU" sz="1400" dirty="0"/>
              <a:t>Гбайт</a:t>
            </a:r>
          </a:p>
          <a:p>
            <a:pPr lvl="1"/>
            <a:r>
              <a:rPr lang="en-US" sz="1400" dirty="0"/>
              <a:t>/3GB </a:t>
            </a:r>
            <a:r>
              <a:rPr lang="ru-RU" sz="1400" dirty="0"/>
              <a:t>и </a:t>
            </a:r>
            <a:r>
              <a:rPr lang="en-US" sz="1400" dirty="0"/>
              <a:t>/USERVA</a:t>
            </a:r>
            <a:r>
              <a:rPr lang="ru-RU" sz="1400" dirty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/>
              <a:t>» чтобы он мог использовать память выше </a:t>
            </a:r>
            <a:r>
              <a:rPr lang="en-US" sz="1400" dirty="0"/>
              <a:t>2 </a:t>
            </a:r>
            <a:r>
              <a:rPr lang="ru-RU" sz="1400" dirty="0"/>
              <a:t>Гбайт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</a:t>
            </a:r>
            <a:r>
              <a:rPr lang="ru-RU" dirty="0"/>
              <a:t>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64 бита = 2</a:t>
            </a:r>
            <a:r>
              <a:rPr lang="en-US" sz="1400" dirty="0"/>
              <a:t>^</a:t>
            </a:r>
            <a:r>
              <a:rPr lang="ru-RU" sz="1400" dirty="0"/>
              <a:t>64</a:t>
            </a:r>
            <a:r>
              <a:rPr lang="en-US" sz="1400" dirty="0"/>
              <a:t> = 17</a:t>
            </a:r>
            <a:r>
              <a:rPr lang="ru-RU" sz="1400" dirty="0"/>
              <a:t> </a:t>
            </a:r>
            <a:r>
              <a:rPr lang="en-US" sz="1400" dirty="0"/>
              <a:t>179</a:t>
            </a:r>
            <a:r>
              <a:rPr lang="ru-RU" sz="1400" dirty="0"/>
              <a:t> </a:t>
            </a:r>
            <a:r>
              <a:rPr lang="en-US" sz="1400" dirty="0"/>
              <a:t>869</a:t>
            </a:r>
            <a:r>
              <a:rPr lang="ru-RU" sz="1400" dirty="0"/>
              <a:t> </a:t>
            </a:r>
            <a:r>
              <a:rPr lang="en-US" sz="1400" dirty="0"/>
              <a:t>184 </a:t>
            </a:r>
            <a:r>
              <a:rPr lang="ru-RU" sz="1400" dirty="0"/>
              <a:t>Гб =</a:t>
            </a:r>
            <a:r>
              <a:rPr lang="en-US" sz="1400" dirty="0">
                <a:latin typeface="Calibri"/>
              </a:rPr>
              <a:t> 16 </a:t>
            </a:r>
            <a:r>
              <a:rPr lang="ru-RU" sz="1400" dirty="0">
                <a:latin typeface="Calibri"/>
              </a:rPr>
              <a:t>Эксабайтов</a:t>
            </a:r>
            <a:endParaRPr lang="ru-RU" sz="1400" dirty="0"/>
          </a:p>
          <a:p>
            <a:pPr lvl="1"/>
            <a:r>
              <a:rPr lang="ru-RU" sz="1400" dirty="0"/>
              <a:t>В </a:t>
            </a:r>
            <a:r>
              <a:rPr lang="en-US" sz="1400" dirty="0"/>
              <a:t>x64 </a:t>
            </a:r>
            <a:r>
              <a:rPr lang="ru-RU" sz="1400" dirty="0"/>
              <a:t>архитектуре в данный момент используется 48 битов 	= </a:t>
            </a:r>
            <a:r>
              <a:rPr lang="en-US" sz="1400" dirty="0"/>
              <a:t>262</a:t>
            </a:r>
            <a:r>
              <a:rPr lang="ru-RU" sz="1400" dirty="0"/>
              <a:t> </a:t>
            </a:r>
            <a:r>
              <a:rPr lang="en-US" sz="1400" dirty="0"/>
              <a:t>144 </a:t>
            </a:r>
            <a:r>
              <a:rPr lang="ru-RU" sz="1400" dirty="0"/>
              <a:t>Гб 	</a:t>
            </a:r>
            <a:r>
              <a:rPr lang="en-US" sz="1400" dirty="0"/>
              <a:t>= 256 </a:t>
            </a:r>
            <a:r>
              <a:rPr lang="ru-RU" sz="1400" dirty="0"/>
              <a:t>Тб</a:t>
            </a:r>
          </a:p>
          <a:p>
            <a:pPr lvl="1"/>
            <a:r>
              <a:rPr lang="ru-RU" sz="1400" dirty="0"/>
              <a:t>В </a:t>
            </a:r>
            <a:r>
              <a:rPr lang="en-US" sz="1400" dirty="0"/>
              <a:t>IA-64</a:t>
            </a:r>
            <a:r>
              <a:rPr lang="ru-RU" sz="1400" dirty="0"/>
              <a:t> архитектуре в данный момент используется 50 битов 	= </a:t>
            </a:r>
            <a:r>
              <a:rPr lang="en-US" sz="1400" dirty="0"/>
              <a:t>1</a:t>
            </a:r>
            <a:r>
              <a:rPr lang="ru-RU" sz="1400" dirty="0"/>
              <a:t> </a:t>
            </a:r>
            <a:r>
              <a:rPr lang="en-US" sz="1400" dirty="0"/>
              <a:t>048</a:t>
            </a:r>
            <a:r>
              <a:rPr lang="ru-RU" sz="1400" dirty="0"/>
              <a:t> </a:t>
            </a:r>
            <a:r>
              <a:rPr lang="en-US" sz="1400" dirty="0"/>
              <a:t>576 </a:t>
            </a:r>
            <a:r>
              <a:rPr lang="ru-RU" sz="1400" dirty="0"/>
              <a:t>Гб 	</a:t>
            </a:r>
            <a:r>
              <a:rPr lang="en-US" sz="1400" dirty="0"/>
              <a:t>= 1024 </a:t>
            </a:r>
            <a:r>
              <a:rPr lang="ru-RU" sz="1400" dirty="0"/>
              <a:t>Тб</a:t>
            </a:r>
          </a:p>
          <a:p>
            <a:pPr lvl="1"/>
            <a:r>
              <a:rPr lang="en-US" sz="1400" dirty="0"/>
              <a:t>Windows X64 </a:t>
            </a:r>
            <a:r>
              <a:rPr lang="ru-RU" sz="1400" dirty="0"/>
              <a:t>использует 44 бита 			= </a:t>
            </a:r>
            <a:r>
              <a:rPr lang="en-US" sz="1400" dirty="0"/>
              <a:t>16</a:t>
            </a:r>
            <a:r>
              <a:rPr lang="ru-RU" sz="1400" dirty="0"/>
              <a:t> </a:t>
            </a:r>
            <a:r>
              <a:rPr lang="en-US" sz="1400" dirty="0"/>
              <a:t>384 </a:t>
            </a:r>
            <a:r>
              <a:rPr lang="ru-RU" sz="1400" dirty="0"/>
              <a:t>Гб 		</a:t>
            </a:r>
            <a:r>
              <a:rPr lang="en-US" sz="1400" dirty="0"/>
              <a:t>= 16 </a:t>
            </a:r>
            <a:r>
              <a:rPr lang="ru-RU" sz="1400" dirty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Мониторинг используемой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из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GC.CollectionCount</a:t>
            </a:r>
            <a:r>
              <a:rPr lang="en-US" dirty="0"/>
              <a:t>(</a:t>
            </a:r>
            <a:r>
              <a:rPr lang="ru-RU" dirty="0"/>
              <a:t>номерПоколения</a:t>
            </a:r>
            <a:r>
              <a:rPr lang="en-US" dirty="0"/>
              <a:t>)</a:t>
            </a:r>
            <a:r>
              <a:rPr lang="ru-RU" dirty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/>
              <a:t>)</a:t>
            </a:r>
            <a:r>
              <a:rPr lang="ru-RU" dirty="0"/>
              <a:t> – возвращает кол-во байтов выделенных в куче</a:t>
            </a:r>
          </a:p>
          <a:p>
            <a:r>
              <a:rPr lang="en-US" dirty="0" err="1"/>
              <a:t>Environment.WorkingSet</a:t>
            </a:r>
            <a:r>
              <a:rPr lang="en-US" dirty="0"/>
              <a:t> – </a:t>
            </a:r>
            <a:r>
              <a:rPr lang="ru-RU" dirty="0"/>
              <a:t>размер в байтах рабочего множества процесса </a:t>
            </a:r>
            <a:r>
              <a:rPr lang="en-US" dirty="0"/>
              <a:t>(working set)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внешними средствами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Счетчики  производительности</a:t>
            </a:r>
            <a:endParaRPr lang="en-US" dirty="0"/>
          </a:p>
          <a:p>
            <a:pPr lvl="1"/>
            <a:r>
              <a:rPr lang="en-US" dirty="0"/>
              <a:t>Performance Monitor</a:t>
            </a:r>
            <a:r>
              <a:rPr lang="ru-RU" dirty="0"/>
              <a:t> (</a:t>
            </a:r>
            <a:r>
              <a:rPr lang="en-US" dirty="0"/>
              <a:t>Control Panel \ Administrative 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http://technet.microsoft.com/en-us/sysinternals/bb896653</a:t>
            </a:r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PerfView</a:t>
            </a:r>
            <a:endParaRPr lang="en-US" dirty="0"/>
          </a:p>
          <a:p>
            <a:r>
              <a:rPr lang="en-US" dirty="0" err="1"/>
              <a:t>dotMemory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dirty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PerfView</a:t>
            </a:r>
            <a:r>
              <a:rPr lang="en-US" dirty="0"/>
              <a:t> </a:t>
            </a:r>
            <a:r>
              <a:rPr lang="ru-RU" dirty="0"/>
              <a:t>это бесплатный инструмент для профилирования </a:t>
            </a:r>
            <a:r>
              <a:rPr lang="en-US" dirty="0"/>
              <a:t>.NET</a:t>
            </a:r>
            <a:r>
              <a:rPr lang="ru-RU" dirty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Скачать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ru-RU" dirty="0"/>
              <a:t>Серия обучающих видео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https://channel9.msdn.com/Series/PerfView-Tutorial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Счетчики производительности для мониторинга памяти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ru-RU" sz="2400" dirty="0"/>
              <a:t>категория </a:t>
            </a:r>
            <a:r>
              <a:rPr lang="en-US" sz="2000" dirty="0"/>
              <a:t>.NET CLR Memory</a:t>
            </a:r>
            <a:r>
              <a:rPr lang="ru-RU" sz="2000" dirty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b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используемой памяти средствами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</a:t>
            </a:r>
            <a:r>
              <a:rPr lang="ru-RU" dirty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Меню </a:t>
            </a:r>
            <a:r>
              <a:rPr lang="en-US" dirty="0"/>
              <a:t>Analyze -&gt; Launch </a:t>
            </a:r>
            <a:r>
              <a:rPr lang="en-US" dirty="0" err="1"/>
              <a:t>Perfomance</a:t>
            </a:r>
            <a:r>
              <a:rPr lang="en-US" dirty="0"/>
              <a:t> Wizard. </a:t>
            </a:r>
            <a:r>
              <a:rPr lang="ru-RU" dirty="0"/>
              <a:t>В диалоге выбираем «</a:t>
            </a:r>
            <a:r>
              <a:rPr lang="en-US" dirty="0"/>
              <a:t>.NET Memory Allocation (Sampling)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Management</a:t>
            </a:r>
            <a:br>
              <a:rPr lang="ru-RU" sz="3200" dirty="0"/>
            </a:br>
            <a:r>
              <a:rPr lang="en-US" sz="3200" dirty="0"/>
              <a:t>Chris Farrell </a:t>
            </a:r>
            <a:r>
              <a:rPr lang="ru-RU" sz="3200" dirty="0"/>
              <a:t>и</a:t>
            </a:r>
            <a:r>
              <a:rPr lang="en-US" sz="3200" dirty="0"/>
              <a:t> 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https://www.red-gate.com/library/under-the-hood-of-net-memory-management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https://msdn.microsoft.com/magazine/jj863136</a:t>
            </a:r>
            <a:endParaRPr lang="en-US" sz="2400" dirty="0"/>
          </a:p>
          <a:p>
            <a:r>
              <a:rPr lang="en-US" sz="2400" dirty="0"/>
              <a:t>Part 2: </a:t>
            </a:r>
            <a:r>
              <a:rPr lang="en-US" sz="2400" dirty="0">
                <a:hlinkClick r:id="rId3"/>
              </a:rPr>
              <a:t>https://msdn.microsoft.com/magazine/jj883956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Упаковка </a:t>
            </a:r>
            <a:r>
              <a:rPr lang="en-US" sz="3200" dirty="0"/>
              <a:t>(boxing) </a:t>
            </a:r>
            <a:r>
              <a:rPr lang="ru-RU" sz="3200" dirty="0"/>
              <a:t>и распаковка </a:t>
            </a:r>
            <a:r>
              <a:rPr lang="en-US" sz="3200" dirty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.NET </a:t>
            </a:r>
            <a:r>
              <a:rPr lang="ru-RU" sz="2400" dirty="0"/>
              <a:t>все типы являются наследниками от ссылочного типа </a:t>
            </a:r>
            <a:r>
              <a:rPr lang="en-US" sz="2400" dirty="0" err="1"/>
              <a:t>System.Object</a:t>
            </a:r>
            <a:r>
              <a:rPr lang="ru-RU" sz="2400" dirty="0"/>
              <a:t>. В том числе и </a:t>
            </a:r>
            <a:r>
              <a:rPr lang="en-US" sz="2400" dirty="0"/>
              <a:t>value </a:t>
            </a:r>
            <a:r>
              <a:rPr lang="ru-RU" sz="2400" dirty="0"/>
              <a:t>типы, такие как </a:t>
            </a:r>
            <a:r>
              <a:rPr lang="en-US" sz="2400" dirty="0" err="1"/>
              <a:t>int</a:t>
            </a:r>
            <a:r>
              <a:rPr lang="en-US" sz="2400" dirty="0"/>
              <a:t>, double,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ru-RU" sz="2400" dirty="0"/>
              <a:t>и другие</a:t>
            </a:r>
            <a:r>
              <a:rPr lang="en-US" sz="2400" dirty="0"/>
              <a:t>. </a:t>
            </a:r>
            <a:r>
              <a:rPr lang="ru-RU" sz="2400" dirty="0"/>
              <a:t>Следовательно можно привести значение</a:t>
            </a:r>
            <a:r>
              <a:rPr lang="en-US" sz="2400" dirty="0"/>
              <a:t> value</a:t>
            </a:r>
            <a:r>
              <a:rPr lang="ru-RU" sz="2400" dirty="0"/>
              <a:t>-типа к типу </a:t>
            </a:r>
            <a:r>
              <a:rPr lang="en-US" sz="2400" dirty="0"/>
              <a:t>object. </a:t>
            </a:r>
            <a:r>
              <a:rPr lang="ru-RU" sz="2400" dirty="0"/>
              <a:t>Этот процесс называется «упаковкой» и в результате копия значения </a:t>
            </a:r>
            <a:r>
              <a:rPr lang="en-US" sz="2400" dirty="0"/>
              <a:t>value</a:t>
            </a:r>
            <a:r>
              <a:rPr lang="ru-RU" sz="2400" dirty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упаковки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Выделение памяти на стеке: </a:t>
            </a:r>
            <a:r>
              <a:rPr lang="en-US" sz="3600" dirty="0" err="1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выделять память </a:t>
            </a:r>
            <a:r>
              <a:rPr lang="ru-RU"/>
              <a:t>на стеке что может улучшить производительность:</a:t>
            </a:r>
            <a:endParaRPr lang="ru-RU" dirty="0"/>
          </a:p>
          <a:p>
            <a:r>
              <a:rPr lang="ru-RU" dirty="0"/>
              <a:t>Меньшая нагрузка на </a:t>
            </a:r>
            <a:r>
              <a:rPr lang="en-US" dirty="0"/>
              <a:t>GC</a:t>
            </a:r>
          </a:p>
          <a:p>
            <a:r>
              <a:rPr lang="ru-RU" dirty="0"/>
              <a:t>Память освобождается при выходе из метода</a:t>
            </a:r>
          </a:p>
          <a:p>
            <a:r>
              <a:rPr lang="ru-RU" dirty="0"/>
              <a:t>Улучшенная «локальность» </a:t>
            </a:r>
            <a:r>
              <a:rPr lang="en-US" dirty="0"/>
              <a:t>(locality) </a:t>
            </a:r>
            <a:r>
              <a:rPr lang="ru-RU" dirty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использовать только в </a:t>
            </a:r>
            <a:r>
              <a:rPr lang="en-US" dirty="0"/>
              <a:t>unsafe </a:t>
            </a:r>
            <a:r>
              <a:rPr lang="ru-RU" dirty="0"/>
              <a:t>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Поставить на паузу все потоки процесса (</a:t>
            </a:r>
            <a:r>
              <a:rPr lang="en-US" sz="2800" dirty="0"/>
              <a:t>non-concurrent </a:t>
            </a:r>
            <a:r>
              <a:rPr lang="ru-RU" sz="2800" dirty="0"/>
              <a:t>режим) или только часть из них (</a:t>
            </a:r>
            <a:r>
              <a:rPr lang="en-US" sz="2800" dirty="0"/>
              <a:t>concurrent </a:t>
            </a:r>
            <a:r>
              <a:rPr lang="ru-RU" sz="2800" dirty="0"/>
              <a:t>режим)</a:t>
            </a:r>
          </a:p>
          <a:p>
            <a:r>
              <a:rPr lang="ru-RU" sz="2800" dirty="0"/>
              <a:t>Определить какие объекты достижимы начиная с «корней» (</a:t>
            </a:r>
            <a:r>
              <a:rPr lang="en-US" sz="2800" dirty="0"/>
              <a:t>roots)</a:t>
            </a:r>
          </a:p>
          <a:p>
            <a:r>
              <a:rPr lang="ru-RU" sz="2800" dirty="0"/>
              <a:t>Недостижимые объекты – мусор!</a:t>
            </a:r>
            <a:r>
              <a:rPr lang="en-US" sz="2800" dirty="0"/>
              <a:t> </a:t>
            </a:r>
            <a:r>
              <a:rPr lang="ru-RU" sz="2800" dirty="0"/>
              <a:t>Удаляем их</a:t>
            </a:r>
          </a:p>
          <a:p>
            <a:r>
              <a:rPr lang="ru-RU" sz="2800" dirty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/>
          </a:p>
          <a:p>
            <a:pPr lvl="1"/>
            <a:r>
              <a:rPr lang="ru-RU" sz="2400" dirty="0"/>
              <a:t>Примечание: Для </a:t>
            </a:r>
            <a:r>
              <a:rPr lang="en-US" sz="2400" dirty="0"/>
              <a:t>LOH</a:t>
            </a:r>
            <a:r>
              <a:rPr lang="ru-RU" sz="2400" dirty="0"/>
              <a:t> дефрагментация не выполняется</a:t>
            </a:r>
          </a:p>
          <a:p>
            <a:r>
              <a:rPr lang="ru-RU" sz="2800" dirty="0"/>
              <a:t>Снимаем все потоки с паузы</a:t>
            </a:r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2024</Words>
  <Application>Microsoft Office PowerPoint</Application>
  <PresentationFormat>On-screen Show (4:3)</PresentationFormat>
  <Paragraphs>313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Footlight MT Light</vt:lpstr>
      <vt:lpstr>Segoe Print</vt:lpstr>
      <vt:lpstr>bel-hard-training</vt:lpstr>
      <vt:lpstr>PowerPoint Presentation</vt:lpstr>
      <vt:lpstr>Value-типы</vt:lpstr>
      <vt:lpstr>Ссылочные типы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Блок 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Безопасность</vt:lpstr>
      <vt:lpstr>GC и пароли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2020-03-27T14:05:03Z</dcterms:modified>
</cp:coreProperties>
</file>