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8" r:id="rId2"/>
    <p:sldId id="269" r:id="rId3"/>
    <p:sldId id="270" r:id="rId4"/>
    <p:sldId id="282" r:id="rId5"/>
    <p:sldId id="277" r:id="rId6"/>
    <p:sldId id="271" r:id="rId7"/>
    <p:sldId id="265" r:id="rId8"/>
    <p:sldId id="279" r:id="rId9"/>
    <p:sldId id="268" r:id="rId10"/>
    <p:sldId id="278" r:id="rId11"/>
    <p:sldId id="272" r:id="rId12"/>
    <p:sldId id="259" r:id="rId13"/>
    <p:sldId id="262" r:id="rId14"/>
    <p:sldId id="260" r:id="rId15"/>
    <p:sldId id="263" r:id="rId16"/>
    <p:sldId id="281" r:id="rId17"/>
    <p:sldId id="283" r:id="rId18"/>
    <p:sldId id="284" r:id="rId19"/>
    <p:sldId id="280" r:id="rId20"/>
    <p:sldId id="264" r:id="rId21"/>
    <p:sldId id="261" r:id="rId22"/>
    <p:sldId id="275" r:id="rId23"/>
    <p:sldId id="27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103" d="100"/>
          <a:sy n="103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02.10.2016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oz.by/books/more10382361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Рекомендуемая литература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/>
              <a:t>Эрик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Элизабет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Кэтти </a:t>
            </a:r>
            <a:r>
              <a:rPr lang="ru-RU" sz="2400" dirty="0" smtClean="0"/>
              <a:t>Сьерра</a:t>
            </a:r>
            <a:r>
              <a:rPr lang="en-US" sz="2400" dirty="0" smtClean="0"/>
              <a:t>, </a:t>
            </a:r>
            <a:r>
              <a:rPr lang="ru-RU" sz="2400" dirty="0"/>
              <a:t>Берт </a:t>
            </a:r>
            <a:r>
              <a:rPr lang="ru-RU" sz="2400" dirty="0" smtClean="0"/>
              <a:t>Бейтс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oz.by/books/more10182766.html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Приемы </a:t>
            </a:r>
            <a:r>
              <a:rPr lang="ru-RU" sz="2400" dirty="0">
                <a:solidFill>
                  <a:srgbClr val="FFFF00"/>
                </a:solidFill>
              </a:rPr>
              <a:t>объектно-ориентированного проектирования. Паттерны </a:t>
            </a:r>
            <a:r>
              <a:rPr lang="ru-RU" sz="2400" dirty="0" smtClean="0">
                <a:solidFill>
                  <a:srgbClr val="FFFF00"/>
                </a:solidFill>
              </a:rPr>
              <a:t>проектирования</a:t>
            </a:r>
            <a:br>
              <a:rPr lang="ru-RU" sz="2400" dirty="0" smtClean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</a:t>
            </a:r>
            <a:r>
              <a:rPr lang="ru-RU" dirty="0" smtClean="0"/>
              <a:t>обеспечения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Стиль кодирования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</a:t>
            </a:r>
            <a:r>
              <a:rPr lang="ru-RU" dirty="0" smtClean="0"/>
              <a:t>Следовательно за </a:t>
            </a:r>
            <a:r>
              <a:rPr lang="ru-RU" i="1" dirty="0" smtClean="0"/>
              <a:t>чтением</a:t>
            </a:r>
            <a:r>
              <a:rPr lang="ru-RU" dirty="0" smtClean="0"/>
              <a:t> </a:t>
            </a:r>
            <a:r>
              <a:rPr lang="ru-RU" dirty="0"/>
              <a:t>программы проводится гораздо больше временем, чем за ее </a:t>
            </a:r>
            <a:r>
              <a:rPr lang="ru-RU" i="1" dirty="0" smtClean="0"/>
              <a:t>написанием</a:t>
            </a:r>
            <a:r>
              <a:rPr lang="ru-RU" dirty="0" smtClean="0"/>
              <a:t>, </a:t>
            </a:r>
            <a:r>
              <a:rPr lang="ru-RU" dirty="0"/>
              <a:t>а это, в свою очередь значит, что качество кода играет очень важную роль. В этом вопросе книга Стива Макконнелла </a:t>
            </a:r>
            <a:r>
              <a:rPr lang="ru-RU" dirty="0" smtClean="0"/>
              <a:t>является </a:t>
            </a:r>
            <a:r>
              <a:rPr lang="ru-RU" dirty="0"/>
              <a:t>лучшей в своей области. В книге рассматривается широкий спектр вопросов, так или иначе связанных с кодированием, начиная от правил именования </a:t>
            </a:r>
            <a:r>
              <a:rPr lang="ru-RU" dirty="0" smtClean="0"/>
              <a:t>переменных, </a:t>
            </a:r>
            <a:r>
              <a:rPr lang="ru-RU" dirty="0"/>
              <a:t>заканчивая рефакторингом и рекомендациям по оптимизации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oz.by/books/more1015206.html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www.microsoft.com/learning/en-us/book.aspx?ID=6822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Рефакторинг</a:t>
            </a:r>
            <a:r>
              <a:rPr lang="ru-RU" sz="2800" dirty="0">
                <a:solidFill>
                  <a:srgbClr val="FFFF00"/>
                </a:solidFill>
              </a:rPr>
              <a:t>. Улучшение существующего </a:t>
            </a:r>
            <a:r>
              <a:rPr lang="ru-RU" sz="2800" dirty="0" smtClean="0">
                <a:solidFill>
                  <a:srgbClr val="FFFF00"/>
                </a:solidFill>
              </a:rPr>
              <a:t>кода</a:t>
            </a:r>
            <a:r>
              <a:rPr lang="en-US" sz="2800" dirty="0" smtClean="0">
                <a:solidFill>
                  <a:srgbClr val="FFFF00"/>
                </a:solidFill>
              </a:rPr>
              <a:t/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ru-RU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>
                <a:solidFill>
                  <a:srgbClr val="FFFF00"/>
                </a:solidFill>
              </a:rPr>
              <a:t>Refactoring: Improving the Design of Existing Code</a:t>
            </a:r>
            <a:r>
              <a:rPr lang="ru-RU" sz="2800" dirty="0" smtClean="0">
                <a:solidFill>
                  <a:srgbClr val="FFFF00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/>
              <a:t>Мартин Фаулер (</a:t>
            </a:r>
            <a:r>
              <a:rPr lang="en-US" sz="2800" dirty="0"/>
              <a:t>Martin Fowler</a:t>
            </a:r>
            <a:r>
              <a:rPr lang="ru-RU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ADO.NET / </a:t>
            </a:r>
            <a:r>
              <a:rPr lang="en-US" dirty="0" err="1" smtClean="0"/>
              <a:t>EntityFramework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Programming Entity Framework: </a:t>
            </a:r>
            <a:r>
              <a:rPr lang="en-US" dirty="0" err="1" smtClean="0"/>
              <a:t>DbContext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Julia </a:t>
            </a:r>
            <a:r>
              <a:rPr lang="en-US" dirty="0" err="1" smtClean="0"/>
              <a:t>Lerman</a:t>
            </a:r>
            <a:r>
              <a:rPr lang="en-US" dirty="0" smtClean="0"/>
              <a:t>, </a:t>
            </a:r>
            <a:r>
              <a:rPr lang="en-US" dirty="0"/>
              <a:t>Rowan </a:t>
            </a:r>
            <a:r>
              <a:rPr lang="en-US" dirty="0" smtClean="0"/>
              <a:t>Miller</a:t>
            </a:r>
          </a:p>
          <a:p>
            <a:r>
              <a:rPr lang="en-US" dirty="0"/>
              <a:t>Programming Entity Framework: Code First</a:t>
            </a:r>
            <a:br>
              <a:rPr lang="en-US" dirty="0"/>
            </a:br>
            <a:r>
              <a:rPr lang="en-US" dirty="0"/>
              <a:t>Julia </a:t>
            </a:r>
            <a:r>
              <a:rPr lang="en-US" dirty="0" err="1"/>
              <a:t>Lerman</a:t>
            </a:r>
            <a:r>
              <a:rPr lang="en-US" dirty="0"/>
              <a:t>, Rowan Miller</a:t>
            </a:r>
            <a:br>
              <a:rPr lang="en-US" dirty="0"/>
            </a:br>
            <a:r>
              <a:rPr lang="en-US" dirty="0"/>
              <a:t>Programming Entity Framework: Building Data Centric Apps with the ADO.NET Entity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/>
              <a:t>Julia </a:t>
            </a:r>
            <a:r>
              <a:rPr lang="en-US" dirty="0" err="1" smtClean="0"/>
              <a:t>Lerman</a:t>
            </a:r>
            <a:endParaRPr lang="en-US" dirty="0" smtClean="0"/>
          </a:p>
          <a:p>
            <a:r>
              <a:rPr lang="en-US" dirty="0"/>
              <a:t>Entity Framework 6 </a:t>
            </a:r>
            <a:r>
              <a:rPr lang="en-US" dirty="0" smtClean="0"/>
              <a:t>Recipes</a:t>
            </a:r>
            <a:br>
              <a:rPr lang="en-US" dirty="0" smtClean="0"/>
            </a:br>
            <a:r>
              <a:rPr lang="en-US" dirty="0" smtClean="0"/>
              <a:t>Brian Driscoll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через тестирование</a:t>
            </a:r>
            <a:br>
              <a:rPr lang="ru-RU" dirty="0" smtClean="0"/>
            </a:br>
            <a:r>
              <a:rPr lang="en-US" dirty="0" smtClean="0"/>
              <a:t>TDD: Test Driven 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2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Искусство автономного тестирования с примерами на С#</a:t>
            </a: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 The Art of Unit Testing, </a:t>
            </a:r>
            <a:r>
              <a:rPr lang="en-US" sz="2800" dirty="0" smtClean="0">
                <a:solidFill>
                  <a:srgbClr val="FFFF00"/>
                </a:solidFill>
              </a:rPr>
              <a:t>with </a:t>
            </a:r>
            <a:r>
              <a:rPr lang="en-US" sz="2800" dirty="0">
                <a:solidFill>
                  <a:srgbClr val="FFFF00"/>
                </a:solidFill>
              </a:rPr>
              <a:t>examples in C#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Рой Ошероув</a:t>
            </a:r>
            <a:r>
              <a:rPr lang="en-US" sz="2800" dirty="0"/>
              <a:t> (Roy </a:t>
            </a:r>
            <a:r>
              <a:rPr lang="en-US" sz="2800" dirty="0" err="1"/>
              <a:t>Osherove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ru-RU" dirty="0" smtClean="0"/>
              <a:t>втор </a:t>
            </a:r>
            <a:r>
              <a:rPr lang="ru-RU" dirty="0"/>
              <a:t>шаг за шагом проведет вас по пути от первого простенького автономного теста до создания полного комплекта тестов - понятых, удобных для сопровождения и заслуживающих доверия. Вы и не заметите, как перейдете к более сложным вопросам - заглушкам и подставкам - и попутно научитесь работать с изолирующими каркасами типа </a:t>
            </a:r>
            <a:r>
              <a:rPr lang="ru-RU" dirty="0" err="1"/>
              <a:t>Moq</a:t>
            </a:r>
            <a:r>
              <a:rPr lang="ru-RU" dirty="0"/>
              <a:t>, </a:t>
            </a:r>
            <a:r>
              <a:rPr lang="ru-RU" dirty="0" err="1"/>
              <a:t>FakeltEasy</a:t>
            </a:r>
            <a:r>
              <a:rPr lang="ru-RU" dirty="0"/>
              <a:t> или </a:t>
            </a:r>
            <a:r>
              <a:rPr lang="ru-RU" dirty="0" err="1"/>
              <a:t>Typemock</a:t>
            </a:r>
            <a:r>
              <a:rPr lang="ru-RU" dirty="0"/>
              <a:t> </a:t>
            </a:r>
            <a:r>
              <a:rPr lang="ru-RU" dirty="0" err="1"/>
              <a:t>Isolator</a:t>
            </a:r>
            <a:r>
              <a:rPr lang="ru-RU" dirty="0"/>
              <a:t>. Вы узнаете о паттернах тестирования и организации тестов, о том, как проводить </a:t>
            </a:r>
            <a:r>
              <a:rPr lang="ru-RU" dirty="0" err="1"/>
              <a:t>рефакторинг</a:t>
            </a:r>
            <a:r>
              <a:rPr lang="ru-RU" dirty="0"/>
              <a:t> приложении и тестировать "</a:t>
            </a:r>
            <a:r>
              <a:rPr lang="ru-RU" dirty="0" err="1"/>
              <a:t>нетестопригодный</a:t>
            </a:r>
            <a:r>
              <a:rPr lang="ru-RU" dirty="0"/>
              <a:t>" код. Не забыл автор и об интеграционном тестировании и тестировании работы с базами данных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oz.by/books/more10382361.html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905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5.0 и платформа .NET </a:t>
            </a:r>
            <a:r>
              <a:rPr lang="ru-RU" sz="2400" i="1" dirty="0" smtClean="0">
                <a:solidFill>
                  <a:srgbClr val="FFFF00"/>
                </a:solidFill>
              </a:rPr>
              <a:t>4.5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Эндрю </a:t>
            </a:r>
            <a:r>
              <a:rPr lang="ru-RU" sz="2400" dirty="0" smtClean="0"/>
              <a:t>Троелсен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Хорошая книга для начинающих. Автор описывает базовые возможности языка; объясняет механизмы ООП; рассказывает о работе с БД; дает введение в технологии </a:t>
            </a:r>
            <a:r>
              <a:rPr lang="en-US" sz="2800" dirty="0" smtClean="0"/>
              <a:t>WPF </a:t>
            </a:r>
            <a:r>
              <a:rPr lang="ru-RU" sz="2800" dirty="0" smtClean="0"/>
              <a:t>и </a:t>
            </a:r>
            <a:r>
              <a:rPr lang="en-US" sz="2800" dirty="0" smtClean="0"/>
              <a:t>ASP.NET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</a:t>
            </a:r>
            <a:r>
              <a:rPr lang="en-US" sz="2800" dirty="0" smtClean="0"/>
              <a:t>Abrams</a:t>
            </a:r>
            <a:br>
              <a:rPr lang="en-US" sz="2800" dirty="0" smtClean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 smtClean="0"/>
              <a:t>»</a:t>
            </a:r>
            <a:r>
              <a:rPr lang="en-US" sz="2800" dirty="0" smtClean="0"/>
              <a:t>, 2nd </a:t>
            </a:r>
            <a:r>
              <a:rPr lang="en-US" sz="2800" dirty="0"/>
              <a:t>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Учит использовать свой мозг более эффективно.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 smtClean="0"/>
              <a:t>Microsoft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Джеффри Рихтер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«Библия» </a:t>
            </a:r>
            <a:r>
              <a:rPr lang="en-US" sz="2800" dirty="0" smtClean="0"/>
              <a:t>.NET </a:t>
            </a:r>
            <a:r>
              <a:rPr lang="ru-RU" sz="2800" dirty="0"/>
              <a:t>программиста. </a:t>
            </a:r>
            <a:r>
              <a:rPr lang="ru-RU" sz="2800" dirty="0" smtClean="0"/>
              <a:t>В книге подробно описывается </a:t>
            </a:r>
            <a:r>
              <a:rPr lang="ru-RU" sz="2800" dirty="0"/>
              <a:t>внутреннее устройство и функционирование общеязыковой исполняющей среды (CLR</a:t>
            </a:r>
            <a:r>
              <a:rPr lang="ru-RU" sz="2800" dirty="0" smtClean="0"/>
              <a:t>). Данные знания необходимы любому </a:t>
            </a:r>
            <a:r>
              <a:rPr lang="en-US" sz="2800" dirty="0" smtClean="0"/>
              <a:t>.NET </a:t>
            </a:r>
            <a:r>
              <a:rPr lang="ru-RU" sz="2800" dirty="0" smtClean="0"/>
              <a:t>программисту вне зависимости от применяемого языка программрования (</a:t>
            </a:r>
            <a:r>
              <a:rPr lang="en-US" sz="2800" dirty="0" smtClean="0"/>
              <a:t>C#, VB.NET, F# b </a:t>
            </a:r>
            <a:r>
              <a:rPr lang="ru-RU" sz="2800" dirty="0" smtClean="0"/>
              <a:t>т.д.) и области разработки (</a:t>
            </a:r>
            <a:r>
              <a:rPr lang="en-US" sz="2800" dirty="0" smtClean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</a:rPr>
              <a:t>C</a:t>
            </a:r>
            <a:r>
              <a:rPr lang="en-US" sz="2400" i="1" dirty="0">
                <a:solidFill>
                  <a:srgbClr val="FFFF00"/>
                </a:solidFill>
              </a:rPr>
              <a:t># </a:t>
            </a:r>
            <a:r>
              <a:rPr lang="ru-RU" sz="2400" i="1" dirty="0">
                <a:solidFill>
                  <a:srgbClr val="FFFF00"/>
                </a:solidFill>
              </a:rPr>
              <a:t>программирование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Джон Скит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Джон Скит заслуженно известен как «Чак Норрис </a:t>
            </a:r>
            <a:r>
              <a:rPr lang="en-US" sz="2800" dirty="0" smtClean="0"/>
              <a:t>.NET-a</a:t>
            </a:r>
            <a:r>
              <a:rPr lang="ru-RU" sz="2800" dirty="0" smtClean="0"/>
              <a:t>». Он как и Джеффри Рихтер подробно объясняет тонкости реализации </a:t>
            </a:r>
            <a:r>
              <a:rPr lang="en-US" sz="2800" dirty="0" smtClean="0"/>
              <a:t>.NET </a:t>
            </a:r>
            <a:r>
              <a:rPr lang="ru-RU" sz="2800" dirty="0" smtClean="0"/>
              <a:t>и </a:t>
            </a:r>
            <a:r>
              <a:rPr lang="en-US" sz="2800" dirty="0" smtClean="0"/>
              <a:t>C# </a:t>
            </a:r>
            <a:r>
              <a:rPr lang="ru-RU" sz="2800" dirty="0" smtClean="0"/>
              <a:t>которые необходимо знать профессионалам.</a:t>
            </a:r>
            <a:endParaRPr lang="ru-RU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" y="1600200"/>
            <a:ext cx="24384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2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Мэтью </a:t>
            </a:r>
            <a:r>
              <a:rPr lang="ru-RU" sz="2400" dirty="0" smtClean="0"/>
              <a:t>Мак-Дональд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Прекрасная книга по </a:t>
            </a:r>
            <a:r>
              <a:rPr lang="en-US" sz="2800" dirty="0" smtClean="0"/>
              <a:t>WPF </a:t>
            </a:r>
            <a:r>
              <a:rPr lang="ru-RU" sz="2800" dirty="0" smtClean="0"/>
              <a:t>с отличными примерами.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Fabrice</a:t>
            </a:r>
            <a:r>
              <a:rPr lang="en-US" sz="2400" dirty="0" smtClean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 smtClean="0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Отличное руководство по </a:t>
            </a:r>
            <a:r>
              <a:rPr lang="en-US" sz="2800" dirty="0" smtClean="0"/>
              <a:t>LINQ.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Русского перевода, к сожалению, нет. В книге Эндрю Троелсена эта тема тоже рассматривается.</a:t>
            </a:r>
            <a:endParaRPr lang="ru-RU" sz="2800" dirty="0"/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и 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</a:t>
            </a:r>
            <a:r>
              <a:rPr lang="ru-RU" sz="2400" i="1" dirty="0" smtClean="0">
                <a:solidFill>
                  <a:srgbClr val="FFFF00"/>
                </a:solidFill>
              </a:rPr>
              <a:t>приложений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 smtClean="0"/>
              <a:t>Гради Буч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книге описываются </a:t>
            </a:r>
            <a:r>
              <a:rPr lang="ru-RU" dirty="0"/>
              <a:t>объектные методы решения сложных проблем, связанные с разработкой систем и программного обеспечения. Используя многочисленные примеры, </a:t>
            </a:r>
            <a:r>
              <a:rPr lang="ru-RU" dirty="0" smtClean="0"/>
              <a:t>иллюстрируются </a:t>
            </a:r>
            <a:r>
              <a:rPr lang="ru-RU" dirty="0"/>
              <a:t>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smtClean="0">
                <a:solidFill>
                  <a:srgbClr val="FFFF00"/>
                </a:solidFill>
              </a:rPr>
              <a:t>Объектно-ориентированное конструирование программных систем</a:t>
            </a:r>
            <a:r>
              <a:rPr lang="en-US" sz="2400" i="1" smtClean="0">
                <a:solidFill>
                  <a:srgbClr val="FFFF00"/>
                </a:solidFill>
              </a:rPr>
              <a:t/>
            </a:r>
            <a:br>
              <a:rPr lang="en-US" sz="2400" i="1" smtClean="0">
                <a:solidFill>
                  <a:srgbClr val="FFFF00"/>
                </a:solidFill>
              </a:rPr>
            </a:br>
            <a:r>
              <a:rPr lang="ru-RU" sz="2400" smtClean="0"/>
              <a:t>Бертран 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Книга посвящена обоснованию и технологии применения объектного подхода при разработке программных систем. Основное внимание уделяется вопросам качества, повторного использования и расширяемости проектируемых систем. 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Рассматриваемый объектный подход охватывает весь жизненный цикл разработки - анализ, проектирование, программирование и сопровождение.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http://www.ozon.ru/context/detail/id/2336754/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756</Words>
  <Application>Microsoft Office PowerPoint</Application>
  <PresentationFormat>Экран (4:3)</PresentationFormat>
  <Paragraphs>53</Paragraphs>
  <Slides>23</Slides>
  <Notes>0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bel-hard-training</vt:lpstr>
      <vt:lpstr>Презентация PowerPoint</vt:lpstr>
      <vt:lpstr>Язык программирования C# 5.0 и платформа .NET 4.5 Эндрю Троелсен</vt:lpstr>
      <vt:lpstr>CLR via C#. Программирование на платформе Microsoft .NET Framework 4.5 на языке C# Джеффри Рихтер</vt:lpstr>
      <vt:lpstr>C# программирование для профессионалов Джон Скит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проектирование</vt:lpstr>
      <vt:lpstr>Объектно-ориентированный анализ и проектирование с примерами приложений Гради Буч</vt:lpstr>
      <vt:lpstr>Объектно-ориентированное конструирование программных систем Бертран Мейер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Рефакторинг. Улучшение существующего кода (Refactoring: Improving the Design of Existing Code) Мартин Фаулер (Martin Fowler)</vt:lpstr>
      <vt:lpstr>ADO.NET / EntityFramework</vt:lpstr>
      <vt:lpstr>Review</vt:lpstr>
      <vt:lpstr>Разработка через тестирование TDD: Test Driven Development</vt:lpstr>
      <vt:lpstr>Искусство автономного тестирования с примерами на С#  The Art of Unit Testing, with examples in C# Рой Ошероув (Roy Osherove)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2016-10-02T07:38:05Z</dcterms:modified>
</cp:coreProperties>
</file>