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288" r:id="rId10"/>
    <p:sldId id="259" r:id="rId11"/>
    <p:sldId id="316" r:id="rId12"/>
    <p:sldId id="261" r:id="rId13"/>
    <p:sldId id="302" r:id="rId14"/>
    <p:sldId id="297" r:id="rId15"/>
    <p:sldId id="263" r:id="rId16"/>
    <p:sldId id="301" r:id="rId17"/>
    <p:sldId id="307" r:id="rId18"/>
    <p:sldId id="306" r:id="rId19"/>
    <p:sldId id="308" r:id="rId20"/>
    <p:sldId id="309" r:id="rId21"/>
    <p:sldId id="310" r:id="rId22"/>
    <p:sldId id="322" r:id="rId23"/>
    <p:sldId id="262" r:id="rId24"/>
    <p:sldId id="291" r:id="rId25"/>
    <p:sldId id="293" r:id="rId26"/>
    <p:sldId id="265" r:id="rId27"/>
    <p:sldId id="296" r:id="rId28"/>
    <p:sldId id="323" r:id="rId29"/>
    <p:sldId id="313" r:id="rId30"/>
    <p:sldId id="324" r:id="rId31"/>
    <p:sldId id="314" r:id="rId32"/>
    <p:sldId id="266" r:id="rId33"/>
    <p:sldId id="305" r:id="rId34"/>
    <p:sldId id="290" r:id="rId35"/>
    <p:sldId id="292" r:id="rId36"/>
    <p:sldId id="267" r:id="rId37"/>
    <p:sldId id="289" r:id="rId38"/>
    <p:sldId id="319" r:id="rId39"/>
    <p:sldId id="268" r:id="rId40"/>
    <p:sldId id="283" r:id="rId41"/>
    <p:sldId id="269" r:id="rId42"/>
    <p:sldId id="270" r:id="rId43"/>
    <p:sldId id="271" r:id="rId44"/>
    <p:sldId id="311" r:id="rId45"/>
    <p:sldId id="272" r:id="rId46"/>
    <p:sldId id="298" r:id="rId47"/>
    <p:sldId id="317" r:id="rId48"/>
    <p:sldId id="299" r:id="rId49"/>
    <p:sldId id="273" r:id="rId50"/>
    <p:sldId id="274" r:id="rId51"/>
    <p:sldId id="320" r:id="rId52"/>
    <p:sldId id="276" r:id="rId53"/>
    <p:sldId id="286" r:id="rId54"/>
    <p:sldId id="277" r:id="rId55"/>
    <p:sldId id="321" r:id="rId56"/>
    <p:sldId id="315" r:id="rId57"/>
    <p:sldId id="278" r:id="rId58"/>
    <p:sldId id="282" r:id="rId59"/>
    <p:sldId id="285" r:id="rId60"/>
    <p:sldId id="281" r:id="rId61"/>
    <p:sldId id="300" r:id="rId62"/>
    <p:sldId id="287" r:id="rId63"/>
    <p:sldId id="279" r:id="rId6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A2CE3-56E0-456C-BE8D-D62528073733}">
          <p14:sldIdLst>
            <p14:sldId id="256"/>
            <p14:sldId id="257"/>
            <p14:sldId id="284"/>
            <p14:sldId id="304"/>
            <p14:sldId id="288"/>
            <p14:sldId id="259"/>
            <p14:sldId id="316"/>
            <p14:sldId id="261"/>
            <p14:sldId id="302"/>
            <p14:sldId id="297"/>
          </p14:sldIdLst>
        </p14:section>
        <p14:section name="Методы" id="{DC2BC956-082E-4AB6-BB38-899A42676D18}">
          <p14:sldIdLst>
            <p14:sldId id="263"/>
            <p14:sldId id="301"/>
            <p14:sldId id="307"/>
            <p14:sldId id="306"/>
            <p14:sldId id="308"/>
            <p14:sldId id="309"/>
            <p14:sldId id="310"/>
            <p14:sldId id="322"/>
          </p14:sldIdLst>
        </p14:section>
        <p14:section name="Конструкторы" id="{E391C0FA-12D1-4A20-B027-6D8F01DCFA01}">
          <p14:sldIdLst>
            <p14:sldId id="262"/>
            <p14:sldId id="291"/>
            <p14:sldId id="293"/>
          </p14:sldIdLst>
        </p14:section>
        <p14:section name="Свойства" id="{456DB8EE-A44A-4E73-BAAE-B0403440D53F}">
          <p14:sldIdLst>
            <p14:sldId id="265"/>
            <p14:sldId id="296"/>
            <p14:sldId id="323"/>
            <p14:sldId id="313"/>
            <p14:sldId id="324"/>
            <p14:sldId id="314"/>
            <p14:sldId id="266"/>
            <p14:sldId id="305"/>
          </p14:sldIdLst>
        </p14:section>
        <p14:section name="Наследование" id="{EBC671F2-8346-48B4-98CF-77EC7362373B}">
          <p14:sldIdLst>
            <p14:sldId id="290"/>
            <p14:sldId id="292"/>
            <p14:sldId id="267"/>
            <p14:sldId id="289"/>
            <p14:sldId id="319"/>
          </p14:sldIdLst>
        </p14:section>
        <p14:section name="Полиморфизм" id="{E4D7AC61-7DC0-4C49-A557-F0C52B715C96}">
          <p14:sldIdLst>
            <p14:sldId id="268"/>
            <p14:sldId id="283"/>
            <p14:sldId id="269"/>
            <p14:sldId id="270"/>
          </p14:sldIdLst>
        </p14:section>
        <p14:section name="Интерфейсы" id="{197C209B-3324-4704-B26A-5D615C0F2BCD}">
          <p14:sldIdLst>
            <p14:sldId id="271"/>
            <p14:sldId id="311"/>
            <p14:sldId id="272"/>
            <p14:sldId id="298"/>
            <p14:sldId id="317"/>
            <p14:sldId id="299"/>
            <p14:sldId id="273"/>
            <p14:sldId id="274"/>
            <p14:sldId id="320"/>
          </p14:sldIdLst>
        </p14:section>
        <p14:section name="Перегрузка операторов" id="{1BE393A8-1D8A-449D-963F-80BF8B6102AC}">
          <p14:sldIdLst>
            <p14:sldId id="276"/>
            <p14:sldId id="286"/>
            <p14:sldId id="277"/>
            <p14:sldId id="321"/>
            <p14:sldId id="315"/>
          </p14:sldIdLst>
        </p14:section>
        <p14:section name="Другое" id="{505477FA-7013-4C05-A48E-9C8EB14FC6CE}">
          <p14:sldIdLst>
            <p14:sldId id="278"/>
            <p14:sldId id="282"/>
            <p14:sldId id="285"/>
            <p14:sldId id="281"/>
            <p14:sldId id="300"/>
          </p14:sldIdLst>
        </p14:section>
        <p14:section name="Задания" id="{9E0FB24C-E347-4A1E-9D03-AB7EE19C869E}">
          <p14:sldIdLst>
            <p14:sldId id="287"/>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65" autoAdjust="0"/>
    <p:restoredTop sz="94660"/>
  </p:normalViewPr>
  <p:slideViewPr>
    <p:cSldViewPr>
      <p:cViewPr varScale="1">
        <p:scale>
          <a:sx n="103" d="100"/>
          <a:sy n="103" d="100"/>
        </p:scale>
        <p:origin x="-354" y="-96"/>
      </p:cViewPr>
      <p:guideLst>
        <p:guide orient="horz" pos="2160"/>
        <p:guide pos="2880"/>
      </p:guideLst>
    </p:cSldViewPr>
  </p:slideViewPr>
  <p:notesTextViewPr>
    <p:cViewPr>
      <p:scale>
        <a:sx n="1" d="1"/>
        <a:sy n="1" d="1"/>
      </p:scale>
      <p:origin x="0" y="0"/>
    </p:cViewPr>
  </p:notesTextViewPr>
  <p:sorterViewPr>
    <p:cViewPr>
      <p:scale>
        <a:sx n="81" d="100"/>
        <a:sy n="81" d="100"/>
      </p:scale>
      <p:origin x="0" y="32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02.10.2016</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02.10.2016</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02.10.2016</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02.10.2016</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02.10.2016</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02.10.2016</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02.10.2016</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02.10.2016</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02.10.2016</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02.10.2016</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02.10.2016</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02.10.2016</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02.10.2016</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02.10.2016</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02.10.2016</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ozon.ru/context/detail/id/233675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a:t>
            </a:r>
            <a:r>
              <a:rPr lang="ru-RU" sz="2400" dirty="0">
                <a:solidFill>
                  <a:schemeClr val="bg1"/>
                </a:solidFill>
              </a:rPr>
              <a:t>ю</a:t>
            </a:r>
            <a:r>
              <a:rPr lang="ru-RU" sz="2400" dirty="0" smtClean="0">
                <a:solidFill>
                  <a:schemeClr val="bg1"/>
                </a:solidFill>
              </a:rPr>
              <a:t>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smtClean="0">
                <a:solidFill>
                  <a:prstClr val="black"/>
                </a:solidFill>
                <a:latin typeface="Consolas"/>
              </a:rPr>
              <a:t>();</a:t>
            </a:r>
            <a:endParaRPr lang="en-US"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Внешние (</a:t>
            </a:r>
            <a:r>
              <a:rPr lang="en-US" sz="3200" dirty="0" smtClean="0">
                <a:solidFill>
                  <a:prstClr val="white"/>
                </a:solidFill>
              </a:rPr>
              <a:t>external</a:t>
            </a:r>
            <a:r>
              <a:rPr lang="ru-RU" sz="3200" dirty="0" smtClean="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prstClr val="white"/>
                </a:solidFill>
              </a:rPr>
              <a:t>Внешние методы используются в механизме </a:t>
            </a:r>
            <a:r>
              <a:rPr lang="en-US" sz="2400" dirty="0" smtClean="0">
                <a:solidFill>
                  <a:prstClr val="white"/>
                </a:solidFill>
              </a:rPr>
              <a:t>p/invoke (platform invoke) </a:t>
            </a:r>
            <a:r>
              <a:rPr lang="ru-RU" sz="2400" dirty="0" smtClean="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smtClean="0">
                <a:solidFill>
                  <a:srgbClr val="000000"/>
                </a:solidFill>
                <a:highlight>
                  <a:srgbClr val="FFFFFF"/>
                </a:highlight>
                <a:latin typeface="Consolas"/>
              </a:rPr>
              <a:t>;</a:t>
            </a:r>
            <a:endParaRPr lang="ru-RU" sz="1400" dirty="0" smtClean="0">
              <a:solidFill>
                <a:srgbClr val="000000"/>
              </a:solidFill>
              <a:highlight>
                <a:srgbClr val="FFFFFF"/>
              </a:highlight>
              <a:latin typeface="Consolas"/>
            </a:endParaRPr>
          </a:p>
          <a:p>
            <a:endParaRPr lang="ru-RU" sz="1400" dirty="0" smtClean="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3077766"/>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endParaRPr lang="en-US" dirty="0" smtClean="0">
              <a:solidFill>
                <a:schemeClr val="bg1"/>
              </a:solidFill>
            </a:endParaRPr>
          </a:p>
          <a:p>
            <a:pPr marL="285750" lvl="0" indent="-285750">
              <a:buFont typeface="Arial" pitchFamily="34" charset="0"/>
              <a:buChar char="•"/>
            </a:pPr>
            <a:endParaRPr lang="en-US" dirty="0" smtClean="0">
              <a:solidFill>
                <a:schemeClr val="bg1"/>
              </a:solidFill>
            </a:endParaRPr>
          </a:p>
          <a:p>
            <a:pPr marL="285750" lvl="0" indent="-285750">
              <a:buFont typeface="Arial" pitchFamily="34" charset="0"/>
              <a:buChar char="•"/>
            </a:pPr>
            <a:r>
              <a:rPr lang="ru-RU" dirty="0" smtClean="0">
                <a:solidFill>
                  <a:schemeClr val="bg1"/>
                </a:solidFill>
              </a:rPr>
              <a:t>Бертран Мейер</a:t>
            </a:r>
            <a:r>
              <a:rPr lang="en-US" dirty="0" smtClean="0">
                <a:solidFill>
                  <a:schemeClr val="bg1"/>
                </a:solidFill>
              </a:rPr>
              <a:t>, </a:t>
            </a:r>
            <a:r>
              <a:rPr lang="ru-RU" dirty="0" smtClean="0">
                <a:solidFill>
                  <a:schemeClr val="bg1"/>
                </a:solidFill>
              </a:rPr>
              <a:t>Объектно-ориентированное </a:t>
            </a:r>
            <a:r>
              <a:rPr lang="ru-RU" dirty="0">
                <a:solidFill>
                  <a:schemeClr val="bg1"/>
                </a:solidFill>
              </a:rPr>
              <a:t>конструирование программных </a:t>
            </a:r>
            <a:r>
              <a:rPr lang="ru-RU" dirty="0" smtClean="0">
                <a:solidFill>
                  <a:schemeClr val="bg1"/>
                </a:solidFill>
              </a:rPr>
              <a:t>систем</a:t>
            </a:r>
            <a:r>
              <a:rPr lang="en-US" dirty="0">
                <a:solidFill>
                  <a:schemeClr val="bg1"/>
                </a:solidFill>
              </a:rPr>
              <a:t/>
            </a:r>
            <a:br>
              <a:rPr lang="en-US" dirty="0">
                <a:solidFill>
                  <a:schemeClr val="bg1"/>
                </a:solidFill>
              </a:rPr>
            </a:br>
            <a:r>
              <a:rPr lang="en-US" dirty="0">
                <a:solidFill>
                  <a:schemeClr val="bg1"/>
                </a:solidFill>
                <a:hlinkClick r:id="rId4"/>
              </a:rPr>
              <a:t>http://www.ozon.ru/context/detail/id/2336754</a:t>
            </a:r>
            <a:r>
              <a:rPr lang="en-US" dirty="0" smtClean="0">
                <a:solidFill>
                  <a:schemeClr val="bg1"/>
                </a:solidFill>
                <a:hlinkClick r:id="rId4"/>
              </a:rPr>
              <a:t>/</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Свойства</a:t>
            </a:r>
            <a:endParaRPr lang="ru-RU" dirty="0"/>
          </a:p>
        </p:txBody>
      </p:sp>
      <p:sp>
        <p:nvSpPr>
          <p:cNvPr id="3" name="Объект 2"/>
          <p:cNvSpPr>
            <a:spLocks noGrp="1"/>
          </p:cNvSpPr>
          <p:nvPr>
            <p:ph idx="1"/>
          </p:nvPr>
        </p:nvSpPr>
        <p:spPr/>
        <p:txBody>
          <a:bodyPr>
            <a:normAutofit/>
          </a:bodyPr>
          <a:lstStyle/>
          <a:p>
            <a:r>
              <a:rPr lang="en-US" dirty="0" smtClean="0"/>
              <a:t>public xyz { get; private set; }</a:t>
            </a:r>
            <a:endParaRPr lang="ru-RU" dirty="0" smtClean="0"/>
          </a:p>
          <a:p>
            <a:pPr lvl="1"/>
            <a:r>
              <a:rPr lang="ru-RU" dirty="0" smtClean="0"/>
              <a:t>Второй модификатор должен быть более строгим (для</a:t>
            </a:r>
            <a:r>
              <a:rPr lang="en-US" dirty="0" smtClean="0"/>
              <a:t> public: protected </a:t>
            </a:r>
            <a:r>
              <a:rPr lang="ru-RU" dirty="0" smtClean="0"/>
              <a:t>или </a:t>
            </a:r>
            <a:r>
              <a:rPr lang="en-US" dirty="0" smtClean="0"/>
              <a:t>private</a:t>
            </a:r>
            <a:r>
              <a:rPr lang="ru-RU" dirty="0" smtClean="0"/>
              <a:t>; для </a:t>
            </a:r>
            <a:r>
              <a:rPr lang="en-US" dirty="0" smtClean="0"/>
              <a:t>protected </a:t>
            </a:r>
            <a:r>
              <a:rPr lang="ru-RU" dirty="0" smtClean="0"/>
              <a:t>только </a:t>
            </a:r>
            <a:r>
              <a:rPr lang="en-US" dirty="0" smtClean="0"/>
              <a:t>private)</a:t>
            </a:r>
          </a:p>
          <a:p>
            <a:r>
              <a:rPr lang="ru-RU" dirty="0" smtClean="0"/>
              <a:t>Свойство только для чтения </a:t>
            </a:r>
            <a:r>
              <a:rPr lang="en-US" dirty="0" smtClean="0"/>
              <a:t>public Xyz { get { return ""; }</a:t>
            </a:r>
          </a:p>
          <a:p>
            <a:r>
              <a:rPr lang="ru-RU" dirty="0"/>
              <a:t>Свойство только для </a:t>
            </a:r>
            <a:r>
              <a:rPr lang="ru-RU" dirty="0" smtClean="0"/>
              <a:t>записи </a:t>
            </a:r>
            <a:r>
              <a:rPr lang="en-US" dirty="0"/>
              <a:t>public </a:t>
            </a:r>
            <a:r>
              <a:rPr lang="en-US" dirty="0" smtClean="0"/>
              <a:t>Xyz </a:t>
            </a:r>
            <a:r>
              <a:rPr lang="en-US" dirty="0"/>
              <a:t>{ </a:t>
            </a:r>
            <a:r>
              <a:rPr lang="en-US" dirty="0" smtClean="0"/>
              <a:t>set { xyz = value; </a:t>
            </a:r>
            <a:r>
              <a:rPr lang="en-US" dirty="0"/>
              <a:t>}</a:t>
            </a:r>
            <a:endParaRPr lang="ru-RU" dirty="0" smtClean="0"/>
          </a:p>
          <a:p>
            <a:endParaRPr lang="en-US" dirty="0" smtClean="0"/>
          </a:p>
          <a:p>
            <a:endParaRPr lang="ru-RU" dirty="0"/>
          </a:p>
        </p:txBody>
      </p:sp>
    </p:spTree>
    <p:extLst>
      <p:ext uri="{BB962C8B-B14F-4D97-AF65-F5344CB8AC3E}">
        <p14:creationId xmlns:p14="http://schemas.microsoft.com/office/powerpoint/2010/main" val="272070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Инициализция автоматических свойств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66453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Автоматические свойства доступные только для чтения</a:t>
            </a:r>
            <a:endParaRPr lang="en-US" dirty="0">
              <a:solidFill>
                <a:schemeClr val="bg1"/>
              </a:solidFill>
            </a:endParaRPr>
          </a:p>
        </p:txBody>
      </p:sp>
      <p:sp>
        <p:nvSpPr>
          <p:cNvPr id="3" name="Content Placeholder 2"/>
          <p:cNvSpPr>
            <a:spLocks noGrp="1"/>
          </p:cNvSpPr>
          <p:nvPr>
            <p:ph idx="1"/>
          </p:nvPr>
        </p:nvSpPr>
        <p:spPr>
          <a:xfrm>
            <a:off x="457200" y="1600201"/>
            <a:ext cx="8229600" cy="1108719"/>
          </a:xfrm>
        </p:spPr>
        <p:txBody>
          <a:bodyPr>
            <a:normAutofit/>
          </a:bodyPr>
          <a:lstStyle/>
          <a:p>
            <a:pPr marL="0" indent="0">
              <a:buNone/>
            </a:pPr>
            <a:r>
              <a:rPr lang="ru-RU" dirty="0" smtClean="0">
                <a:solidFill>
                  <a:schemeClr val="bg1"/>
                </a:solidFill>
              </a:rPr>
              <a:t>В </a:t>
            </a:r>
            <a:r>
              <a:rPr lang="en-US" dirty="0" smtClean="0">
                <a:solidFill>
                  <a:schemeClr val="bg1"/>
                </a:solidFill>
              </a:rPr>
              <a:t>C# 6 </a:t>
            </a:r>
            <a:r>
              <a:rPr lang="ru-RU" dirty="0" smtClean="0">
                <a:solidFill>
                  <a:schemeClr val="bg1"/>
                </a:solidFill>
              </a:rPr>
              <a:t>добавлена поддержка автоматических свойство только с </a:t>
            </a:r>
            <a:r>
              <a:rPr lang="en-US" dirty="0" smtClean="0">
                <a:solidFill>
                  <a:schemeClr val="bg1"/>
                </a:solidFill>
              </a:rPr>
              <a:t>get</a:t>
            </a:r>
            <a:endParaRPr lang="en-US" dirty="0">
              <a:solidFill>
                <a:schemeClr val="bg1"/>
              </a:solidFill>
            </a:endParaRPr>
          </a:p>
        </p:txBody>
      </p:sp>
      <p:sp>
        <p:nvSpPr>
          <p:cNvPr id="5" name="Прямоугольник 4"/>
          <p:cNvSpPr/>
          <p:nvPr/>
        </p:nvSpPr>
        <p:spPr>
          <a:xfrm>
            <a:off x="457200" y="2780928"/>
            <a:ext cx="8003232" cy="369332"/>
          </a:xfrm>
          <a:prstGeom prst="rect">
            <a:avLst/>
          </a:prstGeom>
          <a:solidFill>
            <a:schemeClr val="bg1"/>
          </a:solidFill>
        </p:spPr>
        <p:txBody>
          <a:bodyPr wrap="square">
            <a:spAutoFit/>
          </a:bodyPr>
          <a:lstStyle/>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Y { </a:t>
            </a:r>
            <a:r>
              <a:rPr lang="en-US" dirty="0">
                <a:solidFill>
                  <a:srgbClr val="0000FF"/>
                </a:solidFill>
                <a:highlight>
                  <a:srgbClr val="FFFFFF"/>
                </a:highlight>
                <a:latin typeface="Consolas"/>
              </a:rPr>
              <a:t>get</a:t>
            </a:r>
            <a:r>
              <a:rPr lang="en-US" dirty="0">
                <a:solidFill>
                  <a:srgbClr val="000000"/>
                </a:solidFill>
                <a:highlight>
                  <a:srgbClr val="FFFFFF"/>
                </a:highlight>
                <a:latin typeface="Consolas"/>
              </a:rPr>
              <a:t>; } = 5</a:t>
            </a:r>
            <a:endParaRPr lang="ru-RU" dirty="0"/>
          </a:p>
        </p:txBody>
      </p:sp>
      <p:sp>
        <p:nvSpPr>
          <p:cNvPr id="6" name="Content Placeholder 2"/>
          <p:cNvSpPr txBox="1">
            <a:spLocks/>
          </p:cNvSpPr>
          <p:nvPr/>
        </p:nvSpPr>
        <p:spPr>
          <a:xfrm>
            <a:off x="449072" y="3391109"/>
            <a:ext cx="8229600" cy="1910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smtClean="0">
                <a:solidFill>
                  <a:schemeClr val="bg1"/>
                </a:solidFill>
              </a:rPr>
              <a:t>Такие свойства также можно инициализировать из конструктора как и </a:t>
            </a:r>
            <a:r>
              <a:rPr lang="en-US" dirty="0" err="1" smtClean="0">
                <a:solidFill>
                  <a:schemeClr val="bg1"/>
                </a:solidFill>
              </a:rPr>
              <a:t>readonly</a:t>
            </a:r>
            <a:r>
              <a:rPr lang="en-US" dirty="0" smtClean="0">
                <a:solidFill>
                  <a:schemeClr val="bg1"/>
                </a:solidFill>
              </a:rPr>
              <a:t> </a:t>
            </a:r>
            <a:r>
              <a:rPr lang="ru-RU" smtClean="0">
                <a:solidFill>
                  <a:schemeClr val="bg1"/>
                </a:solidFill>
              </a:rPr>
              <a:t>поля.</a:t>
            </a:r>
            <a:endParaRPr lang="en-US" dirty="0">
              <a:solidFill>
                <a:schemeClr val="bg1"/>
              </a:solidFill>
            </a:endParaRPr>
          </a:p>
        </p:txBody>
      </p:sp>
    </p:spTree>
    <p:extLst>
      <p:ext uri="{BB962C8B-B14F-4D97-AF65-F5344CB8AC3E}">
        <p14:creationId xmlns:p14="http://schemas.microsoft.com/office/powerpoint/2010/main" val="2060694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Ключевое слово </a:t>
            </a:r>
            <a:r>
              <a:rPr lang="en-US" dirty="0" smtClean="0">
                <a:solidFill>
                  <a:schemeClr val="bg1"/>
                </a:solidFill>
              </a:rPr>
              <a:t>sealed</a:t>
            </a:r>
            <a:br>
              <a:rPr lang="en-US" dirty="0" smtClean="0">
                <a:solidFill>
                  <a:schemeClr val="bg1"/>
                </a:solidFill>
              </a:rPr>
            </a:br>
            <a:r>
              <a:rPr lang="ru-RU" dirty="0" smtClean="0">
                <a:solidFill>
                  <a:schemeClr val="bg1"/>
                </a:solidFill>
              </a:rPr>
              <a:t>Запрет</a:t>
            </a:r>
            <a:r>
              <a:rPr lang="en-US" dirty="0" smtClean="0">
                <a:solidFill>
                  <a:schemeClr val="bg1"/>
                </a:solidFill>
              </a:rPr>
              <a:t> </a:t>
            </a:r>
            <a:r>
              <a:rPr lang="ru-RU" dirty="0" smtClean="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С помощью ключевого слово </a:t>
            </a:r>
            <a:r>
              <a:rPr lang="en-US" dirty="0" smtClean="0">
                <a:solidFill>
                  <a:schemeClr val="bg1"/>
                </a:solidFill>
              </a:rPr>
              <a:t>sealed </a:t>
            </a:r>
            <a:r>
              <a:rPr lang="ru-RU" dirty="0" smtClean="0">
                <a:solidFill>
                  <a:schemeClr val="bg1"/>
                </a:solidFill>
              </a:rPr>
              <a:t>класс может запретить наследоваться от него.</a:t>
            </a:r>
          </a:p>
          <a:p>
            <a:pPr marL="0" indent="0">
              <a:buNone/>
            </a:pPr>
            <a:endParaRPr lang="en-US" dirty="0" smtClean="0">
              <a:solidFill>
                <a:schemeClr val="bg1"/>
              </a:solidFill>
            </a:endParaRPr>
          </a:p>
          <a:p>
            <a:pPr marL="0" indent="0">
              <a:buNone/>
            </a:pPr>
            <a:r>
              <a:rPr lang="ru-RU" dirty="0">
                <a:solidFill>
                  <a:schemeClr val="bg1"/>
                </a:solidFill>
              </a:rPr>
              <a:t>К</a:t>
            </a:r>
            <a:r>
              <a:rPr lang="ru-RU" dirty="0" smtClean="0">
                <a:solidFill>
                  <a:schemeClr val="bg1"/>
                </a:solidFill>
              </a:rPr>
              <a:t>лассы с модификатором </a:t>
            </a:r>
            <a:r>
              <a:rPr lang="en-US" dirty="0" smtClean="0">
                <a:solidFill>
                  <a:schemeClr val="bg1"/>
                </a:solidFill>
              </a:rPr>
              <a:t>static </a:t>
            </a:r>
            <a:r>
              <a:rPr lang="ru-RU" dirty="0" smtClean="0">
                <a:solidFill>
                  <a:schemeClr val="bg1"/>
                </a:solidFill>
              </a:rPr>
              <a:t>по умолчанию </a:t>
            </a:r>
            <a:r>
              <a:rPr lang="ru-RU" dirty="0">
                <a:solidFill>
                  <a:schemeClr val="bg1"/>
                </a:solidFill>
              </a:rPr>
              <a:t>являются </a:t>
            </a:r>
            <a:r>
              <a:rPr lang="en-US" dirty="0" smtClean="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a:t>
            </a:r>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static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Point</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smtClean="0">
                <a:solidFill>
                  <a:srgbClr val="000000"/>
                </a:solidFill>
                <a:highlight>
                  <a:srgbClr val="FFFFFF"/>
                </a:highlight>
                <a:latin typeface="Consolas"/>
              </a:rPr>
              <a:t>        point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smtClean="0">
                <a:solidFill>
                  <a:srgbClr val="000000"/>
                </a:solidFill>
                <a:highlight>
                  <a:srgbClr val="FFFFFF"/>
                </a:highlight>
                <a:latin typeface="Consolas"/>
              </a:rPr>
              <a:t>        arc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Parent()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private</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2B91AF"/>
                </a:solidFill>
                <a:highlight>
                  <a:srgbClr val="FFFFFF"/>
                </a:highlight>
                <a:latin typeface="Consolas"/>
              </a:rPr>
              <a:t>        </a:t>
            </a:r>
            <a:r>
              <a:rPr lang="en-US" sz="1200" dirty="0" err="1" smtClean="0">
                <a:solidFill>
                  <a:srgbClr val="2B91AF"/>
                </a:solidFill>
                <a:highlight>
                  <a:srgbClr val="FFFFFF"/>
                </a:highlight>
                <a:latin typeface="Consolas"/>
              </a:rPr>
              <a:t>Console</a:t>
            </a:r>
            <a:r>
              <a:rPr lang="en-US" sz="1200" dirty="0" err="1" smtClean="0">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Производный </a:t>
            </a:r>
            <a:r>
              <a:rPr lang="ru-RU" sz="1600" dirty="0">
                <a:solidFill>
                  <a:schemeClr val="bg1"/>
                </a:solidFill>
              </a:rPr>
              <a:t>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Все </a:t>
            </a:r>
            <a:r>
              <a:rPr lang="ru-RU" sz="1600" dirty="0">
                <a:solidFill>
                  <a:schemeClr val="bg1"/>
                </a:solidFill>
              </a:rPr>
              <a:t>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Класс </a:t>
            </a:r>
            <a:r>
              <a:rPr lang="ru-RU" sz="1600" dirty="0">
                <a:solidFill>
                  <a:schemeClr val="bg1"/>
                </a:solidFill>
              </a:rPr>
              <a:t>реализующий интерфейс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533489"/>
            <a:ext cx="88392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highlight>
                  <a:srgbClr val="FFFFFF"/>
                </a:highlight>
                <a:latin typeface="Consolas"/>
              </a:rPr>
              <a:t>interface</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void</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Print();</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X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Y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 X = x; Y = y; }</a:t>
            </a:r>
          </a:p>
          <a:p>
            <a:r>
              <a:rPr lang="ru-RU" sz="900" dirty="0" smtClean="0">
                <a:solidFill>
                  <a:srgbClr val="0000FF"/>
                </a:solidFill>
                <a:highlight>
                  <a:srgbClr val="FFFFFF"/>
                </a:highlight>
                <a:latin typeface="Consolas"/>
              </a:rPr>
              <a:t>    </a:t>
            </a:r>
            <a:r>
              <a:rPr lang="ru-RU" sz="900" dirty="0" err="1" smtClean="0">
                <a:solidFill>
                  <a:srgbClr val="0000FF"/>
                </a:solidFill>
                <a:highlight>
                  <a:srgbClr val="FFFFFF"/>
                </a:highlight>
                <a:latin typeface="Consolas"/>
              </a:rPr>
              <a:t>public</a:t>
            </a:r>
            <a:r>
              <a:rPr lang="ru-RU" sz="900" dirty="0" smtClean="0">
                <a:solidFill>
                  <a:srgbClr val="000000"/>
                </a:solidFill>
                <a:highlight>
                  <a:srgbClr val="FFFFFF"/>
                </a:highlight>
                <a:latin typeface="Consolas"/>
              </a:rPr>
              <a:t> </a:t>
            </a:r>
            <a:r>
              <a:rPr lang="ru-RU" sz="900" dirty="0" err="1">
                <a:solidFill>
                  <a:srgbClr val="0000FF"/>
                </a:solidFill>
                <a:highlight>
                  <a:srgbClr val="FFFFFF"/>
                </a:highlight>
                <a:latin typeface="Consolas"/>
              </a:rPr>
              <a:t>virtual</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void</a:t>
            </a:r>
            <a:r>
              <a:rPr lang="ru-RU" sz="900" dirty="0">
                <a:solidFill>
                  <a:srgbClr val="000000"/>
                </a:solidFill>
                <a:highlight>
                  <a:srgbClr val="FFFFFF"/>
                </a:highlight>
                <a:latin typeface="Consolas"/>
              </a:rPr>
              <a:t> </a:t>
            </a:r>
            <a:r>
              <a:rPr lang="ru-RU" sz="900" dirty="0" err="1">
                <a:solidFill>
                  <a:srgbClr val="000000"/>
                </a:solidFill>
                <a:highlight>
                  <a:srgbClr val="FFFFFF"/>
                </a:highlight>
                <a:latin typeface="Consolas"/>
              </a:rPr>
              <a:t>Print</a:t>
            </a:r>
            <a:r>
              <a:rPr lang="ru-RU" sz="900" dirty="0">
                <a:solidFill>
                  <a:srgbClr val="000000"/>
                </a:solidFill>
                <a:highlight>
                  <a:srgbClr val="FFFFFF"/>
                </a:highlight>
                <a:latin typeface="Consolas"/>
              </a:rPr>
              <a:t>() </a:t>
            </a:r>
            <a:r>
              <a:rPr lang="ru-RU" sz="900" dirty="0">
                <a:solidFill>
                  <a:srgbClr val="008000"/>
                </a:solidFill>
                <a:highlight>
                  <a:srgbClr val="FFFFFF"/>
                </a:highlight>
                <a:latin typeface="Consolas"/>
              </a:rPr>
              <a:t>// Обязательная реализация функции!</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at X={0};Y={1}"</a:t>
            </a:r>
            <a:r>
              <a:rPr lang="en-US" sz="900" dirty="0">
                <a:solidFill>
                  <a:srgbClr val="000000"/>
                </a:solidFill>
                <a:highlight>
                  <a:srgbClr val="FFFFFF"/>
                </a:highlight>
                <a:latin typeface="Consolas"/>
              </a:rPr>
              <a:t>, X, Y);</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 : </a:t>
            </a:r>
            <a:r>
              <a:rPr lang="en-US" sz="900" dirty="0">
                <a:solidFill>
                  <a:srgbClr val="2B91AF"/>
                </a:solidFill>
                <a:highlight>
                  <a:srgbClr val="FFFFFF"/>
                </a:highlight>
                <a:latin typeface="Consolas"/>
              </a:rPr>
              <a:t>Point</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private</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double</a:t>
            </a:r>
            <a:r>
              <a:rPr lang="en-US" sz="900" dirty="0">
                <a:solidFill>
                  <a:srgbClr val="000000"/>
                </a:solidFill>
                <a:highlight>
                  <a:srgbClr val="FFFFFF"/>
                </a:highlight>
                <a:latin typeface="Consolas"/>
              </a:rPr>
              <a:t> _radius;</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Arc(</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double</a:t>
            </a:r>
            <a:r>
              <a:rPr lang="fr-FR" sz="900" dirty="0">
                <a:solidFill>
                  <a:srgbClr val="000000"/>
                </a:solidFill>
                <a:highlight>
                  <a:srgbClr val="FFFFFF"/>
                </a:highlight>
                <a:latin typeface="Consolas"/>
              </a:rPr>
              <a:t> radius) : </a:t>
            </a:r>
            <a:r>
              <a:rPr lang="fr-FR" sz="900" dirty="0">
                <a:solidFill>
                  <a:srgbClr val="0000FF"/>
                </a:solidFill>
                <a:highlight>
                  <a:srgbClr val="FFFFFF"/>
                </a:highlight>
                <a:latin typeface="Consolas"/>
              </a:rPr>
              <a:t>base</a:t>
            </a:r>
            <a:r>
              <a:rPr lang="fr-FR" sz="900" dirty="0">
                <a:solidFill>
                  <a:srgbClr val="000000"/>
                </a:solidFill>
                <a:highlight>
                  <a:srgbClr val="FFFFFF"/>
                </a:highlight>
                <a:latin typeface="Consolas"/>
              </a:rPr>
              <a:t>(x, y) { _radius = radius;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override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Arc with Radius {0} at point {1}; {2}"</a:t>
            </a:r>
            <a:r>
              <a:rPr lang="en-US" sz="900" dirty="0">
                <a:solidFill>
                  <a:srgbClr val="000000"/>
                </a:solidFill>
                <a:highlight>
                  <a:srgbClr val="FFFFFF"/>
                </a:highlight>
                <a:latin typeface="Consolas"/>
              </a:rPr>
              <a:t>, _radius,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.X</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.Y</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int</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_x, _y, _z;</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Point3D(</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z) { _x = x; _y = y; _z = z; }</a:t>
            </a:r>
          </a:p>
          <a:p>
            <a:r>
              <a:rPr lang="ru-RU" sz="900" smtClean="0">
                <a:solidFill>
                  <a:srgbClr val="0000FF"/>
                </a:solidFill>
                <a:highlight>
                  <a:srgbClr val="FFFFFF"/>
                </a:highlight>
                <a:latin typeface="Consolas"/>
              </a:rPr>
              <a:t>    </a:t>
            </a:r>
            <a:r>
              <a:rPr lang="en-US" sz="900" smtClean="0">
                <a:solidFill>
                  <a:srgbClr val="0000FF"/>
                </a:solidFill>
                <a:highlight>
                  <a:srgbClr val="FFFFFF"/>
                </a:highlight>
                <a:latin typeface="Consolas"/>
              </a:rPr>
              <a:t>public</a:t>
            </a:r>
            <a:r>
              <a:rPr lang="en-US" sz="90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3D at X={0};Y={1};Z={2}"</a:t>
            </a:r>
            <a:r>
              <a:rPr lang="en-US" sz="900" dirty="0">
                <a:solidFill>
                  <a:srgbClr val="000000"/>
                </a:solidFill>
                <a:highlight>
                  <a:srgbClr val="FFFFFF"/>
                </a:highlight>
                <a:latin typeface="Consolas"/>
              </a:rPr>
              <a:t>, _x, _y, _z);</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Program</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Printer(</a:t>
            </a:r>
            <a:r>
              <a:rPr lang="en-US" sz="900" dirty="0" err="1">
                <a:solidFill>
                  <a:srgbClr val="0000FF"/>
                </a:solidFill>
                <a:highlight>
                  <a:srgbClr val="FFFFFF"/>
                </a:highlight>
                <a:latin typeface="Consolas"/>
              </a:rPr>
              <a:t>params</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foreach</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in</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obj.Print</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Main(</a:t>
            </a:r>
            <a:r>
              <a:rPr lang="en-US" sz="900" dirty="0">
                <a:solidFill>
                  <a:srgbClr val="0000FF"/>
                </a:solidFill>
                <a:highlight>
                  <a:srgbClr val="FFFFFF"/>
                </a:highlight>
                <a:latin typeface="Consolas"/>
              </a:rPr>
              <a:t>string</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args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r>
              <a:rPr lang="en-US" sz="900" dirty="0" smtClean="0">
                <a:solidFill>
                  <a:srgbClr val="000000"/>
                </a:solidFill>
                <a:highlight>
                  <a:srgbClr val="FFFFFF"/>
                </a:highlight>
                <a:latin typeface="Consolas"/>
              </a:rPr>
              <a:t>Printer(</a:t>
            </a:r>
            <a:r>
              <a:rPr lang="en-US" sz="900" dirty="0" smtClean="0">
                <a:solidFill>
                  <a:srgbClr val="0000FF"/>
                </a:solidFill>
                <a:highlight>
                  <a:srgbClr val="FFFFFF"/>
                </a:highlight>
                <a:latin typeface="Consolas"/>
              </a:rPr>
              <a:t>new</a:t>
            </a:r>
            <a:r>
              <a:rPr lang="en-US" sz="900" dirty="0" smtClean="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(1, 2),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(10, 20, 30),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(100, 200, 300));</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Наследование выражает отношение «является» (</a:t>
            </a:r>
            <a:r>
              <a:rPr lang="en-US" dirty="0" smtClean="0">
                <a:solidFill>
                  <a:schemeClr val="bg1"/>
                </a:solidFill>
              </a:rPr>
              <a:t>is a)</a:t>
            </a:r>
            <a:r>
              <a:rPr lang="ru-RU" dirty="0" smtClean="0">
                <a:solidFill>
                  <a:schemeClr val="bg1"/>
                </a:solidFill>
              </a:rPr>
              <a:t>, а реализация интерфейса отношение «может» (</a:t>
            </a:r>
            <a:r>
              <a:rPr lang="en-US" dirty="0" smtClean="0">
                <a:solidFill>
                  <a:schemeClr val="bg1"/>
                </a:solidFill>
              </a:rPr>
              <a:t>can). </a:t>
            </a:r>
            <a:r>
              <a:rPr lang="ru-RU" dirty="0" smtClean="0">
                <a:solidFill>
                  <a:schemeClr val="bg1"/>
                </a:solidFill>
              </a:rPr>
              <a:t>С практической точки зрения при наследовании мы получаем </a:t>
            </a:r>
            <a:r>
              <a:rPr lang="ru-RU" smtClean="0">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70144268"/>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r>
                        <a:rPr lang="ru-RU" sz="1600" b="0" baseline="30000" dirty="0" smtClean="0">
                          <a:solidFill>
                            <a:srgbClr val="FFC000"/>
                          </a:solidFill>
                        </a:rPr>
                        <a:t>1</a:t>
                      </a:r>
                      <a:endParaRPr lang="en-US" sz="16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a:t>
            </a:r>
            <a:r>
              <a:rPr lang="ru-RU" dirty="0" smtClean="0">
                <a:solidFill>
                  <a:srgbClr val="FFC000"/>
                </a:solidFill>
              </a:rPr>
              <a:t>наследование. Интерфейсы только симулируют эту возможность</a:t>
            </a:r>
            <a:endParaRPr lang="ru-RU" dirty="0">
              <a:solidFill>
                <a:srgbClr val="FFC000"/>
              </a:solidFill>
            </a:endParaRPr>
          </a:p>
        </p:txBody>
      </p:sp>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smtClean="0">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smtClean="0">
                <a:solidFill>
                  <a:schemeClr val="bg1"/>
                </a:solidFill>
              </a:rPr>
              <a:t>Интерфейс </a:t>
            </a:r>
            <a:r>
              <a:rPr lang="en-US" sz="1400" dirty="0" err="1" smtClean="0">
                <a:solidFill>
                  <a:schemeClr val="bg1"/>
                </a:solidFill>
              </a:rPr>
              <a:t>IFormattable</a:t>
            </a:r>
            <a:r>
              <a:rPr lang="ru-RU" sz="1400" dirty="0" smtClean="0">
                <a:solidFill>
                  <a:schemeClr val="bg1"/>
                </a:solidFill>
              </a:rPr>
              <a:t> используется для поддержки разных способов форматирования</a:t>
            </a:r>
            <a:r>
              <a:rPr lang="en-US" sz="1400" dirty="0" smtClean="0">
                <a:solidFill>
                  <a:schemeClr val="bg1"/>
                </a:solidFill>
              </a:rPr>
              <a:t> </a:t>
            </a:r>
            <a:r>
              <a:rPr lang="ru-RU" sz="1400" dirty="0" smtClean="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smtClean="0">
                <a:solidFill>
                  <a:schemeClr val="bg1"/>
                </a:solidFill>
              </a:rPr>
              <a:t>Поддерживать строку формата </a:t>
            </a:r>
            <a:r>
              <a:rPr lang="en-US" sz="1400" dirty="0" smtClean="0">
                <a:solidFill>
                  <a:schemeClr val="bg1"/>
                </a:solidFill>
              </a:rPr>
              <a:t>G</a:t>
            </a:r>
            <a:r>
              <a:rPr lang="en-US" sz="1400" dirty="0">
                <a:solidFill>
                  <a:schemeClr val="bg1"/>
                </a:solidFill>
              </a:rPr>
              <a:t>;</a:t>
            </a:r>
            <a:endParaRPr lang="en-US" sz="1400" dirty="0" smtClean="0">
              <a:solidFill>
                <a:schemeClr val="bg1"/>
              </a:solidFill>
            </a:endParaRPr>
          </a:p>
          <a:p>
            <a:pPr marL="285750" indent="-285750">
              <a:buFont typeface="Arial" panose="020B0604020202020204" pitchFamily="34" charset="0"/>
              <a:buChar char="•"/>
            </a:pPr>
            <a:r>
              <a:rPr lang="ru-RU" sz="1400" dirty="0" smtClean="0">
                <a:solidFill>
                  <a:schemeClr val="bg1"/>
                </a:solidFill>
              </a:rPr>
              <a:t>Быть готовым что строка формата будет </a:t>
            </a:r>
            <a:r>
              <a:rPr lang="en-US" sz="1400" dirty="0" smtClean="0">
                <a:solidFill>
                  <a:schemeClr val="bg1"/>
                </a:solidFill>
              </a:rPr>
              <a:t>null;</a:t>
            </a:r>
          </a:p>
          <a:p>
            <a:pPr marL="285750" indent="-285750">
              <a:buFont typeface="Arial" panose="020B0604020202020204" pitchFamily="34" charset="0"/>
              <a:buChar char="•"/>
            </a:pPr>
            <a:r>
              <a:rPr lang="ru-RU" sz="1400" dirty="0" smtClean="0">
                <a:solidFill>
                  <a:schemeClr val="bg1"/>
                </a:solidFill>
              </a:rPr>
              <a:t>Генерировать </a:t>
            </a:r>
            <a:r>
              <a:rPr lang="en-US" sz="1400" dirty="0" err="1" smtClean="0">
                <a:solidFill>
                  <a:schemeClr val="bg1"/>
                </a:solidFill>
              </a:rPr>
              <a:t>FormatException</a:t>
            </a:r>
            <a:r>
              <a:rPr lang="en-US" sz="1400" dirty="0" smtClean="0">
                <a:solidFill>
                  <a:schemeClr val="bg1"/>
                </a:solidFill>
              </a:rPr>
              <a:t> </a:t>
            </a:r>
            <a:r>
              <a:rPr lang="ru-RU" sz="1400" dirty="0" smtClean="0">
                <a:solidFill>
                  <a:schemeClr val="bg1"/>
                </a:solidFill>
              </a:rPr>
              <a:t>для неподдерживаемых форматов</a:t>
            </a:r>
            <a:r>
              <a:rPr lang="en-US" sz="1400" dirty="0">
                <a:solidFill>
                  <a:schemeClr val="bg1"/>
                </a:solidFill>
              </a:rPr>
              <a:t>.</a:t>
            </a:r>
            <a:endParaRPr lang="ru-RU" sz="1400" dirty="0" smtClean="0">
              <a:solidFill>
                <a:schemeClr val="bg1"/>
              </a:solidFill>
            </a:endParaRPr>
          </a:p>
          <a:p>
            <a:r>
              <a:rPr lang="ru-RU" sz="1400" dirty="0" smtClean="0">
                <a:solidFill>
                  <a:schemeClr val="bg1"/>
                </a:solidFill>
              </a:rPr>
              <a:t>Не забудьте также переопределить метод </a:t>
            </a:r>
            <a:r>
              <a:rPr lang="en-US" sz="1400" dirty="0" err="1" smtClean="0">
                <a:solidFill>
                  <a:schemeClr val="bg1"/>
                </a:solidFill>
              </a:rPr>
              <a:t>ToString</a:t>
            </a:r>
            <a:r>
              <a:rPr lang="en-US" sz="1400" dirty="0" smtClean="0">
                <a:solidFill>
                  <a:schemeClr val="bg1"/>
                </a:solidFill>
              </a:rPr>
              <a:t>() </a:t>
            </a:r>
            <a:r>
              <a:rPr lang="ru-RU" sz="1400" dirty="0" smtClean="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smtClean="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a:t>
            </a:r>
            <a:endParaRPr lang="ru-RU" sz="1000" dirty="0" smtClean="0">
              <a:solidFill>
                <a:srgbClr val="000000"/>
              </a:solidFill>
              <a:highlight>
                <a:srgbClr val="FFFFFF"/>
              </a:highlight>
              <a:latin typeface="Consolas"/>
            </a:endParaRPr>
          </a:p>
          <a:p>
            <a:r>
              <a:rPr lang="ru-RU" sz="1000" dirty="0">
                <a:solidFill>
                  <a:srgbClr val="000000"/>
                </a:solidFill>
                <a:highlight>
                  <a:srgbClr val="FFFFFF"/>
                </a:highlight>
                <a:latin typeface="Consolas"/>
              </a:rPr>
              <a:t> </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format =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switch</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a:t>
            </a:r>
            <a:r>
              <a:rPr lang="en-US" sz="1000" dirty="0" smtClean="0">
                <a:solidFill>
                  <a:srgbClr val="000000"/>
                </a:solidFill>
                <a:highlight>
                  <a:srgbClr val="FFFFFF"/>
                </a:highlight>
                <a:latin typeface="Consolas"/>
              </a:rPr>
              <a:t>)</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throw</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r>
              <a:rPr lang="en-US" sz="1000" dirty="0" smtClean="0">
                <a:solidFill>
                  <a:srgbClr val="008000"/>
                </a:solidFill>
                <a:highlight>
                  <a:srgbClr val="FFFFFF"/>
                </a:highlight>
                <a:latin typeface="Consolas"/>
              </a:rPr>
              <a:t>")</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В </a:t>
            </a:r>
            <a:r>
              <a:rPr lang="en-US" b="1" dirty="0" smtClean="0">
                <a:solidFill>
                  <a:schemeClr val="bg1"/>
                </a:solidFill>
                <a:cs typeface="Courier New" pitchFamily="49" charset="0"/>
              </a:rPr>
              <a:t>C# </a:t>
            </a:r>
            <a:r>
              <a:rPr lang="ru-RU" b="1" dirty="0" smtClean="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implicit – </a:t>
            </a:r>
            <a:r>
              <a:rPr lang="ru-RU" b="1" dirty="0" smtClean="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explicit</a:t>
            </a:r>
            <a:r>
              <a:rPr lang="en-US" b="1" dirty="0">
                <a:solidFill>
                  <a:schemeClr val="bg1"/>
                </a:solidFill>
                <a:cs typeface="Courier New" pitchFamily="49" charset="0"/>
              </a:rPr>
              <a:t> – </a:t>
            </a:r>
            <a:r>
              <a:rPr lang="ru-RU" b="1" dirty="0">
                <a:solidFill>
                  <a:schemeClr val="bg1"/>
                </a:solidFill>
                <a:cs typeface="Courier New" pitchFamily="49" charset="0"/>
              </a:rPr>
              <a:t>оператор я</a:t>
            </a:r>
            <a:r>
              <a:rPr lang="ru-RU" b="1" dirty="0" smtClean="0">
                <a:solidFill>
                  <a:schemeClr val="bg1"/>
                </a:solidFill>
                <a:cs typeface="Courier New" pitchFamily="49" charset="0"/>
              </a:rPr>
              <a:t>вного </a:t>
            </a:r>
            <a:r>
              <a:rPr lang="ru-RU" b="1" dirty="0">
                <a:solidFill>
                  <a:schemeClr val="bg1"/>
                </a:solidFill>
                <a:cs typeface="Courier New" pitchFamily="49" charset="0"/>
              </a:rPr>
              <a:t>преобразования</a:t>
            </a:r>
          </a:p>
        </p:txBody>
      </p:sp>
    </p:spTree>
    <p:extLst>
      <p:ext uri="{BB962C8B-B14F-4D97-AF65-F5344CB8AC3E}">
        <p14:creationId xmlns:p14="http://schemas.microsoft.com/office/powerpoint/2010/main" val="3653200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a:t>
            </a:r>
            <a:r>
              <a:rPr lang="ru-RU" sz="1200" dirty="0" smtClean="0">
                <a:solidFill>
                  <a:srgbClr val="008000"/>
                </a:solidFill>
                <a:latin typeface="Consolas"/>
              </a:rPr>
              <a:t>Явное </a:t>
            </a:r>
            <a:r>
              <a:rPr lang="ru-RU" sz="1200" dirty="0">
                <a:solidFill>
                  <a:srgbClr val="008000"/>
                </a:solidFill>
                <a:latin typeface="Consolas"/>
              </a:rPr>
              <a:t>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Как правильно?</a:t>
            </a:r>
          </a:p>
          <a:p>
            <a:pPr lvl="1"/>
            <a:r>
              <a:rPr lang="ru-RU" dirty="0" smtClean="0">
                <a:solidFill>
                  <a:schemeClr val="bg1"/>
                </a:solidFill>
              </a:rPr>
              <a:t>Используйте </a:t>
            </a:r>
            <a:r>
              <a:rPr lang="en-US" dirty="0" err="1" smtClean="0">
                <a:solidFill>
                  <a:schemeClr val="bg1"/>
                </a:solidFill>
              </a:rPr>
              <a:t>UpperCamelCase</a:t>
            </a:r>
            <a:endParaRPr lang="ru-RU" dirty="0" smtClean="0">
              <a:solidFill>
                <a:schemeClr val="bg1"/>
              </a:solidFill>
            </a:endParaRPr>
          </a:p>
          <a:p>
            <a:r>
              <a:rPr lang="ru-RU" dirty="0" smtClean="0">
                <a:solidFill>
                  <a:schemeClr val="bg1"/>
                </a:solidFill>
              </a:rPr>
              <a:t>Как неправильно?</a:t>
            </a:r>
          </a:p>
          <a:p>
            <a:pPr lvl="1"/>
            <a:r>
              <a:rPr lang="ru-RU" dirty="0" smtClean="0">
                <a:solidFill>
                  <a:schemeClr val="bg1"/>
                </a:solidFill>
              </a:rPr>
              <a:t>Не давайте классам имена совпадающие с системными чтобы избежать путаницы</a:t>
            </a:r>
          </a:p>
          <a:p>
            <a:pPr lvl="1"/>
            <a:r>
              <a:rPr lang="ru-RU" dirty="0" smtClean="0">
                <a:solidFill>
                  <a:schemeClr val="bg1"/>
                </a:solidFill>
              </a:rPr>
              <a:t>Не используйте префиксы вроде </a:t>
            </a:r>
            <a:r>
              <a:rPr lang="en-US" dirty="0" smtClean="0">
                <a:solidFill>
                  <a:schemeClr val="bg1"/>
                </a:solidFill>
              </a:rPr>
              <a:t>C (Class) </a:t>
            </a:r>
            <a:r>
              <a:rPr lang="ru-RU" dirty="0" smtClean="0">
                <a:solidFill>
                  <a:schemeClr val="bg1"/>
                </a:solidFill>
              </a:rPr>
              <a:t>или </a:t>
            </a:r>
            <a:r>
              <a:rPr lang="en-US" dirty="0" smtClean="0">
                <a:solidFill>
                  <a:schemeClr val="bg1"/>
                </a:solidFill>
              </a:rPr>
              <a:t>T (Type)</a:t>
            </a:r>
            <a:r>
              <a:rPr lang="ru-RU" dirty="0" smtClean="0">
                <a:solidFill>
                  <a:schemeClr val="bg1"/>
                </a:solidFill>
              </a:rPr>
              <a:t> т.к. это избыточно</a:t>
            </a:r>
            <a:endParaRPr lang="en-US" dirty="0" smtClean="0">
              <a:solidFill>
                <a:schemeClr val="bg1"/>
              </a:solidFill>
            </a:endParaRPr>
          </a:p>
        </p:txBody>
      </p:sp>
    </p:spTree>
    <p:extLst>
      <p:ext uri="{BB962C8B-B14F-4D97-AF65-F5344CB8AC3E}">
        <p14:creationId xmlns:p14="http://schemas.microsoft.com/office/powerpoint/2010/main" val="407419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4728</Words>
  <Application>Microsoft Office PowerPoint</Application>
  <PresentationFormat>Экран (4:3)</PresentationFormat>
  <Paragraphs>1033</Paragraphs>
  <Slides>59</Slides>
  <Notes>0</Notes>
  <HiddenSlides>5</HiddenSlides>
  <MMClips>0</MMClips>
  <ScaleCrop>false</ScaleCrop>
  <HeadingPairs>
    <vt:vector size="4" baseType="variant">
      <vt:variant>
        <vt:lpstr>Тема</vt:lpstr>
      </vt:variant>
      <vt:variant>
        <vt:i4>5</vt:i4>
      </vt:variant>
      <vt:variant>
        <vt:lpstr>Заголовки слайдов</vt:lpstr>
      </vt:variant>
      <vt:variant>
        <vt:i4>59</vt:i4>
      </vt:variant>
    </vt:vector>
  </HeadingPairs>
  <TitlesOfParts>
    <vt:vector size="64" baseType="lpstr">
      <vt:lpstr>Office Theme</vt:lpstr>
      <vt:lpstr>1_Office Theme</vt:lpstr>
      <vt:lpstr>bel-hard-training</vt:lpstr>
      <vt:lpstr>2_Office Theme</vt:lpstr>
      <vt:lpstr>3_Office Theme</vt:lpstr>
      <vt:lpstr>Презентация PowerPoint</vt:lpstr>
      <vt:lpstr>Презентация PowerPoint</vt:lpstr>
      <vt:lpstr>Материалы для обучения</vt:lpstr>
      <vt:lpstr>ООП: Объектно-ориентированное программирование.</vt:lpstr>
      <vt:lpstr>Ссылочные (reference) и value типы class/struct</vt:lpstr>
      <vt:lpstr>Презентация PowerPoint</vt:lpstr>
      <vt:lpstr>Именование классов</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Автоматические свойства (auto-properties)</vt:lpstr>
      <vt:lpstr>Свойства</vt:lpstr>
      <vt:lpstr>C# 6.0. Инициализция автоматических свойств</vt:lpstr>
      <vt:lpstr>C# 6.0. Автоматические свойства доступные только для чтения</vt:lpstr>
      <vt:lpstr>C# 6.0. Expression Bodied Functions and Properties</vt:lpstr>
      <vt:lpstr>Презентация PowerPoint</vt:lpstr>
      <vt:lpstr>Point2D как class и struct</vt:lpstr>
      <vt:lpstr>Наследование</vt:lpstr>
      <vt:lpstr>Наследование и конструкторы</vt:lpstr>
      <vt:lpstr>Презентация PowerPoint</vt:lpstr>
      <vt:lpstr>Наследование. Модификатор доступа protected.</vt:lpstr>
      <vt:lpstr>Ключевое слово sealed Запрет наследования</vt:lpstr>
      <vt:lpstr>Презентация PowerPoint</vt:lpstr>
      <vt:lpstr>Презентация PowerPoint</vt:lpstr>
      <vt:lpstr>Презентация PowerPoint</vt:lpstr>
      <vt:lpstr>Презентация PowerPoint</vt:lpstr>
      <vt:lpstr>Презентация PowerPoint</vt:lpstr>
      <vt:lpstr>Названия интерфейсов</vt:lpstr>
      <vt:lpstr>Презентация PowerPoint</vt:lpstr>
      <vt:lpstr>Полезные интерфейсы в .NET</vt:lpstr>
      <vt:lpstr>Чем отличается наследование класса от реализации интерфейса?</vt:lpstr>
      <vt:lpstr>Интерфейсы vs Абстрактные классы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Навигация по классам (типам)</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2016-10-02T07:44:19Z</dcterms:modified>
</cp:coreProperties>
</file>