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59"/>
  </p:notesMasterIdLst>
  <p:sldIdLst>
    <p:sldId id="257" r:id="rId3"/>
    <p:sldId id="291" r:id="rId4"/>
    <p:sldId id="293" r:id="rId5"/>
    <p:sldId id="305" r:id="rId6"/>
    <p:sldId id="294" r:id="rId7"/>
    <p:sldId id="295" r:id="rId8"/>
    <p:sldId id="314" r:id="rId9"/>
    <p:sldId id="297" r:id="rId10"/>
    <p:sldId id="296" r:id="rId11"/>
    <p:sldId id="298" r:id="rId12"/>
    <p:sldId id="301" r:id="rId13"/>
    <p:sldId id="302" r:id="rId14"/>
    <p:sldId id="309" r:id="rId15"/>
    <p:sldId id="320" r:id="rId16"/>
    <p:sldId id="321" r:id="rId17"/>
    <p:sldId id="303" r:id="rId18"/>
    <p:sldId id="304" r:id="rId19"/>
    <p:sldId id="275" r:id="rId20"/>
    <p:sldId id="307" r:id="rId21"/>
    <p:sldId id="308" r:id="rId22"/>
    <p:sldId id="328" r:id="rId23"/>
    <p:sldId id="313" r:id="rId24"/>
    <p:sldId id="327" r:id="rId25"/>
    <p:sldId id="273" r:id="rId26"/>
    <p:sldId id="274" r:id="rId27"/>
    <p:sldId id="276" r:id="rId28"/>
    <p:sldId id="277" r:id="rId29"/>
    <p:sldId id="280" r:id="rId30"/>
    <p:sldId id="278" r:id="rId31"/>
    <p:sldId id="279" r:id="rId32"/>
    <p:sldId id="290" r:id="rId33"/>
    <p:sldId id="281" r:id="rId34"/>
    <p:sldId id="282" r:id="rId35"/>
    <p:sldId id="292" r:id="rId36"/>
    <p:sldId id="315" r:id="rId37"/>
    <p:sldId id="284" r:id="rId38"/>
    <p:sldId id="262" r:id="rId39"/>
    <p:sldId id="261" r:id="rId40"/>
    <p:sldId id="300" r:id="rId41"/>
    <p:sldId id="325" r:id="rId42"/>
    <p:sldId id="329" r:id="rId43"/>
    <p:sldId id="306" r:id="rId44"/>
    <p:sldId id="323" r:id="rId45"/>
    <p:sldId id="310" r:id="rId46"/>
    <p:sldId id="312" r:id="rId47"/>
    <p:sldId id="326" r:id="rId48"/>
    <p:sldId id="324" r:id="rId49"/>
    <p:sldId id="311" r:id="rId50"/>
    <p:sldId id="322" r:id="rId51"/>
    <p:sldId id="318" r:id="rId52"/>
    <p:sldId id="319" r:id="rId53"/>
    <p:sldId id="299" r:id="rId54"/>
    <p:sldId id="263" r:id="rId55"/>
    <p:sldId id="264" r:id="rId56"/>
    <p:sldId id="265" r:id="rId57"/>
    <p:sldId id="271" r:id="rId5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A91BC8-B42B-4F7C-AF93-826D3EE54415}">
          <p14:sldIdLst>
            <p14:sldId id="257"/>
            <p14:sldId id="291"/>
          </p14:sldIdLst>
        </p14:section>
        <p14:section name="Атрибуты" id="{B803AA6B-9F13-4345-8D26-093805581A11}">
          <p14:sldIdLst>
            <p14:sldId id="293"/>
            <p14:sldId id="305"/>
            <p14:sldId id="294"/>
            <p14:sldId id="295"/>
            <p14:sldId id="314"/>
            <p14:sldId id="297"/>
            <p14:sldId id="296"/>
          </p14:sldIdLst>
        </p14:section>
        <p14:section name="Сборка (Assembly)" id="{761C0B0B-F76B-4C45-83E3-AE7A62F336ED}">
          <p14:sldIdLst>
            <p14:sldId id="298"/>
            <p14:sldId id="301"/>
            <p14:sldId id="302"/>
            <p14:sldId id="309"/>
            <p14:sldId id="320"/>
            <p14:sldId id="321"/>
            <p14:sldId id="303"/>
            <p14:sldId id="304"/>
            <p14:sldId id="275"/>
            <p14:sldId id="307"/>
            <p14:sldId id="308"/>
            <p14:sldId id="328"/>
            <p14:sldId id="313"/>
            <p14:sldId id="327"/>
            <p14:sldId id="273"/>
            <p14:sldId id="274"/>
            <p14:sldId id="276"/>
            <p14:sldId id="277"/>
            <p14:sldId id="280"/>
            <p14:sldId id="278"/>
            <p14:sldId id="279"/>
            <p14:sldId id="290"/>
            <p14:sldId id="281"/>
            <p14:sldId id="282"/>
            <p14:sldId id="292"/>
            <p14:sldId id="315"/>
            <p14:sldId id="284"/>
            <p14:sldId id="262"/>
            <p14:sldId id="261"/>
            <p14:sldId id="300"/>
            <p14:sldId id="325"/>
            <p14:sldId id="329"/>
            <p14:sldId id="306"/>
            <p14:sldId id="323"/>
            <p14:sldId id="310"/>
            <p14:sldId id="312"/>
            <p14:sldId id="326"/>
            <p14:sldId id="324"/>
            <p14:sldId id="311"/>
            <p14:sldId id="322"/>
            <p14:sldId id="318"/>
            <p14:sldId id="319"/>
          </p14:sldIdLst>
        </p14:section>
        <p14:section name="Reflection" id="{FA0956DA-8E2A-444E-AAFD-36D61310D778}">
          <p14:sldIdLst>
            <p14:sldId id="299"/>
            <p14:sldId id="263"/>
            <p14:sldId id="264"/>
            <p14:sldId id="265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003366"/>
    <a:srgbClr val="8D8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9" autoAdjust="0"/>
    <p:restoredTop sz="94671" autoAdjust="0"/>
  </p:normalViewPr>
  <p:slideViewPr>
    <p:cSldViewPr>
      <p:cViewPr varScale="1">
        <p:scale>
          <a:sx n="103" d="100"/>
          <a:sy n="103" d="100"/>
        </p:scale>
        <p:origin x="-2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23.10.2016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654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23.10.2016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23.10.2016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23.10.2016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23.10.2016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vstudio/dotnetnative.aspx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resharper/" TargetMode="External"/><Relationship Id="rId2" Type="http://schemas.openxmlformats.org/officeDocument/2006/relationships/hyperlink" Target="http://www.jetbrains.com/decompiler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ilspy.net/" TargetMode="External"/><Relationship Id="rId5" Type="http://schemas.openxmlformats.org/officeDocument/2006/relationships/hyperlink" Target="http://www.red-gate.com/products/dotnet-development/reflector/" TargetMode="External"/><Relationship Id="rId4" Type="http://schemas.openxmlformats.org/officeDocument/2006/relationships/hyperlink" Target="http://www.telerik.com/products/decompiler.aspx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74a18c4(v=vs.110).aspx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semver.org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gg597391(v=vs.110).aspx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gallery.msdn.microsoft.com/1177943e-cfb7-4822-a8a6-e56c7905292b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skeet/DemoCode/tree/master/PclPal" TargetMode="External"/><Relationship Id="rId2" Type="http://schemas.openxmlformats.org/officeDocument/2006/relationships/hyperlink" Target="https://github.com/StephenCleary/PortableLibraryProfiles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uget.org/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nselman.com/blog/archives.aspx#NuGetPOW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uget.org/docs/start-here/installing-nuget" TargetMode="External"/><Relationship Id="rId2" Type="http://schemas.openxmlformats.org/officeDocument/2006/relationships/hyperlink" Target="http://npe.codeplex.com/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://www.codeplex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hoosealicense.com/" TargetMode="External"/><Relationship Id="rId4" Type="http://schemas.openxmlformats.org/officeDocument/2006/relationships/hyperlink" Target="https://code.googl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confluence.jetbrains.com/display/NETCOM/dotPeek+Symbol+Server+and+PDB+Generation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lrinterop.codeplex.com/" TargetMode="External"/><Relationship Id="rId2" Type="http://schemas.openxmlformats.org/officeDocument/2006/relationships/hyperlink" Target="http://pinvoke.net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7</a:t>
            </a:r>
            <a:r>
              <a:rPr lang="ru-RU" sz="2400" dirty="0">
                <a:solidFill>
                  <a:schemeClr val="bg1"/>
                </a:solidFill>
              </a:rPr>
              <a:t>. Понятие сборки. </a:t>
            </a:r>
            <a:r>
              <a:rPr lang="ru-RU" sz="2400" dirty="0" smtClean="0">
                <a:solidFill>
                  <a:schemeClr val="bg1"/>
                </a:solidFill>
              </a:rPr>
              <a:t>Отражение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сборки (</a:t>
            </a:r>
            <a:r>
              <a:rPr lang="en-US" dirty="0" smtClean="0"/>
              <a:t>assembly)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логическая </a:t>
            </a:r>
            <a:r>
              <a:rPr lang="ru-RU" dirty="0"/>
              <a:t>группировка одного или нескольких </a:t>
            </a:r>
            <a:r>
              <a:rPr lang="ru-RU" dirty="0" smtClean="0"/>
              <a:t>управляемых </a:t>
            </a:r>
            <a:r>
              <a:rPr lang="ru-RU" dirty="0"/>
              <a:t>модулей или файлов </a:t>
            </a:r>
            <a:r>
              <a:rPr lang="ru-RU" dirty="0" smtClean="0"/>
              <a:t>ресурсов.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Это </a:t>
            </a:r>
            <a:r>
              <a:rPr lang="ru-RU" dirty="0"/>
              <a:t>самая маленькая </a:t>
            </a:r>
            <a:r>
              <a:rPr lang="ru-RU" dirty="0" smtClean="0"/>
              <a:t>единица, с </a:t>
            </a:r>
            <a:r>
              <a:rPr lang="ru-RU" dirty="0"/>
              <a:t>точки зрения повторного использования, безопасности и отслеживания версий.</a:t>
            </a:r>
          </a:p>
          <a:p>
            <a:r>
              <a:rPr lang="ru-RU" dirty="0" smtClean="0"/>
              <a:t>Сборки бывают однофайловые </a:t>
            </a:r>
            <a:r>
              <a:rPr lang="ru-RU" dirty="0"/>
              <a:t>или </a:t>
            </a:r>
            <a:r>
              <a:rPr lang="ru-RU" dirty="0" smtClean="0"/>
              <a:t>многофайловые</a:t>
            </a:r>
            <a:endParaRPr lang="en-US" dirty="0" smtClean="0"/>
          </a:p>
          <a:p>
            <a:r>
              <a:rPr lang="ru-RU" dirty="0"/>
              <a:t>В </a:t>
            </a:r>
            <a:r>
              <a:rPr lang="ru-RU" dirty="0" smtClean="0"/>
              <a:t>главном основной </a:t>
            </a:r>
            <a:r>
              <a:rPr lang="ru-RU" dirty="0"/>
              <a:t>сборки содержится манифест </a:t>
            </a:r>
            <a:r>
              <a:rPr lang="ru-RU" dirty="0" smtClean="0"/>
              <a:t>(</a:t>
            </a:r>
            <a:r>
              <a:rPr lang="en-US" dirty="0" smtClean="0"/>
              <a:t>manifest</a:t>
            </a:r>
            <a:r>
              <a:rPr lang="ru-RU" dirty="0" smtClean="0"/>
              <a:t>) – </a:t>
            </a:r>
            <a:r>
              <a:rPr lang="ru-RU" dirty="0"/>
              <a:t>информация о самой сборке и о всех её </a:t>
            </a:r>
            <a:r>
              <a:rPr lang="ru-RU" dirty="0" smtClean="0"/>
              <a:t>частях.</a:t>
            </a:r>
            <a:endParaRPr lang="en-US" dirty="0" smtClean="0"/>
          </a:p>
          <a:p>
            <a:r>
              <a:rPr lang="ru-RU" dirty="0" smtClean="0"/>
              <a:t>Сборка с точкой входа называется приложением.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/>
          <p:cNvSpPr/>
          <p:nvPr/>
        </p:nvSpPr>
        <p:spPr>
          <a:xfrm>
            <a:off x="3429000" y="914400"/>
            <a:ext cx="19050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Код</a:t>
            </a:r>
          </a:p>
        </p:txBody>
      </p:sp>
      <p:sp>
        <p:nvSpPr>
          <p:cNvPr id="5" name="Прямоугольник 14"/>
          <p:cNvSpPr/>
          <p:nvPr/>
        </p:nvSpPr>
        <p:spPr>
          <a:xfrm>
            <a:off x="3048000" y="1981200"/>
            <a:ext cx="2743200" cy="762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Компилятор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C#, VB.NET, F#, …)</a:t>
            </a:r>
            <a:endParaRPr lang="ru-RU" dirty="0"/>
          </a:p>
        </p:txBody>
      </p:sp>
      <p:sp>
        <p:nvSpPr>
          <p:cNvPr id="6" name="Прямоугольник 19"/>
          <p:cNvSpPr/>
          <p:nvPr/>
        </p:nvSpPr>
        <p:spPr>
          <a:xfrm>
            <a:off x="1981200" y="3581400"/>
            <a:ext cx="2286000" cy="2286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>
                <a:solidFill>
                  <a:srgbClr val="000000"/>
                </a:solidFill>
              </a:rPr>
              <a:t>Сборка</a:t>
            </a:r>
          </a:p>
          <a:p>
            <a:pPr algn="ctr">
              <a:defRPr/>
            </a:pPr>
            <a:r>
              <a:rPr lang="ru-RU" sz="1600">
                <a:solidFill>
                  <a:srgbClr val="000000"/>
                </a:solidFill>
              </a:rPr>
              <a:t>(Исполняемый файл)</a:t>
            </a:r>
          </a:p>
          <a:p>
            <a:pPr algn="ctr">
              <a:defRPr/>
            </a:pPr>
            <a:endParaRPr lang="ru-RU" sz="1600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Прямоугольник 20"/>
          <p:cNvSpPr/>
          <p:nvPr/>
        </p:nvSpPr>
        <p:spPr>
          <a:xfrm>
            <a:off x="2057400" y="53340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8" name="Прямоугольник 8"/>
          <p:cNvSpPr/>
          <p:nvPr/>
        </p:nvSpPr>
        <p:spPr>
          <a:xfrm>
            <a:off x="2057400" y="4267200"/>
            <a:ext cx="21336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Манифест</a:t>
            </a:r>
          </a:p>
        </p:txBody>
      </p:sp>
      <p:sp>
        <p:nvSpPr>
          <p:cNvPr id="9" name="Прямоугольник 9"/>
          <p:cNvSpPr/>
          <p:nvPr/>
        </p:nvSpPr>
        <p:spPr>
          <a:xfrm>
            <a:off x="2057400" y="48006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0" name="Прямоугольник 11"/>
          <p:cNvSpPr/>
          <p:nvPr/>
        </p:nvSpPr>
        <p:spPr>
          <a:xfrm>
            <a:off x="4572000" y="3581400"/>
            <a:ext cx="22860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Сборка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(Библиотека .</a:t>
            </a:r>
            <a:r>
              <a:rPr lang="en-US" dirty="0" err="1"/>
              <a:t>dll</a:t>
            </a:r>
            <a:r>
              <a:rPr lang="ru-RU" dirty="0"/>
              <a:t>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1" name="Прямоугольник 12"/>
          <p:cNvSpPr/>
          <p:nvPr/>
        </p:nvSpPr>
        <p:spPr>
          <a:xfrm>
            <a:off x="4648200" y="4724400"/>
            <a:ext cx="21336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CIL - </a:t>
            </a:r>
            <a:r>
              <a:rPr lang="ru-RU" dirty="0"/>
              <a:t>Код</a:t>
            </a:r>
          </a:p>
        </p:txBody>
      </p:sp>
      <p:sp>
        <p:nvSpPr>
          <p:cNvPr id="12" name="Прямоугольник 15"/>
          <p:cNvSpPr/>
          <p:nvPr/>
        </p:nvSpPr>
        <p:spPr>
          <a:xfrm>
            <a:off x="4648200" y="4191000"/>
            <a:ext cx="2133600" cy="45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Метаданные</a:t>
            </a:r>
          </a:p>
        </p:txBody>
      </p:sp>
      <p:sp>
        <p:nvSpPr>
          <p:cNvPr id="13" name="Стрелка вниз 16"/>
          <p:cNvSpPr/>
          <p:nvPr/>
        </p:nvSpPr>
        <p:spPr>
          <a:xfrm>
            <a:off x="3733800" y="1371600"/>
            <a:ext cx="1295400" cy="6096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Стрелка вниз 21"/>
          <p:cNvSpPr/>
          <p:nvPr/>
        </p:nvSpPr>
        <p:spPr>
          <a:xfrm>
            <a:off x="27432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Стрелка вниз 22"/>
          <p:cNvSpPr/>
          <p:nvPr/>
        </p:nvSpPr>
        <p:spPr>
          <a:xfrm>
            <a:off x="4800600" y="2743200"/>
            <a:ext cx="1295400" cy="838200"/>
          </a:xfrm>
          <a:prstGeom prst="downArrow">
            <a:avLst>
              <a:gd name="adj1" fmla="val 48588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20800" y="2524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Понятие сборки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2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512" y="260648"/>
            <a:ext cx="8640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Важность метаданных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CLR </a:t>
            </a:r>
            <a:r>
              <a:rPr lang="ru-RU" dirty="0" smtClean="0">
                <a:solidFill>
                  <a:schemeClr val="bg1"/>
                </a:solidFill>
              </a:rPr>
              <a:t>использует метаданные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во время проверки кода чтобы убедиться что код использует только типо-безопасные операции.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выполнить сериализацию содержимого объекта в набор байтов на одной машине и десериализовать на другой. Создав таким образом точную копию. Используется при передаче данных между доменами приложения и в технологии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en-US" dirty="0" err="1" smtClean="0">
                <a:solidFill>
                  <a:schemeClr val="bg1"/>
                </a:solidFill>
              </a:rPr>
              <a:t>Remoting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практически не используется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позволяют сборщику мусора отслеживать жизненный цикл объектов. Тип любого объекта определяется через метаданные, и, оттуда же, берется иноформация о полях объекта ссылающиеся на другие объекты.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Метаданные доступны на этапе исполнения через механизм «отражения» (</a:t>
            </a:r>
            <a:r>
              <a:rPr lang="en-US" dirty="0" smtClean="0">
                <a:solidFill>
                  <a:schemeClr val="bg1"/>
                </a:solidFill>
              </a:rPr>
              <a:t>reflection).</a:t>
            </a:r>
          </a:p>
        </p:txBody>
      </p:sp>
    </p:spTree>
    <p:extLst>
      <p:ext uri="{BB962C8B-B14F-4D97-AF65-F5344CB8AC3E}">
        <p14:creationId xmlns:p14="http://schemas.microsoft.com/office/powerpoint/2010/main" val="723374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Компиляция в </a:t>
            </a:r>
            <a:r>
              <a:rPr lang="en-US" dirty="0" smtClean="0"/>
              <a:t>IL </a:t>
            </a:r>
            <a:r>
              <a:rPr lang="ru-RU" dirty="0" smtClean="0"/>
              <a:t>код</a:t>
            </a:r>
            <a:br>
              <a:rPr lang="ru-RU" dirty="0" smtClean="0"/>
            </a:br>
            <a:r>
              <a:rPr lang="ru-RU" dirty="0" smtClean="0"/>
              <a:t>Достоинства и недостатки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  <a:solidFill>
            <a:srgbClr val="00B050"/>
          </a:solidFill>
        </p:spPr>
        <p:txBody>
          <a:bodyPr numCol="1">
            <a:normAutofit fontScale="85000" lnSpcReduction="10000"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Кроссплатформенность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статического анализа уже откомпилированного кода. </a:t>
            </a:r>
            <a:r>
              <a:rPr lang="en-US" sz="2400" dirty="0" smtClean="0">
                <a:solidFill>
                  <a:schemeClr val="bg1"/>
                </a:solidFill>
              </a:rPr>
              <a:t>(VS Code Analysis </a:t>
            </a:r>
            <a:r>
              <a:rPr lang="ru-RU" sz="2400" dirty="0" smtClean="0">
                <a:solidFill>
                  <a:schemeClr val="bg1"/>
                </a:solidFill>
              </a:rPr>
              <a:t>и другие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модификации кода после компиляции. (АОП, </a:t>
            </a:r>
            <a:r>
              <a:rPr lang="en-US" sz="2400" dirty="0" smtClean="0">
                <a:solidFill>
                  <a:schemeClr val="bg1"/>
                </a:solidFill>
              </a:rPr>
              <a:t>MS Code Contracts</a:t>
            </a:r>
            <a:r>
              <a:rPr lang="ru-RU" sz="2400" dirty="0" smtClean="0">
                <a:solidFill>
                  <a:schemeClr val="bg1"/>
                </a:solidFill>
              </a:rPr>
              <a:t> и т.д.)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Возможность изучать чужой код. Включая код самого </a:t>
            </a:r>
            <a:r>
              <a:rPr lang="en-US" sz="2400" dirty="0" smtClean="0">
                <a:solidFill>
                  <a:schemeClr val="bg1"/>
                </a:solidFill>
              </a:rPr>
              <a:t>.NET!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Наличие механизмов ограничивающих возможности выполняемого кода.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601241"/>
            <a:ext cx="4114800" cy="452596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JIT</a:t>
            </a:r>
            <a:r>
              <a:rPr lang="ru-RU" sz="2400" dirty="0" smtClean="0">
                <a:solidFill>
                  <a:schemeClr val="bg1"/>
                </a:solidFill>
              </a:rPr>
              <a:t>-компиляция занимает время и дополнительную память (станет меньшей проблемой после выхода </a:t>
            </a:r>
            <a:r>
              <a:rPr lang="en-US" sz="2400" dirty="0" smtClean="0">
                <a:solidFill>
                  <a:schemeClr val="bg1"/>
                </a:solidFill>
              </a:rPr>
              <a:t>.NET Native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Труднее защищать интелектуальную собственность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Предварительная компиляция с помощью </a:t>
            </a:r>
            <a:r>
              <a:rPr lang="en-US" dirty="0" smtClean="0"/>
              <a:t>NGEN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JIT </a:t>
            </a:r>
            <a:r>
              <a:rPr lang="ru-RU" dirty="0" smtClean="0"/>
              <a:t>компиляция из </a:t>
            </a:r>
            <a:r>
              <a:rPr lang="en-US" dirty="0" smtClean="0"/>
              <a:t>IL </a:t>
            </a:r>
            <a:r>
              <a:rPr lang="ru-RU" dirty="0" smtClean="0"/>
              <a:t>кода в машинный происходит прямо в памяти при каждом запуске приложения. Это может привести к замедлению работы приложения. С помощью утилиты </a:t>
            </a:r>
            <a:r>
              <a:rPr lang="en-US" dirty="0" smtClean="0"/>
              <a:t>ngen.exe </a:t>
            </a:r>
            <a:r>
              <a:rPr lang="ru-RU" dirty="0" smtClean="0"/>
              <a:t>можно выполнить полную компиляцию в машинный код. Данный процесс не меняет </a:t>
            </a:r>
            <a:r>
              <a:rPr lang="en-US" dirty="0" smtClean="0"/>
              <a:t>exe/</a:t>
            </a:r>
            <a:r>
              <a:rPr lang="en-US" dirty="0" err="1" smtClean="0"/>
              <a:t>dll</a:t>
            </a:r>
            <a:r>
              <a:rPr lang="ru-RU" dirty="0" smtClean="0"/>
              <a:t>, а создает откомпилированную копию файла где-то в системных папках.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C:\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Windows\Microsoft.NET\Framework\v4.0.30319\</a:t>
            </a:r>
            <a:b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ngen.exe install &lt;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Путь к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EXE </a:t>
            </a:r>
            <a:r>
              <a:rPr lang="ru-RU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или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DLL&gt;</a:t>
            </a:r>
            <a:endParaRPr lang="ru-RU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4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Технология</a:t>
            </a:r>
            <a:r>
              <a:rPr lang="en-US" dirty="0" smtClean="0"/>
              <a:t> .NET Native </a:t>
            </a:r>
            <a:r>
              <a:rPr lang="ru-RU" dirty="0" smtClean="0">
                <a:solidFill>
                  <a:srgbClr val="FFFF00"/>
                </a:solidFill>
              </a:rPr>
              <a:t>(</a:t>
            </a:r>
            <a:r>
              <a:rPr lang="el-GR" dirty="0" smtClean="0">
                <a:solidFill>
                  <a:srgbClr val="FFFF00"/>
                </a:solidFill>
                <a:latin typeface="Calibri"/>
              </a:rPr>
              <a:t>β</a:t>
            </a:r>
            <a:r>
              <a:rPr lang="ru-RU" dirty="0" smtClean="0">
                <a:solidFill>
                  <a:srgbClr val="FFFF00"/>
                </a:solidFill>
                <a:latin typeface="Calibri"/>
              </a:rPr>
              <a:t>-версия!)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Технология </a:t>
            </a:r>
            <a:r>
              <a:rPr lang="en-US" dirty="0" smtClean="0"/>
              <a:t>.NET Native</a:t>
            </a:r>
            <a:r>
              <a:rPr lang="ru-RU" dirty="0" smtClean="0"/>
              <a:t> позволяет откомпилировать </a:t>
            </a:r>
            <a:r>
              <a:rPr lang="en-US" dirty="0" smtClean="0"/>
              <a:t>IL </a:t>
            </a:r>
            <a:r>
              <a:rPr lang="ru-RU" dirty="0" smtClean="0"/>
              <a:t>код в машинный с помощью </a:t>
            </a:r>
            <a:r>
              <a:rPr lang="en-US" dirty="0" smtClean="0"/>
              <a:t>C++ </a:t>
            </a:r>
            <a:r>
              <a:rPr lang="ru-RU" dirty="0" smtClean="0"/>
              <a:t>компилятора получив на выходе сильно оптимизированный </a:t>
            </a:r>
            <a:r>
              <a:rPr lang="ru-RU" dirty="0"/>
              <a:t>монолитный </a:t>
            </a:r>
            <a:r>
              <a:rPr lang="ru-RU" dirty="0" smtClean="0"/>
              <a:t>исполняемый модуль. Он будет потреблять меньше памяти и работать быстрее. Пока доступна только для </a:t>
            </a:r>
            <a:r>
              <a:rPr lang="en-US" dirty="0" smtClean="0"/>
              <a:t>Windows Store </a:t>
            </a:r>
            <a:r>
              <a:rPr lang="ru-RU" dirty="0" smtClean="0"/>
              <a:t>приложений при использовании </a:t>
            </a:r>
            <a:r>
              <a:rPr lang="en-US" dirty="0" smtClean="0"/>
              <a:t>Visual Studio 2013 Update 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msdn.microsoft.com/en-us/vstudio/dotnetnative.aspx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44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IL</a:t>
            </a:r>
            <a:r>
              <a:rPr lang="ru-RU" sz="4400" dirty="0" smtClean="0">
                <a:solidFill>
                  <a:schemeClr val="bg1"/>
                </a:solidFill>
              </a:rPr>
              <a:t>-код</a:t>
            </a:r>
            <a:r>
              <a:rPr lang="en-US" sz="4400" dirty="0" smtClean="0">
                <a:solidFill>
                  <a:schemeClr val="bg1"/>
                </a:solidFill>
              </a:rPr>
              <a:t>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103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1797"/>
            <a:ext cx="79928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Утилиты для работы </a:t>
            </a:r>
            <a:r>
              <a:rPr lang="ru-RU" sz="2800" dirty="0">
                <a:solidFill>
                  <a:schemeClr val="bg1"/>
                </a:solidFill>
              </a:rPr>
              <a:t>с </a:t>
            </a:r>
            <a:r>
              <a:rPr lang="ru-RU" sz="2800" dirty="0" smtClean="0">
                <a:solidFill>
                  <a:schemeClr val="bg1"/>
                </a:solidFill>
              </a:rPr>
              <a:t>декомпилированным кодом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IL </a:t>
            </a:r>
            <a:r>
              <a:rPr lang="en-US" dirty="0" err="1">
                <a:solidFill>
                  <a:schemeClr val="bg1"/>
                </a:solidFill>
              </a:rPr>
              <a:t>Dasm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часть </a:t>
            </a:r>
            <a:r>
              <a:rPr lang="en-US" dirty="0" smtClean="0">
                <a:solidFill>
                  <a:schemeClr val="bg1"/>
                </a:solidFill>
              </a:rPr>
              <a:t>Windows SDK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DotPeek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www.jetbrains.com/decompiler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ReSharper -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www.jetbrains.com/resharper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Just </a:t>
            </a:r>
            <a:r>
              <a:rPr lang="en-US" dirty="0">
                <a:solidFill>
                  <a:schemeClr val="bg1"/>
                </a:solidFill>
              </a:rPr>
              <a:t>Decompile - 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www.telerik.com/products/decompiler.aspx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.NET Reflector -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www.red-gate.com/products/dotnet-development/reflector/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ILSpy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ilspy.net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88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Class Library</a:t>
            </a:r>
            <a:br>
              <a:rPr lang="en-US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14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Модификатор доступа </a:t>
            </a:r>
            <a:r>
              <a:rPr lang="en-US" dirty="0" smtClean="0"/>
              <a:t>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Типы объявленные как </a:t>
            </a:r>
            <a:r>
              <a:rPr lang="en-US" dirty="0" smtClean="0"/>
              <a:t>internal </a:t>
            </a:r>
            <a:r>
              <a:rPr lang="ru-RU" dirty="0" smtClean="0"/>
              <a:t>будут недоступны за пределами сборки где они объявлены. Это дает возможность создавать общие типы которые используются внутри нашей библиотеки, но не могут быть использованы за её пределами.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у класса не указан модификатор доступа, то по умолчанию используется </a:t>
            </a:r>
            <a:r>
              <a:rPr lang="en-US" dirty="0" smtClean="0"/>
              <a:t>internal.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2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Модификатор доступа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protected internal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Модификатор дотсупа «</a:t>
            </a:r>
            <a:r>
              <a:rPr lang="en-US" dirty="0" smtClean="0"/>
              <a:t>protected internal</a:t>
            </a:r>
            <a:r>
              <a:rPr lang="ru-RU" dirty="0" smtClean="0"/>
              <a:t>» означает </a:t>
            </a:r>
            <a:r>
              <a:rPr lang="en-US" dirty="0"/>
              <a:t>protected </a:t>
            </a:r>
            <a:r>
              <a:rPr lang="ru-RU" dirty="0" smtClean="0"/>
              <a:t>ИЛИ </a:t>
            </a:r>
            <a:r>
              <a:rPr lang="en-US" dirty="0" smtClean="0"/>
              <a:t>internal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 </a:t>
            </a:r>
            <a:r>
              <a:rPr lang="en-US" dirty="0" err="1" smtClean="0"/>
              <a:t>InternalsVisibleTo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Атрибут сборки </a:t>
            </a:r>
            <a:r>
              <a:rPr lang="en-US" dirty="0" err="1"/>
              <a:t>InternalsVisibleTo</a:t>
            </a:r>
            <a:r>
              <a:rPr lang="en-US" dirty="0"/>
              <a:t> </a:t>
            </a:r>
            <a:r>
              <a:rPr lang="ru-RU" dirty="0" smtClean="0"/>
              <a:t>(из пространства имен </a:t>
            </a:r>
            <a:r>
              <a:rPr lang="en-US" dirty="0" err="1" smtClean="0"/>
              <a:t>System.Runtime.CompilerServices</a:t>
            </a:r>
            <a:r>
              <a:rPr lang="ru-RU" dirty="0" smtClean="0"/>
              <a:t>) позволяет указать что другой сборке разрешен доступ к </a:t>
            </a:r>
            <a:r>
              <a:rPr lang="en-US" dirty="0" smtClean="0"/>
              <a:t>internal </a:t>
            </a:r>
            <a:r>
              <a:rPr lang="ru-RU" dirty="0" smtClean="0"/>
              <a:t>типам данной сборки. Это полезно для сборок созданных одной компанией и/или при написании модульных тестов.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19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 </a:t>
            </a:r>
            <a:r>
              <a:rPr lang="ru-RU" dirty="0" smtClean="0"/>
              <a:t>конфигурации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080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каждом проектов в </a:t>
            </a:r>
            <a:r>
              <a:rPr lang="en-US" sz="2400" dirty="0" smtClean="0"/>
              <a:t>VS </a:t>
            </a:r>
            <a:r>
              <a:rPr lang="ru-RU" sz="2400" dirty="0" smtClean="0"/>
              <a:t>присутствуют конфигурации </a:t>
            </a:r>
            <a:r>
              <a:rPr lang="en-US" sz="2400" dirty="0" smtClean="0"/>
              <a:t>Debug </a:t>
            </a:r>
            <a:r>
              <a:rPr lang="ru-RU" sz="2400" dirty="0" smtClean="0"/>
              <a:t>и </a:t>
            </a:r>
            <a:r>
              <a:rPr lang="en-US" sz="2400" dirty="0" smtClean="0"/>
              <a:t>Release</a:t>
            </a:r>
            <a:r>
              <a:rPr lang="ru-RU" sz="2400" dirty="0" smtClean="0"/>
              <a:t> для разных этапов в разработке</a:t>
            </a:r>
            <a:r>
              <a:rPr lang="en-US" sz="2400" dirty="0" smtClean="0"/>
              <a:t>. </a:t>
            </a:r>
            <a:r>
              <a:rPr lang="ru-RU" sz="2400" dirty="0" smtClean="0"/>
              <a:t>Конфигурация </a:t>
            </a:r>
            <a:r>
              <a:rPr lang="en-US" sz="2400" dirty="0" smtClean="0"/>
              <a:t>Debug </a:t>
            </a:r>
            <a:r>
              <a:rPr lang="ru-RU" sz="2400" dirty="0" smtClean="0"/>
              <a:t>используется в течение разработки; конфигурация </a:t>
            </a:r>
            <a:r>
              <a:rPr lang="en-US" sz="2400" dirty="0" smtClean="0"/>
              <a:t>Release </a:t>
            </a:r>
            <a:r>
              <a:rPr lang="ru-RU" sz="2400" dirty="0" smtClean="0"/>
              <a:t>для компиляции законченного приложения.</a:t>
            </a:r>
            <a:endParaRPr lang="ru-R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631765"/>
              </p:ext>
            </p:extLst>
          </p:nvPr>
        </p:nvGraphicFramePr>
        <p:xfrm>
          <a:off x="457200" y="3241784"/>
          <a:ext cx="82912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755"/>
                <a:gridCol w="2763755"/>
                <a:gridCol w="276375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Настройка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Release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Define DEBUG constant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Optimize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code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Выкл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Вкл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Debug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Info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Full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PDB-only</a:t>
                      </a:r>
                      <a:endParaRPr lang="ru-RU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60504" y="4869160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84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Отладочные символы </a:t>
            </a:r>
            <a:r>
              <a:rPr lang="en-US" dirty="0" smtClean="0"/>
              <a:t>(*.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r>
              <a:rPr lang="ru-RU" dirty="0" smtClean="0"/>
              <a:t>файлы)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Отладочные символы необходимы для работы отладчика и также помогают в диагностике проблем возникающих на клиентских машинах. Для управляемого кода они содержат:</a:t>
            </a:r>
          </a:p>
          <a:p>
            <a:r>
              <a:rPr lang="ru-RU" dirty="0" smtClean="0"/>
              <a:t>Названия исходных файлов и номера строк</a:t>
            </a:r>
          </a:p>
          <a:p>
            <a:r>
              <a:rPr lang="ru-RU" dirty="0" smtClean="0"/>
              <a:t>Названия локальных переменных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Отладочные символы создаются по умолчанию в конфигурациях </a:t>
            </a:r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Release</a:t>
            </a:r>
            <a:r>
              <a:rPr lang="ru-RU" dirty="0" smtClean="0"/>
              <a:t>. </a:t>
            </a:r>
            <a:r>
              <a:rPr lang="ru-RU" smtClean="0"/>
              <a:t>Рекомендуется распростанять их вместе со своим приложением.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463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Многофайловые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Позволяют распределять </a:t>
            </a:r>
            <a:r>
              <a:rPr lang="ru-RU" dirty="0"/>
              <a:t>типы по разным </a:t>
            </a:r>
            <a:r>
              <a:rPr lang="ru-RU" dirty="0" smtClean="0"/>
              <a:t>файлам</a:t>
            </a:r>
          </a:p>
          <a:p>
            <a:r>
              <a:rPr lang="ru-RU" dirty="0"/>
              <a:t>Позволяют д</a:t>
            </a:r>
            <a:r>
              <a:rPr lang="ru-RU" dirty="0" smtClean="0"/>
              <a:t>обавлять </a:t>
            </a:r>
            <a:r>
              <a:rPr lang="ru-RU" dirty="0"/>
              <a:t>к сборке файлы с ресурсами и </a:t>
            </a:r>
            <a:r>
              <a:rPr lang="ru-RU" dirty="0" smtClean="0"/>
              <a:t>данными</a:t>
            </a:r>
          </a:p>
          <a:p>
            <a:r>
              <a:rPr lang="ru-RU" dirty="0"/>
              <a:t>Позволяют с</a:t>
            </a:r>
            <a:r>
              <a:rPr lang="ru-RU" dirty="0" smtClean="0"/>
              <a:t>оздавать </a:t>
            </a:r>
            <a:r>
              <a:rPr lang="ru-RU" dirty="0"/>
              <a:t>сборки, состоящие из типов, написанных на разных языках </a:t>
            </a:r>
            <a:r>
              <a:rPr lang="en-US" dirty="0" smtClean="0"/>
              <a:t>	</a:t>
            </a:r>
            <a:r>
              <a:rPr lang="ru-RU" dirty="0" smtClean="0"/>
              <a:t>программирования</a:t>
            </a:r>
          </a:p>
          <a:p>
            <a:r>
              <a:rPr lang="ru-RU" dirty="0" smtClean="0"/>
              <a:t>Создаются с помощью утилиты </a:t>
            </a:r>
            <a:r>
              <a:rPr lang="en-US" dirty="0" smtClean="0"/>
              <a:t>AL.exe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6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Многофайловые сборки</a:t>
            </a:r>
            <a:br>
              <a:rPr lang="ru-RU" dirty="0" smtClean="0"/>
            </a:br>
            <a:r>
              <a:rPr lang="ru-RU" dirty="0" smtClean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сборок к 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 меню </a:t>
            </a:r>
            <a:r>
              <a:rPr lang="en-US" dirty="0" smtClean="0"/>
              <a:t>Project -&gt; Add Reference</a:t>
            </a:r>
            <a:r>
              <a:rPr lang="ru-RU" dirty="0" smtClean="0"/>
              <a:t> ...</a:t>
            </a:r>
            <a:endParaRPr lang="en-US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Solution Explorer, </a:t>
            </a:r>
            <a:r>
              <a:rPr lang="ru-RU" dirty="0" smtClean="0"/>
              <a:t>найти узел </a:t>
            </a:r>
            <a:r>
              <a:rPr lang="en-US" dirty="0" smtClean="0"/>
              <a:t>References </a:t>
            </a:r>
            <a:r>
              <a:rPr lang="ru-RU" dirty="0" smtClean="0"/>
              <a:t>нужного проекта</a:t>
            </a:r>
            <a:r>
              <a:rPr lang="en-US" dirty="0" smtClean="0"/>
              <a:t>,</a:t>
            </a:r>
            <a:r>
              <a:rPr lang="ru-RU" dirty="0" smtClean="0"/>
              <a:t> вызвать контестное меню и выбрать </a:t>
            </a:r>
            <a:r>
              <a:rPr lang="en-US" dirty="0"/>
              <a:t>Add Reference</a:t>
            </a:r>
            <a:r>
              <a:rPr lang="ru-RU" dirty="0"/>
              <a:t> </a:t>
            </a:r>
            <a:r>
              <a:rPr lang="ru-RU" dirty="0" smtClean="0"/>
              <a:t>...</a:t>
            </a:r>
            <a:endParaRPr lang="en-US" dirty="0" smtClean="0"/>
          </a:p>
          <a:p>
            <a:r>
              <a:rPr lang="ru-RU" dirty="0" smtClean="0"/>
              <a:t>С помощью </a:t>
            </a:r>
            <a:r>
              <a:rPr lang="en-US" dirty="0" err="1" smtClean="0"/>
              <a:t>NuGet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7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Номер версии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[assembly: </a:t>
            </a:r>
            <a:r>
              <a:rPr lang="en-US" dirty="0" err="1" smtClean="0"/>
              <a:t>AssemblyVersion</a:t>
            </a:r>
            <a:r>
              <a:rPr lang="en-US" dirty="0" smtClean="0"/>
              <a:t>(“1.2.3.4”)]</a:t>
            </a:r>
          </a:p>
          <a:p>
            <a:r>
              <a:rPr lang="en-US" dirty="0" err="1" smtClean="0"/>
              <a:t>major.minor.build.revision</a:t>
            </a:r>
            <a:endParaRPr lang="ru-RU" dirty="0" smtClean="0"/>
          </a:p>
          <a:p>
            <a:pPr lvl="1"/>
            <a:r>
              <a:rPr lang="ru-RU" dirty="0" smtClean="0"/>
              <a:t>Старший номер</a:t>
            </a:r>
          </a:p>
          <a:p>
            <a:pPr lvl="1"/>
            <a:r>
              <a:rPr lang="ru-RU" dirty="0" smtClean="0"/>
              <a:t>Младший номер</a:t>
            </a:r>
          </a:p>
          <a:p>
            <a:pPr lvl="1"/>
            <a:r>
              <a:rPr lang="ru-RU" dirty="0" smtClean="0"/>
              <a:t>Номер билда</a:t>
            </a:r>
          </a:p>
          <a:p>
            <a:pPr lvl="1"/>
            <a:r>
              <a:rPr lang="ru-RU" dirty="0" smtClean="0"/>
              <a:t>Номер ревизии</a:t>
            </a:r>
            <a:endParaRPr lang="en-US" dirty="0" smtClean="0"/>
          </a:p>
          <a:p>
            <a:r>
              <a:rPr lang="ru-RU" dirty="0" smtClean="0"/>
              <a:t>Задается в </a:t>
            </a:r>
            <a:r>
              <a:rPr lang="en-US" dirty="0" err="1" smtClean="0"/>
              <a:t>AssemblyInfo.cs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0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развертывания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Закрытое</a:t>
            </a:r>
          </a:p>
          <a:p>
            <a:r>
              <a:rPr lang="ru-RU" dirty="0" smtClean="0"/>
              <a:t>Совместное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46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Поиск </a:t>
            </a:r>
            <a:r>
              <a:rPr lang="ru-RU" dirty="0" smtClean="0"/>
              <a:t>сборки</a:t>
            </a:r>
            <a:br>
              <a:rPr lang="ru-RU" dirty="0" smtClean="0"/>
            </a:br>
            <a:r>
              <a:rPr lang="ru-RU" dirty="0" smtClean="0"/>
              <a:t>Закрытое развертывание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AppBase</a:t>
            </a:r>
            <a:r>
              <a:rPr lang="en-US" dirty="0" smtClean="0"/>
              <a:t>\AsmName.dll</a:t>
            </a:r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\privatePath2\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</a:p>
          <a:p>
            <a:endParaRPr lang="en-US" dirty="0" smtClean="0"/>
          </a:p>
          <a:p>
            <a:r>
              <a:rPr lang="en-US" dirty="0" err="1" smtClean="0"/>
              <a:t>AppBase</a:t>
            </a:r>
            <a:r>
              <a:rPr lang="en-US" dirty="0" smtClean="0"/>
              <a:t>\en-US\AsmName.dll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/>
              <a:t>. </a:t>
            </a:r>
            <a:r>
              <a:rPr lang="en-US" dirty="0" err="1"/>
              <a:t>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privatePath1\</a:t>
            </a:r>
            <a:r>
              <a:rPr lang="en-US" dirty="0" err="1" smtClean="0"/>
              <a:t>AsmName</a:t>
            </a:r>
            <a:r>
              <a:rPr lang="en-US" dirty="0" smtClean="0"/>
              <a:t>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privatePath2\AsmName.dll</a:t>
            </a:r>
            <a:endParaRPr lang="en-US" dirty="0"/>
          </a:p>
          <a:p>
            <a:r>
              <a:rPr lang="en-US" dirty="0" err="1" smtClean="0"/>
              <a:t>AppBase</a:t>
            </a:r>
            <a:r>
              <a:rPr lang="en-US" dirty="0" smtClean="0"/>
              <a:t>\</a:t>
            </a:r>
            <a:r>
              <a:rPr lang="en-US" dirty="0"/>
              <a:t>en-US\</a:t>
            </a:r>
            <a:r>
              <a:rPr lang="en-US" dirty="0" smtClean="0"/>
              <a:t>privatePath2\</a:t>
            </a:r>
            <a:r>
              <a:rPr lang="en-US" dirty="0" err="1" smtClean="0"/>
              <a:t>AsmName</a:t>
            </a:r>
            <a:r>
              <a:rPr lang="en-US" dirty="0" smtClean="0"/>
              <a:t>\</a:t>
            </a:r>
            <a:r>
              <a:rPr lang="en-US" dirty="0" err="1" smtClean="0"/>
              <a:t>AsmName</a:t>
            </a:r>
            <a:r>
              <a:rPr lang="en-US" dirty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Атрибуты</a:t>
            </a:r>
            <a:r>
              <a:rPr lang="en-US" sz="3600" dirty="0" smtClean="0"/>
              <a:t> (</a:t>
            </a:r>
            <a:r>
              <a:rPr lang="en-US" sz="3600" dirty="0"/>
              <a:t>custom attributes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Атрибуты – программные средства, позволяющие внеси дополнительную информацию в метаданных, связанных с типом. Все атрибуты делятся на 4 группы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компилятором</a:t>
            </a:r>
            <a:r>
              <a:rPr lang="ru-RU" sz="1600" b="1" dirty="0"/>
              <a:t>. </a:t>
            </a:r>
            <a:r>
              <a:rPr lang="ru-RU" sz="1600" dirty="0"/>
              <a:t>Информация этих атрибутов используется компилятором для генерации кода.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средой исполнения</a:t>
            </a:r>
            <a:r>
              <a:rPr lang="ru-RU" sz="1600" b="1" dirty="0"/>
              <a:t>.</a:t>
            </a:r>
            <a:endParaRPr lang="be-BY" sz="1600" b="1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Атрибуты, используемые библиотекой классов</a:t>
            </a:r>
            <a:r>
              <a:rPr lang="ru-RU" sz="1600" b="1" dirty="0"/>
              <a:t>. </a:t>
            </a:r>
            <a:r>
              <a:rPr lang="ru-RU" sz="1600" dirty="0"/>
              <a:t>Применяются в служебных целях классами, входящими в состав стандартной библиотеки.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b="1" i="1" dirty="0"/>
              <a:t>Пользовательские атрибуты</a:t>
            </a:r>
            <a:r>
              <a:rPr lang="ru-RU" sz="1600" b="1" dirty="0"/>
              <a:t>. </a:t>
            </a:r>
            <a:r>
              <a:rPr lang="ru-RU" sz="1600" dirty="0"/>
              <a:t>Это атрибуты, созданные программистом.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u-RU" sz="1600" dirty="0"/>
              <a:t>При использовании атрибута,  его имя записывается и квадратных скобках перед тем элементом, к которому он принадлежит, например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52400" y="3200400"/>
            <a:ext cx="8839200" cy="862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[Serializable]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SomeClass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 . .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52400" y="4090988"/>
            <a:ext cx="8839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Если возникает двусмысленность в принадлежности атрибута тому или другому элементу можно воспользоваться специальным модификатором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ru-RU" sz="1600" b="1"/>
              <a:t>assembly, </a:t>
            </a:r>
            <a:r>
              <a:rPr lang="en-US" sz="1600" b="1"/>
              <a:t>module</a:t>
            </a:r>
            <a:r>
              <a:rPr lang="ru-RU" sz="1600" b="1"/>
              <a:t>, </a:t>
            </a:r>
            <a:r>
              <a:rPr lang="en-US" sz="1600" b="1"/>
              <a:t>field</a:t>
            </a:r>
            <a:r>
              <a:rPr lang="ru-RU" sz="1600" b="1"/>
              <a:t>, </a:t>
            </a:r>
            <a:r>
              <a:rPr lang="en-US" sz="1600" b="1"/>
              <a:t>event</a:t>
            </a:r>
            <a:r>
              <a:rPr lang="ru-RU" sz="1600" b="1"/>
              <a:t>, </a:t>
            </a:r>
            <a:r>
              <a:rPr lang="en-US" sz="1600" b="1"/>
              <a:t>method</a:t>
            </a:r>
            <a:r>
              <a:rPr lang="ru-RU" sz="1600" b="1"/>
              <a:t>, </a:t>
            </a:r>
            <a:r>
              <a:rPr lang="en-US" sz="1600" b="1"/>
              <a:t>param</a:t>
            </a:r>
            <a:r>
              <a:rPr lang="ru-RU" sz="1600" b="1"/>
              <a:t>, property, return, type</a:t>
            </a: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400" y="49530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[class: Serializable]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247" name="Rectangle 3"/>
          <p:cNvSpPr>
            <a:spLocks noChangeArrowheads="1"/>
          </p:cNvSpPr>
          <p:nvPr/>
        </p:nvSpPr>
        <p:spPr bwMode="auto">
          <a:xfrm>
            <a:off x="152400" y="5310188"/>
            <a:ext cx="8839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Так как атрибут – это класс, унаследованный от </a:t>
            </a:r>
            <a:r>
              <a:rPr lang="en-US" sz="1600"/>
              <a:t>System.Attribute,</a:t>
            </a:r>
            <a:r>
              <a:rPr lang="ru-RU" sz="1600"/>
              <a:t> то он может иметь конструктор с параметрами. В этому случае, параметры записываются в скобках после имения атрибута.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52400" y="6248400"/>
            <a:ext cx="8839200" cy="3698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lang="be-BY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DllImport("system.dll")]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App.config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version="1.0"?&gt;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configuration&gt;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="urn:schemas-microsoft-com:asm.v1"&gt;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probing </a:t>
            </a:r>
            <a:r>
              <a:rPr lang="en-US" sz="1600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privatePath</a:t>
            </a:r>
            <a:r>
              <a:rPr lang="en-US" sz="1600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="privatePath1;privatePath2"/&gt;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assemblyBinding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runtime&gt;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&lt;/configuration&gt;</a:t>
            </a: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798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Machine.config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085184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%</a:t>
            </a:r>
            <a:r>
              <a:rPr lang="en-US" sz="2800" dirty="0" err="1" smtClean="0"/>
              <a:t>windir</a:t>
            </a:r>
            <a:r>
              <a:rPr lang="en-US" sz="2800" dirty="0" smtClean="0"/>
              <a:t>%\Microsoft.NET\Framework\</a:t>
            </a:r>
            <a:r>
              <a:rPr lang="en-US" sz="2800" dirty="0" err="1" smtClean="0"/>
              <a:t>x.y.z</a:t>
            </a:r>
            <a:r>
              <a:rPr lang="en-US" sz="2800" dirty="0" smtClean="0"/>
              <a:t>\CONFIG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41638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Fuslogvw.exe (Assembly Binding Log Viewer)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Диагностика проблем с загрузкой сборок. Является частью </a:t>
            </a:r>
            <a:r>
              <a:rPr lang="en-US" dirty="0" smtClean="0"/>
              <a:t>Windows SDK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en-US" dirty="0" smtClean="0"/>
              <a:t>HKLM\Software\Microsoft\Fusion</a:t>
            </a:r>
            <a:endParaRPr lang="ru-RU" dirty="0" smtClean="0"/>
          </a:p>
          <a:p>
            <a:pPr lvl="1"/>
            <a:r>
              <a:rPr lang="en-US" dirty="0" err="1"/>
              <a:t>ForceLog</a:t>
            </a:r>
            <a:r>
              <a:rPr lang="en-US" dirty="0"/>
              <a:t> </a:t>
            </a:r>
            <a:r>
              <a:rPr lang="ru-RU" dirty="0" smtClean="0"/>
              <a:t>= 1</a:t>
            </a:r>
          </a:p>
          <a:p>
            <a:pPr lvl="1"/>
            <a:r>
              <a:rPr lang="en-US" dirty="0" err="1" smtClean="0"/>
              <a:t>LogPath</a:t>
            </a:r>
            <a:r>
              <a:rPr lang="ru-RU" dirty="0" smtClean="0"/>
              <a:t> – путь к существующей папке для протоколирования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ru-RU" dirty="0" smtClean="0"/>
              <a:t>необязательно</a:t>
            </a:r>
            <a:r>
              <a:rPr lang="en-US" dirty="0" smtClean="0"/>
              <a:t>) </a:t>
            </a:r>
            <a:r>
              <a:rPr lang="en-US" dirty="0" err="1" smtClean="0"/>
              <a:t>LogResourceBinds</a:t>
            </a:r>
            <a:r>
              <a:rPr lang="en-US" dirty="0" smtClean="0"/>
              <a:t> = 1</a:t>
            </a:r>
            <a:r>
              <a:rPr lang="ru-RU" dirty="0" smtClean="0"/>
              <a:t> для протоколирования </a:t>
            </a:r>
            <a:r>
              <a:rPr lang="en-US" dirty="0" smtClean="0"/>
              <a:t>satellite </a:t>
            </a:r>
            <a:r>
              <a:rPr lang="ru-RU" dirty="0" smtClean="0"/>
              <a:t>сборок</a:t>
            </a:r>
          </a:p>
          <a:p>
            <a:pPr marL="0" indent="0">
              <a:buNone/>
            </a:pPr>
            <a:endParaRPr lang="ru-RU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msdn.microsoft.com/en-us/library/e74a18c4%28v=vs.110%29.aspx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6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сборки (</a:t>
            </a:r>
            <a:r>
              <a:rPr lang="en-US" dirty="0" smtClean="0"/>
              <a:t>strong name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задания строгово имени сборки необходимы четыре составляющих: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Имя сборки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Задается в свойствах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Номер версии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AssemblyVersion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rgbClr val="FFFF00"/>
                </a:solidFill>
              </a:rPr>
              <a:t>Культура сборки</a:t>
            </a:r>
          </a:p>
          <a:p>
            <a:pPr lvl="1"/>
            <a:r>
              <a:rPr lang="ru-RU" dirty="0" smtClean="0"/>
              <a:t>Атрибут </a:t>
            </a:r>
            <a:r>
              <a:rPr lang="en-US" dirty="0" err="1" smtClean="0"/>
              <a:t>AssemblyCulture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FF00"/>
                </a:solidFill>
              </a:rPr>
              <a:t>PublicKeyToken</a:t>
            </a:r>
            <a:endParaRPr lang="ru-RU" dirty="0" smtClean="0">
              <a:solidFill>
                <a:srgbClr val="FFFF00"/>
              </a:solidFill>
            </a:endParaRPr>
          </a:p>
          <a:p>
            <a:pPr lvl="1"/>
            <a:r>
              <a:rPr lang="ru-RU" dirty="0" smtClean="0"/>
              <a:t>Часть </a:t>
            </a:r>
            <a:r>
              <a:rPr lang="en-US" dirty="0" smtClean="0"/>
              <a:t>public </a:t>
            </a:r>
            <a:r>
              <a:rPr lang="ru-RU" dirty="0" smtClean="0"/>
              <a:t>ключа из </a:t>
            </a:r>
            <a:r>
              <a:rPr lang="en-US" dirty="0" err="1" smtClean="0"/>
              <a:t>snk</a:t>
            </a:r>
            <a:r>
              <a:rPr lang="en-US" dirty="0" smtClean="0"/>
              <a:t>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 smtClean="0"/>
              <a:t>О,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Culture=neutral</a:t>
            </a:r>
            <a:r>
              <a:rPr lang="en-US" sz="2400" dirty="0"/>
              <a:t>, </a:t>
            </a:r>
            <a:r>
              <a:rPr lang="en-US" sz="2400" dirty="0" err="1" smtClean="0"/>
              <a:t>PublicKeyToken</a:t>
            </a:r>
            <a:r>
              <a:rPr lang="en-US" sz="2400" dirty="0" smtClean="0"/>
              <a:t>=b77a5c561934e089</a:t>
            </a:r>
          </a:p>
          <a:p>
            <a:r>
              <a:rPr lang="en-US" sz="2400" dirty="0" err="1"/>
              <a:t>MyTypes</a:t>
            </a:r>
            <a:r>
              <a:rPr lang="en-US" sz="2400" dirty="0"/>
              <a:t>, </a:t>
            </a:r>
            <a:r>
              <a:rPr lang="en-US" sz="2400" dirty="0" smtClean="0"/>
              <a:t>Version=1.0.8123.</a:t>
            </a:r>
            <a:r>
              <a:rPr lang="ru-RU" sz="2400" dirty="0"/>
              <a:t>О,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Culture=en-US, </a:t>
            </a:r>
            <a:r>
              <a:rPr lang="en-US" sz="2400" dirty="0" err="1"/>
              <a:t>PublicKeyToken</a:t>
            </a:r>
            <a:r>
              <a:rPr lang="en-US" sz="2400" dirty="0"/>
              <a:t>=b77a5c561934e089</a:t>
            </a:r>
            <a:endParaRPr lang="ru-RU" sz="24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62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AssemblyInfo.cs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AssemblyTitle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AssemblyDescription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AssemblyConfiguration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AssemblyCompany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AssemblyProduct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SatelliteAssembliesDemo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AssemblyCopyright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("Copyright ©  2012")]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AssemblyTrademark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AssemblyCulture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("")]</a:t>
            </a: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AssemblyVersion</a:t>
            </a:r>
            <a:r>
              <a:rPr lang="en-US" sz="1800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("1.0.0.0</a:t>
            </a:r>
            <a:r>
              <a:rPr lang="en-US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")] // </a:t>
            </a:r>
            <a:r>
              <a:rPr lang="ru-RU" sz="18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Версия сборки</a:t>
            </a:r>
            <a:endParaRPr lang="en-US" sz="1800" dirty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[assembly: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AssemblyFileVersion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("1.0.0.0")]</a:t>
            </a:r>
            <a:r>
              <a:rPr lang="ru-RU" sz="1800" dirty="0" smtClean="0">
                <a:latin typeface="Courier New" pitchFamily="49" charset="0"/>
                <a:cs typeface="Courier New" pitchFamily="49" charset="0"/>
              </a:rPr>
              <a:t> // Версия файла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Атрибуты версий и их использование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AssemblyVersion</a:t>
            </a:r>
            <a:r>
              <a:rPr lang="en-US" sz="1800" dirty="0"/>
              <a:t>("1.1.0.0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сборки.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Используется </a:t>
            </a:r>
            <a:r>
              <a:rPr lang="en-US" sz="1800" dirty="0" smtClean="0">
                <a:solidFill>
                  <a:srgbClr val="FFFF00"/>
                </a:solidFill>
              </a:rPr>
              <a:t>.NET CLR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AssemblyFileVersion</a:t>
            </a:r>
            <a:r>
              <a:rPr lang="en-US" sz="1800" dirty="0"/>
              <a:t>("1.1.0.10</a:t>
            </a:r>
            <a:r>
              <a:rPr lang="en-US" sz="1800" dirty="0" smtClean="0"/>
              <a:t>")]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 </a:t>
            </a:r>
            <a:r>
              <a:rPr lang="ru-RU" sz="1800" dirty="0" smtClean="0">
                <a:solidFill>
                  <a:srgbClr val="FFFF00"/>
                </a:solidFill>
              </a:rPr>
              <a:t>Версия файла.</a:t>
            </a:r>
            <a:r>
              <a:rPr lang="ru-RU" sz="1800" dirty="0">
                <a:solidFill>
                  <a:srgbClr val="FFFF00"/>
                </a:solidFill>
              </a:rPr>
              <a:t> Можно использовать 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</a:t>
            </a:r>
            <a:r>
              <a:rPr lang="ru-RU" sz="1800" dirty="0" smtClean="0">
                <a:solidFill>
                  <a:srgbClr val="FFFF00"/>
                </a:solidFill>
              </a:rPr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[</a:t>
            </a:r>
            <a:r>
              <a:rPr lang="en-US" sz="1800" dirty="0" smtClean="0"/>
              <a:t>assembly: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en-US" sz="1800" dirty="0" err="1" smtClean="0"/>
              <a:t>AssemblyInformationalVersion</a:t>
            </a:r>
            <a:r>
              <a:rPr lang="en-US" sz="1800" dirty="0"/>
              <a:t>("1.1.0.10 beta</a:t>
            </a:r>
            <a:r>
              <a:rPr lang="en-US" sz="1800" dirty="0" smtClean="0"/>
              <a:t>")]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    </a:t>
            </a:r>
            <a:r>
              <a:rPr lang="ru-RU" sz="1800" dirty="0" smtClean="0">
                <a:solidFill>
                  <a:srgbClr val="FFFF00"/>
                </a:solidFill>
              </a:rPr>
              <a:t>Версия приложения. Можно использовать </a:t>
            </a:r>
            <a:r>
              <a:rPr lang="ru-RU" sz="1800" dirty="0">
                <a:solidFill>
                  <a:srgbClr val="FFFF00"/>
                </a:solidFill>
              </a:rPr>
              <a:t>для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FFFF00"/>
                </a:solidFill>
              </a:rPr>
              <a:t>    собственных целей.</a:t>
            </a:r>
            <a:endParaRPr lang="ru-RU" sz="1800" dirty="0" smtClean="0"/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</a:rPr>
              <a:t>Если вас интересуют версии состоящие не только из цифр, то ознакомтесь с </a:t>
            </a:r>
            <a:r>
              <a:rPr lang="en-US" sz="1800" dirty="0">
                <a:solidFill>
                  <a:schemeClr val="bg1"/>
                </a:solidFill>
              </a:rPr>
              <a:t>Semantic </a:t>
            </a:r>
            <a:r>
              <a:rPr lang="en-US" sz="1800" dirty="0" smtClean="0">
                <a:solidFill>
                  <a:schemeClr val="bg1"/>
                </a:solidFill>
              </a:rPr>
              <a:t>Versioning -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http://semver.org/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8" b="41555"/>
          <a:stretch/>
        </p:blipFill>
        <p:spPr bwMode="auto">
          <a:xfrm>
            <a:off x="5220072" y="1412776"/>
            <a:ext cx="3360812" cy="28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3851920" y="2924944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44294" y="3356992"/>
            <a:ext cx="1343930" cy="11936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2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Строгое имя и ссылки на</a:t>
            </a:r>
            <a:br>
              <a:rPr lang="ru-RU" dirty="0" smtClean="0"/>
            </a:br>
            <a:r>
              <a:rPr lang="ru-RU" dirty="0" smtClean="0"/>
              <a:t>другие сборки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Чтобы сборку получила строгое имя она также должна ссылаться только на сборки со строгим именем. Это необходимо из соображений беопасности чтобы нельзя было подменить неподписанную сборку.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6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Глобальный кеш сборок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Assembly Cache (GAC)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Расположение</a:t>
            </a:r>
            <a:endParaRPr lang="en-US" dirty="0" smtClean="0"/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%\Microsoft.NET\assembly</a:t>
            </a:r>
            <a:r>
              <a:rPr lang="ru-RU" dirty="0" smtClean="0"/>
              <a:t> (</a:t>
            </a:r>
            <a:r>
              <a:rPr lang="en-US" dirty="0" smtClean="0"/>
              <a:t>.NET 4 </a:t>
            </a:r>
            <a:r>
              <a:rPr lang="ru-RU" dirty="0" smtClean="0"/>
              <a:t>и выше</a:t>
            </a:r>
            <a:r>
              <a:rPr lang="en-US" dirty="0" smtClean="0"/>
              <a:t>)</a:t>
            </a:r>
          </a:p>
          <a:p>
            <a:r>
              <a:rPr lang="ru-RU" dirty="0" smtClean="0"/>
              <a:t>Добавление сборки в </a:t>
            </a:r>
            <a:r>
              <a:rPr lang="en-US" dirty="0" smtClean="0"/>
              <a:t>GAC</a:t>
            </a:r>
          </a:p>
          <a:p>
            <a:pPr lvl="1"/>
            <a:r>
              <a:rPr lang="ru-RU" dirty="0" smtClean="0"/>
              <a:t>На компьютере разработчика</a:t>
            </a:r>
          </a:p>
          <a:p>
            <a:pPr lvl="2"/>
            <a:r>
              <a:rPr lang="en-US" dirty="0" err="1" smtClean="0"/>
              <a:t>gacutil</a:t>
            </a:r>
            <a:r>
              <a:rPr lang="ru-RU" dirty="0" smtClean="0"/>
              <a:t> из </a:t>
            </a:r>
            <a:r>
              <a:rPr lang="en-US" dirty="0" smtClean="0"/>
              <a:t>Windows SDK</a:t>
            </a:r>
          </a:p>
          <a:p>
            <a:pPr lvl="2"/>
            <a:r>
              <a:rPr lang="ru-RU" dirty="0" smtClean="0"/>
              <a:t>Для </a:t>
            </a:r>
            <a:r>
              <a:rPr lang="en-US" dirty="0" smtClean="0"/>
              <a:t>.NET 1.0 - 3.5 drag-n-drop </a:t>
            </a:r>
            <a:r>
              <a:rPr lang="ru-RU" dirty="0" smtClean="0"/>
              <a:t>в папку </a:t>
            </a:r>
            <a:r>
              <a:rPr lang="en-US" dirty="0" smtClean="0"/>
              <a:t>%</a:t>
            </a:r>
            <a:r>
              <a:rPr lang="en-US" dirty="0" err="1" smtClean="0"/>
              <a:t>windir</a:t>
            </a:r>
            <a:r>
              <a:rPr lang="en-US" dirty="0" smtClean="0"/>
              <a:t>%\assembly</a:t>
            </a:r>
          </a:p>
          <a:p>
            <a:pPr lvl="1"/>
            <a:r>
              <a:rPr lang="ru-RU" dirty="0" smtClean="0"/>
              <a:t>На компьютере клиента</a:t>
            </a:r>
            <a:endParaRPr lang="en-US" dirty="0" smtClean="0"/>
          </a:p>
          <a:p>
            <a:pPr lvl="2"/>
            <a:r>
              <a:rPr lang="ru-RU" dirty="0" smtClean="0"/>
              <a:t>Программа установки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0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 dirty="0"/>
              <a:t>Глобальный кэш сборок.</a:t>
            </a:r>
            <a:endParaRPr lang="en-US" sz="2400" b="1" dirty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Все публичные сборки располагаются в глобальном кэше сборок (</a:t>
            </a:r>
            <a:r>
              <a:rPr lang="en-US" sz="1600"/>
              <a:t>Global Assembly Cache, GAC</a:t>
            </a:r>
            <a:r>
              <a:rPr lang="ru-RU" sz="1600"/>
              <a:t>). Папка </a:t>
            </a:r>
            <a:r>
              <a:rPr lang="en-US" sz="1600"/>
              <a:t>GAC </a:t>
            </a:r>
            <a:r>
              <a:rPr lang="ru-RU" sz="1600"/>
              <a:t>находится по адресу </a:t>
            </a:r>
            <a:r>
              <a:rPr lang="en-US" sz="1600"/>
              <a:t>…Windows\assembly.</a:t>
            </a:r>
            <a:endParaRPr lang="ru-RU" sz="1600"/>
          </a:p>
          <a:p>
            <a:endParaRPr lang="ru-RU" sz="1600"/>
          </a:p>
          <a:p>
            <a:r>
              <a:rPr lang="ru-RU" sz="1600"/>
              <a:t>Сборки в </a:t>
            </a:r>
            <a:r>
              <a:rPr lang="en-US" sz="1600"/>
              <a:t>GAC </a:t>
            </a:r>
            <a:r>
              <a:rPr lang="ru-RU" sz="1600"/>
              <a:t>различаются по трем критериям</a:t>
            </a:r>
            <a:r>
              <a:rPr lang="en-US" sz="1600"/>
              <a:t>:	 </a:t>
            </a:r>
            <a:r>
              <a:rPr lang="en-US" sz="1600" b="1"/>
              <a:t>Name, Version=1.2.0.0, Culture=neutral</a:t>
            </a:r>
            <a:r>
              <a:rPr lang="ru-RU" sz="1600" b="1"/>
              <a:t>.</a:t>
            </a:r>
          </a:p>
          <a:p>
            <a:r>
              <a:rPr lang="ru-RU" sz="1600"/>
              <a:t>То есть имя сборки(имя файла), Версия сборки и языковая культура.</a:t>
            </a:r>
          </a:p>
          <a:p>
            <a:endParaRPr lang="ru-RU" sz="1600"/>
          </a:p>
          <a:p>
            <a:r>
              <a:rPr lang="ru-RU" sz="1600"/>
              <a:t>	Для размещения сборки в </a:t>
            </a:r>
            <a:r>
              <a:rPr lang="en-US" sz="1600"/>
              <a:t>GAC</a:t>
            </a:r>
            <a:r>
              <a:rPr lang="ru-RU" sz="1600"/>
              <a:t>, для неё необходимо сгенерировать пару криптографических ключей, используя утилиту </a:t>
            </a:r>
            <a:r>
              <a:rPr lang="en-US" sz="1600"/>
              <a:t>sn.exe</a:t>
            </a:r>
            <a:r>
              <a:rPr lang="ru-RU" sz="1600"/>
              <a:t>, используя следующую строку</a:t>
            </a:r>
            <a:r>
              <a:rPr lang="en-US" sz="1600"/>
              <a:t>:</a:t>
            </a:r>
          </a:p>
          <a:p>
            <a:r>
              <a:rPr lang="ru-RU" sz="1600"/>
              <a:t>	</a:t>
            </a:r>
            <a:r>
              <a:rPr lang="ru-RU" sz="1600" b="1"/>
              <a:t> sn.exe -</a:t>
            </a:r>
            <a:r>
              <a:rPr lang="en-US" sz="1600" b="1"/>
              <a:t>k</a:t>
            </a:r>
            <a:r>
              <a:rPr lang="ru-RU" sz="1600" b="1"/>
              <a:t> </a:t>
            </a:r>
            <a:r>
              <a:rPr lang="en-US" sz="1600" b="1"/>
              <a:t>C:\</a:t>
            </a:r>
            <a:r>
              <a:rPr lang="ru-RU" sz="1600" b="1"/>
              <a:t>keys.snk</a:t>
            </a:r>
          </a:p>
          <a:p>
            <a:r>
              <a:rPr lang="ru-RU" sz="1600"/>
              <a:t>В качестве исполняемой среды можно использовать </a:t>
            </a:r>
            <a:r>
              <a:rPr lang="en-US" sz="1600"/>
              <a:t>Tools -&gt; Visual Studio Command Prompt.</a:t>
            </a:r>
          </a:p>
          <a:p>
            <a:endParaRPr lang="en-US" sz="1600"/>
          </a:p>
          <a:p>
            <a:r>
              <a:rPr lang="ru-RU" sz="1600"/>
              <a:t>После того, как будет сгенерирован файл </a:t>
            </a:r>
            <a:r>
              <a:rPr lang="en-US" sz="1600"/>
              <a:t>keys.snk</a:t>
            </a:r>
            <a:r>
              <a:rPr lang="ru-RU" sz="1600"/>
              <a:t>, его необходимо указать в сборке, используя строчку</a:t>
            </a:r>
          </a:p>
          <a:p>
            <a:r>
              <a:rPr lang="ru-RU" sz="1600"/>
              <a:t>	</a:t>
            </a:r>
            <a:r>
              <a:rPr lang="en-US" sz="1600" b="1"/>
              <a:t> [assembly: AssemblyKeyFile("key.snk")]</a:t>
            </a:r>
            <a:endParaRPr lang="ru-RU" sz="1600" b="1"/>
          </a:p>
          <a:p>
            <a:r>
              <a:rPr lang="ru-RU" sz="1600"/>
              <a:t>После чего нужно заново скомпилировать сбору. Далее можно либо перетащить </a:t>
            </a:r>
            <a:r>
              <a:rPr lang="en-US" sz="1600"/>
              <a:t>dll-</a:t>
            </a:r>
            <a:r>
              <a:rPr lang="ru-RU" sz="1600"/>
              <a:t>файл в папку со сборками, либо воспользоваться утилитой gacutil.exe</a:t>
            </a:r>
            <a:r>
              <a:rPr lang="en-US" sz="1600"/>
              <a:t>. </a:t>
            </a:r>
            <a:r>
              <a:rPr lang="ru-RU" sz="1600"/>
              <a:t>Ключ </a:t>
            </a:r>
            <a:r>
              <a:rPr lang="en-US" sz="1600" b="1"/>
              <a:t>/i</a:t>
            </a:r>
            <a:r>
              <a:rPr lang="en-US" sz="1600"/>
              <a:t> </a:t>
            </a:r>
            <a:r>
              <a:rPr lang="ru-RU" sz="1600"/>
              <a:t>помещает сборку в </a:t>
            </a:r>
            <a:r>
              <a:rPr lang="en-US" sz="1600"/>
              <a:t>GAC</a:t>
            </a:r>
            <a:r>
              <a:rPr lang="ru-RU" sz="1600"/>
              <a:t>, а ключ </a:t>
            </a:r>
            <a:r>
              <a:rPr lang="en-US" sz="1600" b="1"/>
              <a:t>/t </a:t>
            </a:r>
            <a:r>
              <a:rPr lang="en-US" sz="1600"/>
              <a:t>–</a:t>
            </a:r>
            <a:r>
              <a:rPr lang="ru-RU" sz="1600"/>
              <a:t> удаляет её оттуда.</a:t>
            </a:r>
            <a:endParaRPr lang="en-US" sz="1600"/>
          </a:p>
          <a:p>
            <a:r>
              <a:rPr lang="en-US" sz="1600"/>
              <a:t>	</a:t>
            </a:r>
            <a:r>
              <a:rPr lang="ru-RU" sz="1600"/>
              <a:t>Строка для добавления сборки</a:t>
            </a:r>
            <a:r>
              <a:rPr lang="en-US" sz="1600"/>
              <a:t>:</a:t>
            </a:r>
          </a:p>
          <a:p>
            <a:r>
              <a:rPr lang="en-US" sz="1600"/>
              <a:t>	</a:t>
            </a:r>
            <a:r>
              <a:rPr lang="en-US" sz="1600" b="1"/>
              <a:t>gacutil.exe /i c:\Complex.dll</a:t>
            </a:r>
          </a:p>
        </p:txBody>
      </p:sp>
    </p:spTree>
    <p:extLst>
      <p:ext uri="{BB962C8B-B14F-4D97-AF65-F5344CB8AC3E}">
        <p14:creationId xmlns:p14="http://schemas.microsoft.com/office/powerpoint/2010/main" val="37481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be-BY" sz="2400" b="1"/>
              <a:t>Сборка и управление версиями.</a:t>
            </a:r>
            <a:endParaRPr lang="en-US" sz="2400" b="1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82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проекте каждой сборки присутствует файл </a:t>
            </a:r>
            <a:r>
              <a:rPr lang="en-US" sz="1600"/>
              <a:t>Assemblyinfo.cs</a:t>
            </a:r>
            <a:r>
              <a:rPr lang="ru-RU" sz="1600"/>
              <a:t>, в который можно размещать информацию о текущей сборке. </a:t>
            </a:r>
            <a:endParaRPr lang="en-US" sz="16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400" y="1101725"/>
            <a:ext cx="8839200" cy="27082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Общая информация о сборке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AssemblyTitle("Complex")]        //Название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AssemblyDescription("")]         //Описание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AssemblyConfiguration("")]       //Строка конфигурирования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AssemblyCompany("Microsoft")]    //Компания-разработчик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AssemblyProduct("Complex")]      //Имя продукта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AssemblyCopyright("Copyright </a:t>
            </a:r>
            <a:r>
              <a:rPr lang="be-BY" sz="1000" dirty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ourier New" pitchFamily="49" charset="0"/>
              </a:rPr>
              <a:t>©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Microsoft 2010")]     //Права на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AssemblyTrademark("")]           //Торговая марка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AssemblyCulture("")]             //Языковая культура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Информация для использования сборки в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COM-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серверах.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ComVisible(false)]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Guid("62edbab6-8997-48b5-997d-2a5a35a45b2f")]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 Версия сборки. Используется для создания публичных сборок.</a:t>
            </a:r>
            <a:endParaRPr lang="be-BY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AssemblyVersion("1.0.0.0")]      //Версия сборки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[assembly: AssemblyFileVersion("1.0.0.0")]  //Версяи файла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2400" y="3905250"/>
            <a:ext cx="8839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частных сборок версия не несет особого функционального смысла, однако для публичных сборок версия помогает различать сборки с одним и тем же именем. Версия сборки состоит из 4-х частей</a:t>
            </a:r>
            <a:r>
              <a:rPr lang="en-US" sz="1600" dirty="0"/>
              <a:t>: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Основной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Дополнительный номер версии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редакции</a:t>
            </a:r>
          </a:p>
          <a:p>
            <a:pPr lvl="1">
              <a:buFont typeface="Arial" charset="0"/>
              <a:buChar char="•"/>
            </a:pPr>
            <a:r>
              <a:rPr lang="ru-RU" sz="1600" b="1" dirty="0"/>
              <a:t>Номер сборки</a:t>
            </a:r>
            <a:endParaRPr lang="ru-RU" sz="1600" dirty="0"/>
          </a:p>
          <a:p>
            <a:r>
              <a:rPr lang="ru-RU" sz="1600" dirty="0"/>
              <a:t>Первые 2 числа в версии полностью отличают одну сборку от другой. Номер редакции может быть обратно совместим. Номер сборки указывает на мелкие изменения, обеспечивая полную совместимость.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643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Portable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Проекты </a:t>
            </a:r>
            <a:r>
              <a:rPr lang="en-US" dirty="0"/>
              <a:t>Portable Class </a:t>
            </a:r>
            <a:r>
              <a:rPr lang="en-US" dirty="0" smtClean="0"/>
              <a:t>Library</a:t>
            </a:r>
            <a:r>
              <a:rPr lang="ru-RU" dirty="0" smtClean="0"/>
              <a:t> позволяют создавать сборки переносимые между разными </a:t>
            </a:r>
            <a:r>
              <a:rPr lang="en-US" dirty="0" smtClean="0"/>
              <a:t>.NET </a:t>
            </a:r>
            <a:r>
              <a:rPr lang="ru-RU" dirty="0" smtClean="0"/>
              <a:t>платформами: </a:t>
            </a:r>
            <a:r>
              <a:rPr lang="en-US" dirty="0" smtClean="0"/>
              <a:t>Windows, Windows Store (Metro), Silverlight, Windows Phone, Xbox 360. </a:t>
            </a:r>
            <a:r>
              <a:rPr lang="ru-RU" dirty="0" smtClean="0"/>
              <a:t>При создании проекта мы вибираем под какие платформы мы создаем библиотеку и тем самым добровольно ограничиваем себе возможности ради переносимости.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Подробности смотрите в </a:t>
            </a:r>
            <a:r>
              <a:rPr lang="en-US" dirty="0" smtClean="0">
                <a:hlinkClick r:id="rId2"/>
              </a:rPr>
              <a:t>Cross-Platform </a:t>
            </a:r>
            <a:r>
              <a:rPr lang="en-US" dirty="0">
                <a:hlinkClick r:id="rId2"/>
              </a:rPr>
              <a:t>Development with the .NET </a:t>
            </a:r>
            <a:r>
              <a:rPr lang="en-US" dirty="0" smtClean="0">
                <a:hlinkClick r:id="rId2"/>
              </a:rPr>
              <a:t>Framework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3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29480" y="46365"/>
            <a:ext cx="8763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3600" dirty="0" smtClean="0"/>
              <a:t>Область применения атрибутов</a:t>
            </a:r>
            <a:endParaRPr lang="en-US" sz="36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Атрибуты могут применяться к: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Assembly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Module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Class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Struct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Enum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Constructor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Method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Property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Field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Event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Interface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Parameter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Delegate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ReturnValue</a:t>
            </a: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GenericParameter</a:t>
            </a:r>
            <a:endParaRPr lang="en-US" sz="1600" dirty="0" smtClean="0"/>
          </a:p>
          <a:p>
            <a:endParaRPr lang="ru-RU" sz="1600" dirty="0" smtClean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937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Portability Analyzer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/>
              <a:t>.NET Portability Analyzer </a:t>
            </a:r>
            <a:r>
              <a:rPr lang="ru-RU" dirty="0" smtClean="0"/>
              <a:t>для </a:t>
            </a:r>
            <a:r>
              <a:rPr lang="en-US" dirty="0" smtClean="0"/>
              <a:t>Visual</a:t>
            </a:r>
            <a:r>
              <a:rPr lang="ru-RU" dirty="0" smtClean="0"/>
              <a:t> </a:t>
            </a:r>
            <a:r>
              <a:rPr lang="en-US" dirty="0" smtClean="0"/>
              <a:t>Studio 2013 </a:t>
            </a:r>
            <a:r>
              <a:rPr lang="ru-RU" dirty="0" smtClean="0"/>
              <a:t>позволяет  проверить сборку на предмет её переносимости на другие платформы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visualstudiogallery.msdn.microsoft.com/1177943e-cfb7-4822-a8a6-e56c7905292b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8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инструменты для </a:t>
            </a:r>
            <a:r>
              <a:rPr lang="en-US" dirty="0" smtClean="0"/>
              <a:t>PCL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PortableLibraryProfiles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 simple desktop app to enumerate all PCL profiles for all frameworks installed on the local machine.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github.com/StephenCleary/PortableLibraryProfiles</a:t>
            </a:r>
            <a:endParaRPr lang="ru-RU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PclPal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Утилита командной строки для работы с профилями и </a:t>
            </a:r>
            <a:r>
              <a:rPr lang="en-US" sz="2400" dirty="0" smtClean="0"/>
              <a:t>PCL </a:t>
            </a:r>
            <a:r>
              <a:rPr lang="ru-RU" sz="2400" dirty="0" smtClean="0"/>
              <a:t>сборками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github.com/jskeet/DemoCode/tree/master/PclPal</a:t>
            </a:r>
            <a:endParaRPr lang="ru-RU" sz="2400" dirty="0" smtClean="0"/>
          </a:p>
          <a:p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3271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CLS</a:t>
            </a:r>
            <a:r>
              <a:rPr lang="ru-RU" dirty="0" smtClean="0"/>
              <a:t> совместимые</a:t>
            </a:r>
            <a:r>
              <a:rPr lang="en-US" dirty="0" smtClean="0"/>
              <a:t> </a:t>
            </a:r>
            <a:r>
              <a:rPr lang="ru-RU" dirty="0" smtClean="0"/>
              <a:t>сборки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16" y="1556792"/>
            <a:ext cx="8649864" cy="40610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вы создает библиотеку (сборку) для внешнего использования и хотите быть уверенными что её можно будет использовать из программ написанных на других языках (таких как </a:t>
            </a:r>
            <a:r>
              <a:rPr lang="en-US" dirty="0" smtClean="0"/>
              <a:t>VB.NET, F# </a:t>
            </a:r>
            <a:r>
              <a:rPr lang="ru-RU" dirty="0" smtClean="0"/>
              <a:t>и других)</a:t>
            </a:r>
            <a:r>
              <a:rPr lang="en-US" dirty="0" smtClean="0"/>
              <a:t>, </a:t>
            </a:r>
            <a:r>
              <a:rPr lang="ru-RU" dirty="0" smtClean="0"/>
              <a:t>то добавьте к свой сборке атрибут </a:t>
            </a:r>
            <a:r>
              <a:rPr lang="en-US" dirty="0" err="1" smtClean="0"/>
              <a:t>System.CLSCompliantAttribute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CLS </a:t>
            </a:r>
            <a:r>
              <a:rPr lang="ru-RU" dirty="0" smtClean="0"/>
              <a:t>(</a:t>
            </a:r>
            <a:r>
              <a:rPr lang="en-US" dirty="0" smtClean="0"/>
              <a:t>Common Language Specification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является набором требований (ограничений) к языку позволяющее ему «бесшовно» взаимодействовать с программами на других языках. Это необходимо так как, </a:t>
            </a:r>
            <a:r>
              <a:rPr lang="ru-RU" dirty="0"/>
              <a:t>н</a:t>
            </a:r>
            <a:r>
              <a:rPr lang="ru-RU" dirty="0" smtClean="0"/>
              <a:t>есмотря на наличие «общего знаменателя» в виде </a:t>
            </a:r>
            <a:r>
              <a:rPr lang="en-US" dirty="0" smtClean="0"/>
              <a:t>IL </a:t>
            </a:r>
            <a:r>
              <a:rPr lang="ru-RU" dirty="0" smtClean="0"/>
              <a:t>кода, языки могут иметь весьма сильные различия. Компилятор </a:t>
            </a:r>
            <a:r>
              <a:rPr lang="en-US" dirty="0" smtClean="0"/>
              <a:t>C# </a:t>
            </a:r>
            <a:r>
              <a:rPr lang="ru-RU" smtClean="0"/>
              <a:t>проверяет </a:t>
            </a:r>
            <a:r>
              <a:rPr lang="ru-RU" dirty="0" smtClean="0"/>
              <a:t>программу на соответствие этим требованиям, только при наличии атрибута </a:t>
            </a:r>
            <a:r>
              <a:rPr lang="en-US" dirty="0" err="1" smtClean="0"/>
              <a:t>CLSCompliant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5805264"/>
            <a:ext cx="86409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CLSCompliant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Организация проекта с внешними зависимостями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Стремитесь организовывать проекты </a:t>
            </a:r>
            <a:r>
              <a:rPr lang="en-US" dirty="0" smtClean="0"/>
              <a:t>Visual Studio</a:t>
            </a:r>
            <a:r>
              <a:rPr lang="ru-RU" dirty="0" smtClean="0"/>
              <a:t> так чтобы их можно было переносить из одной папки в другую и на другой компьютер без ошибок компиляции.</a:t>
            </a:r>
          </a:p>
          <a:p>
            <a:endParaRPr lang="ru-RU" dirty="0" smtClean="0"/>
          </a:p>
          <a:p>
            <a:r>
              <a:rPr lang="ru-RU" dirty="0" smtClean="0"/>
              <a:t>При создании нового проекта не забудьте установить переключатель «</a:t>
            </a:r>
            <a:r>
              <a:rPr lang="en-US" dirty="0" smtClean="0"/>
              <a:t>Create directory for solution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Все внешние зависимости и утилиты необходимые для компиляции проекта должно находиться в папке проекта:</a:t>
            </a:r>
          </a:p>
          <a:p>
            <a:pPr lvl="1"/>
            <a:r>
              <a:rPr lang="ru-RU" dirty="0" smtClean="0"/>
              <a:t>Библиотеки можно разместить в папке </a:t>
            </a:r>
            <a:r>
              <a:rPr lang="en-US" dirty="0" smtClean="0"/>
              <a:t>libs </a:t>
            </a:r>
            <a:r>
              <a:rPr lang="ru-RU" dirty="0" smtClean="0"/>
              <a:t>в папке с решением;</a:t>
            </a:r>
          </a:p>
          <a:p>
            <a:pPr lvl="1"/>
            <a:r>
              <a:rPr lang="ru-RU" dirty="0" smtClean="0"/>
              <a:t>Внешние утилиты в папке </a:t>
            </a:r>
            <a:r>
              <a:rPr lang="en-US" dirty="0" smtClean="0"/>
              <a:t>tools </a:t>
            </a:r>
            <a:r>
              <a:rPr lang="ru-RU" dirty="0" smtClean="0"/>
              <a:t>в папке с решением.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1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Добавление ссылок с помощью </a:t>
            </a:r>
            <a:r>
              <a:rPr lang="en-US" sz="3600" dirty="0" smtClean="0"/>
              <a:t>NuGet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Расширение </a:t>
            </a:r>
            <a:r>
              <a:rPr lang="en-US" dirty="0" smtClean="0"/>
              <a:t>NuGet </a:t>
            </a:r>
            <a:r>
              <a:rPr lang="ru-RU" dirty="0" smtClean="0"/>
              <a:t>упрощает работу с зависимостями в </a:t>
            </a:r>
            <a:r>
              <a:rPr lang="en-US" dirty="0" smtClean="0"/>
              <a:t>.NET </a:t>
            </a:r>
            <a:r>
              <a:rPr lang="ru-RU" dirty="0" smtClean="0"/>
              <a:t>проектах.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NuGet </a:t>
            </a:r>
            <a:r>
              <a:rPr lang="ru-RU" dirty="0" smtClean="0"/>
              <a:t>входит в состав </a:t>
            </a:r>
            <a:r>
              <a:rPr lang="en-US" dirty="0" smtClean="0"/>
              <a:t>VS 2012 </a:t>
            </a:r>
            <a:r>
              <a:rPr lang="ru-RU" dirty="0" smtClean="0"/>
              <a:t>и выше. Для </a:t>
            </a:r>
            <a:r>
              <a:rPr lang="en-US" dirty="0" smtClean="0"/>
              <a:t>VS 2010 </a:t>
            </a:r>
            <a:r>
              <a:rPr lang="ru-RU" dirty="0" smtClean="0"/>
              <a:t>его нужно скачать с помощью </a:t>
            </a:r>
            <a:r>
              <a:rPr lang="en-US" dirty="0" smtClean="0"/>
              <a:t>Tools -&gt; Extension Manager </a:t>
            </a:r>
            <a:r>
              <a:rPr lang="ru-RU" dirty="0" smtClean="0"/>
              <a:t>или с сайта </a:t>
            </a:r>
            <a:r>
              <a:rPr lang="en-US" dirty="0" smtClean="0">
                <a:hlinkClick r:id="rId2"/>
              </a:rPr>
              <a:t>nuget.org</a:t>
            </a:r>
            <a:r>
              <a:rPr lang="ru-RU" dirty="0" smtClean="0"/>
              <a:t>. После установки в контекстном меню </a:t>
            </a:r>
            <a:r>
              <a:rPr lang="en-US" dirty="0" smtClean="0"/>
              <a:t>References </a:t>
            </a:r>
            <a:r>
              <a:rPr lang="ru-RU" dirty="0" smtClean="0"/>
              <a:t>появится команда </a:t>
            </a:r>
            <a:r>
              <a:rPr lang="en-US" dirty="0" smtClean="0"/>
              <a:t>“Manage NuGet Packages …”. </a:t>
            </a:r>
            <a:r>
              <a:rPr lang="ru-RU" dirty="0" smtClean="0"/>
              <a:t>Также в меню </a:t>
            </a:r>
            <a:r>
              <a:rPr lang="en-US" dirty="0" smtClean="0"/>
              <a:t>Tools </a:t>
            </a:r>
            <a:r>
              <a:rPr lang="ru-RU" dirty="0" smtClean="0"/>
              <a:t>появится меню </a:t>
            </a:r>
            <a:r>
              <a:rPr lang="en-US" dirty="0" smtClean="0"/>
              <a:t>“NuGet Package Manager”.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1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Manager Console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Окно </a:t>
            </a:r>
            <a:r>
              <a:rPr lang="en-US" dirty="0" smtClean="0"/>
              <a:t>Package </a:t>
            </a:r>
            <a:r>
              <a:rPr lang="en-US" dirty="0"/>
              <a:t>Manager </a:t>
            </a:r>
            <a:r>
              <a:rPr lang="en-US" dirty="0" smtClean="0"/>
              <a:t>Console</a:t>
            </a:r>
            <a:r>
              <a:rPr lang="ru-RU" dirty="0" smtClean="0"/>
              <a:t> позволяет управлять </a:t>
            </a:r>
            <a:r>
              <a:rPr lang="en-US" dirty="0" smtClean="0"/>
              <a:t>NuGet </a:t>
            </a:r>
            <a:r>
              <a:rPr lang="ru-RU" dirty="0" smtClean="0"/>
              <a:t>пакетами с помощью </a:t>
            </a:r>
            <a:r>
              <a:rPr lang="en-US" dirty="0" smtClean="0"/>
              <a:t>PowerShell </a:t>
            </a:r>
            <a:r>
              <a:rPr lang="ru-RU" dirty="0" smtClean="0"/>
              <a:t>команд прямо из </a:t>
            </a:r>
            <a:r>
              <a:rPr lang="en-US" dirty="0" smtClean="0"/>
              <a:t>Visual Studio.</a:t>
            </a:r>
            <a:endParaRPr lang="ru-RU" dirty="0" smtClean="0"/>
          </a:p>
          <a:p>
            <a:r>
              <a:rPr lang="en-US" dirty="0" smtClean="0"/>
              <a:t>Add-</a:t>
            </a:r>
            <a:r>
              <a:rPr lang="en-US" dirty="0" err="1" smtClean="0"/>
              <a:t>BindingRedirect</a:t>
            </a:r>
            <a:endParaRPr lang="en-US" dirty="0" smtClean="0"/>
          </a:p>
          <a:p>
            <a:r>
              <a:rPr lang="en-US" dirty="0" smtClean="0"/>
              <a:t>Get-Package</a:t>
            </a:r>
          </a:p>
          <a:p>
            <a:r>
              <a:rPr lang="en-US" dirty="0"/>
              <a:t>Get-Project</a:t>
            </a:r>
          </a:p>
          <a:p>
            <a:r>
              <a:rPr lang="en-US" dirty="0" smtClean="0"/>
              <a:t>Install-Package </a:t>
            </a:r>
            <a:r>
              <a:rPr lang="ru-RU" dirty="0" smtClean="0"/>
              <a:t>: установка пакета. Позволяет установить пакет определенной версии, что </a:t>
            </a:r>
            <a:r>
              <a:rPr lang="ru-RU" smtClean="0"/>
              <a:t>невозможно сделать через </a:t>
            </a:r>
            <a:r>
              <a:rPr lang="en-US" dirty="0" smtClean="0"/>
              <a:t>GUI.</a:t>
            </a:r>
            <a:endParaRPr lang="ru-RU" dirty="0" smtClean="0"/>
          </a:p>
          <a:p>
            <a:r>
              <a:rPr lang="en-US" dirty="0" smtClean="0"/>
              <a:t>Open-</a:t>
            </a:r>
            <a:r>
              <a:rPr lang="en-US" dirty="0" err="1" smtClean="0"/>
              <a:t>PackagePage</a:t>
            </a:r>
            <a:endParaRPr lang="ru-RU" dirty="0" smtClean="0"/>
          </a:p>
          <a:p>
            <a:r>
              <a:rPr lang="en-US" dirty="0" smtClean="0"/>
              <a:t>Uninstall-Package</a:t>
            </a:r>
            <a:endParaRPr lang="ru-RU" dirty="0" smtClean="0"/>
          </a:p>
          <a:p>
            <a:r>
              <a:rPr lang="en-US" dirty="0"/>
              <a:t>Update-Package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40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«</a:t>
            </a:r>
            <a:r>
              <a:rPr lang="en-US" dirty="0" smtClean="0"/>
              <a:t>Package Visualizer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Окно </a:t>
            </a:r>
            <a:r>
              <a:rPr lang="ru-RU" dirty="0" smtClean="0"/>
              <a:t>«</a:t>
            </a:r>
            <a:r>
              <a:rPr lang="en-US" dirty="0"/>
              <a:t>Package Visualizer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вызывается из меню </a:t>
            </a:r>
            <a:r>
              <a:rPr lang="en-US" dirty="0" smtClean="0"/>
              <a:t>Tools -&gt; NuGet Package Manager</a:t>
            </a:r>
            <a:r>
              <a:rPr lang="ru-RU" dirty="0"/>
              <a:t> </a:t>
            </a:r>
            <a:r>
              <a:rPr lang="ru-RU" dirty="0" smtClean="0"/>
              <a:t>и позволяет визуализировать пакеты из решения и их зависимости.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32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NuGet Package Of the Week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www.hanselman.com/blog/archives.aspx#NuGetPOW</a:t>
            </a:r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Polly (</a:t>
            </a:r>
            <a:r>
              <a:rPr lang="ru-RU" dirty="0" smtClean="0"/>
              <a:t>удобная обработка исключений)</a:t>
            </a:r>
          </a:p>
          <a:p>
            <a:r>
              <a:rPr lang="en-US" dirty="0"/>
              <a:t>Humanizer </a:t>
            </a:r>
            <a:r>
              <a:rPr lang="ru-RU" dirty="0" smtClean="0"/>
              <a:t>(вывод стандартных типов в виде удобном для пользователей)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4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Утилиты для </a:t>
            </a:r>
            <a:r>
              <a:rPr lang="en-US" dirty="0" smtClean="0"/>
              <a:t>NuGet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NuGet </a:t>
            </a:r>
            <a:r>
              <a:rPr lang="en-US" sz="2400" dirty="0"/>
              <a:t>Package Explorer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http://npe.codeplex.com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Утилита командной строки</a:t>
            </a:r>
            <a:br>
              <a:rPr lang="ru-RU" sz="2400" dirty="0" smtClean="0"/>
            </a:b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docs.nuget.org/docs/start-here/installing-nuget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2601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Распространение своих библиотек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Хорошими библиотеками следует делиться с сообществом! Проекты с открытым исходны</a:t>
            </a:r>
            <a:r>
              <a:rPr lang="ru-RU" dirty="0"/>
              <a:t>м</a:t>
            </a:r>
            <a:r>
              <a:rPr lang="ru-RU" dirty="0" smtClean="0"/>
              <a:t> кодом можно размещать на специальных сайтах:</a:t>
            </a:r>
          </a:p>
          <a:p>
            <a:endParaRPr lang="ru-RU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www.codeplex.com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github.com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code.google.com</a:t>
            </a:r>
            <a:endParaRPr lang="ru-RU" dirty="0" smtClean="0"/>
          </a:p>
          <a:p>
            <a:r>
              <a:rPr lang="ru-RU" dirty="0" smtClean="0"/>
              <a:t>и других ...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Выбрать лицензию можно с помощью сайта </a:t>
            </a:r>
            <a:r>
              <a:rPr lang="en-US" dirty="0" smtClean="0">
                <a:hlinkClick r:id="rId5"/>
              </a:rPr>
              <a:t>choosealicense.com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Откомпилированную версию не забудьте разместить на </a:t>
            </a:r>
            <a:r>
              <a:rPr lang="en-US" dirty="0" smtClean="0"/>
              <a:t>nuget.org.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85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В данной таблице представлены наиболее используемые атрибуты.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25040"/>
              </p:ext>
            </p:extLst>
          </p:nvPr>
        </p:nvGraphicFramePr>
        <p:xfrm>
          <a:off x="228600" y="838200"/>
          <a:ext cx="8686800" cy="38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30"/>
                <a:gridCol w="2287085"/>
                <a:gridCol w="4570585"/>
              </a:tblGrid>
              <a:tr h="2153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Имя атрибута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Область применения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Описание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2153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AttributeUsage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Класс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область применения класса-атрибута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Conditional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Компилятор может игнорировать вызовы помеченного метода при заданном условии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DllImport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Импорт функций из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DLL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MTAThread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Mu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ltithreaded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002060"/>
                          </a:solidFill>
                        </a:rPr>
                        <a:t>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182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NonSerialized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Поле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поле не будет сериализовано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2060"/>
                          </a:solidFill>
                        </a:rPr>
                        <a:t>Obsolete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Кроме </a:t>
                      </a: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assembly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module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return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Информирует, что в будущих реализациях данный элемент может отсутствовать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ParamArray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Параметр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Позволяет одиночному параметру быть обработанным как набор параметров </a:t>
                      </a:r>
                      <a:r>
                        <a:rPr lang="ru-RU" sz="1100" dirty="0" err="1">
                          <a:solidFill>
                            <a:srgbClr val="002060"/>
                          </a:solidFill>
                        </a:rPr>
                        <a:t>params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Serializable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структура, перечисление, делегат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Указывает, что все поля типа могут быть сериализованы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STAThread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Метод </a:t>
                      </a:r>
                      <a:r>
                        <a:rPr lang="en-US" sz="1100" dirty="0">
                          <a:solidFill>
                            <a:srgbClr val="002060"/>
                          </a:solidFill>
                        </a:rPr>
                        <a:t>Main</a:t>
                      </a:r>
                      <a:r>
                        <a:rPr lang="ru-RU" sz="1100" dirty="0">
                          <a:solidFill>
                            <a:srgbClr val="002060"/>
                          </a:solidFill>
                        </a:rPr>
                        <a:t>()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Для приложения используется модель 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COM Single</a:t>
                      </a: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threaded apartment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3658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2060"/>
                          </a:solidFill>
                        </a:rPr>
                        <a:t>StructLayout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Класс, структура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Задает схему размещения данных класса или структуры в памяти (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Auto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Explicit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>
                          <a:solidFill>
                            <a:srgbClr val="002060"/>
                          </a:solidFill>
                        </a:rPr>
                        <a:t>Sequential</a:t>
                      </a:r>
                      <a:r>
                        <a:rPr lang="ru-RU" sz="120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  <a:tr h="4306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rgbClr val="002060"/>
                          </a:solidFill>
                        </a:rPr>
                        <a:t>ThreadStatic</a:t>
                      </a:r>
                      <a:endParaRPr lang="be-BY" sz="120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Статическое поле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</a:rPr>
                        <a:t>В каждом потоке будет использоваться собственная копия данного статического поля</a:t>
                      </a:r>
                      <a:endParaRPr lang="be-BY" sz="1200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7922" marR="67922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62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smtClean="0"/>
              <a:t>reference source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Работает только для </a:t>
            </a:r>
            <a:r>
              <a:rPr lang="en-US" sz="2400" dirty="0" smtClean="0"/>
              <a:t>.NET 4.5.1 </a:t>
            </a:r>
            <a:r>
              <a:rPr lang="ru-RU" sz="2400" dirty="0" smtClean="0"/>
              <a:t>в </a:t>
            </a:r>
            <a:r>
              <a:rPr lang="en-US" sz="2400" dirty="0" smtClean="0"/>
              <a:t>VS 2012 </a:t>
            </a:r>
            <a:r>
              <a:rPr lang="ru-RU" sz="2400" dirty="0" smtClean="0"/>
              <a:t>и выше</a:t>
            </a:r>
            <a:r>
              <a:rPr lang="en-US" sz="2400" dirty="0" smtClean="0"/>
              <a:t>!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Необходимые настройки:</a:t>
            </a: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59979"/>
            <a:ext cx="42005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158" y="2597756"/>
            <a:ext cx="2722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General:</a:t>
            </a:r>
            <a:endParaRPr lang="ru-RU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085184"/>
            <a:ext cx="43815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6260" y="5085184"/>
            <a:ext cx="27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Debugger \ Symbols: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3768" y="4581128"/>
            <a:ext cx="61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Добавьте адрес </a:t>
            </a:r>
            <a:r>
              <a:rPr lang="en-US" dirty="0"/>
              <a:t>http://referencesource.microsoft.com/symbols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59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Отладка </a:t>
            </a:r>
            <a:r>
              <a:rPr lang="en-US" sz="3200" dirty="0" smtClean="0"/>
              <a:t>.NET </a:t>
            </a:r>
            <a:r>
              <a:rPr lang="ru-RU" sz="3200" dirty="0" smtClean="0"/>
              <a:t>с помощью </a:t>
            </a:r>
            <a:r>
              <a:rPr lang="en-US" sz="3200" dirty="0" err="1" smtClean="0"/>
              <a:t>dotPeek</a:t>
            </a:r>
            <a:r>
              <a:rPr lang="en-US" sz="3200" dirty="0" smtClean="0"/>
              <a:t> 1.2+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2520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err="1" smtClean="0"/>
              <a:t>dotPeek</a:t>
            </a:r>
            <a:r>
              <a:rPr lang="en-US" sz="2400" dirty="0" smtClean="0"/>
              <a:t> 1.2 </a:t>
            </a:r>
            <a:r>
              <a:rPr lang="ru-RU" sz="2400" dirty="0" smtClean="0"/>
              <a:t>была добавлена команда «</a:t>
            </a:r>
            <a:r>
              <a:rPr lang="en-US" sz="2400" dirty="0" smtClean="0"/>
              <a:t>Generate PDB</a:t>
            </a:r>
            <a:r>
              <a:rPr lang="ru-RU" sz="2400" dirty="0" smtClean="0"/>
              <a:t>» и поддержка </a:t>
            </a:r>
            <a:r>
              <a:rPr lang="en-US" sz="2400" dirty="0" smtClean="0"/>
              <a:t>Symbol Server. </a:t>
            </a:r>
            <a:r>
              <a:rPr lang="ru-RU" sz="2400" dirty="0" smtClean="0"/>
              <a:t>С их помощью можно отлаживать </a:t>
            </a:r>
            <a:r>
              <a:rPr lang="en-US" sz="2400" dirty="0" smtClean="0"/>
              <a:t>.NET </a:t>
            </a:r>
            <a:r>
              <a:rPr lang="ru-RU" sz="2400" dirty="0" smtClean="0"/>
              <a:t>и чужие сборки. Подробности читайте на сайте </a:t>
            </a:r>
            <a:r>
              <a:rPr lang="en-US" sz="2400" dirty="0" smtClean="0"/>
              <a:t>JetBrains:</a:t>
            </a:r>
            <a:endParaRPr lang="ru-RU" sz="2400" dirty="0" smtClean="0">
              <a:hlinkClick r:id="rId2"/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confluence.jetbrains.com/display/NETCOM/dotPeek+Symbol+Server+and+PDB+Generation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34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Реализация механизма </a:t>
            </a:r>
            <a:r>
              <a:rPr lang="en-US" dirty="0" smtClean="0"/>
              <a:t>RTTI </a:t>
            </a:r>
            <a:r>
              <a:rPr lang="ru-RU" dirty="0" smtClean="0"/>
              <a:t>(</a:t>
            </a:r>
            <a:r>
              <a:rPr lang="en-US" dirty="0" smtClean="0"/>
              <a:t>Run-time Type Information). </a:t>
            </a:r>
            <a:r>
              <a:rPr lang="ru-RU" dirty="0" smtClean="0"/>
              <a:t>Пространство имен </a:t>
            </a:r>
            <a:r>
              <a:rPr lang="en-US" dirty="0" err="1" smtClean="0"/>
              <a:t>System.Reflection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ru-RU" b="1" dirty="0" smtClean="0"/>
              <a:t>Генерация кода. </a:t>
            </a:r>
            <a:r>
              <a:rPr lang="ru-RU" dirty="0" smtClean="0"/>
              <a:t>Иногда в паре с </a:t>
            </a:r>
            <a:r>
              <a:rPr lang="en-US" dirty="0" smtClean="0"/>
              <a:t>T4 </a:t>
            </a:r>
            <a:r>
              <a:rPr lang="ru-RU" dirty="0" smtClean="0"/>
              <a:t>шаблонами</a:t>
            </a:r>
            <a:r>
              <a:rPr lang="en-US" dirty="0" smtClean="0"/>
              <a:t>.</a:t>
            </a:r>
          </a:p>
          <a:p>
            <a:r>
              <a:rPr lang="ru-RU" b="1" dirty="0" smtClean="0"/>
              <a:t>Автоматическая генерация </a:t>
            </a:r>
            <a:r>
              <a:rPr lang="en-US" b="1" dirty="0" smtClean="0"/>
              <a:t>UI</a:t>
            </a:r>
            <a:r>
              <a:rPr lang="en-US" dirty="0" smtClean="0"/>
              <a:t> (</a:t>
            </a:r>
            <a:r>
              <a:rPr lang="ru-RU" dirty="0" smtClean="0"/>
              <a:t>например</a:t>
            </a:r>
            <a:r>
              <a:rPr lang="en-US" dirty="0" smtClean="0"/>
              <a:t>, property </a:t>
            </a:r>
            <a:r>
              <a:rPr lang="en-US" dirty="0"/>
              <a:t>editor</a:t>
            </a:r>
            <a:r>
              <a:rPr lang="en-US" dirty="0" smtClean="0"/>
              <a:t>).</a:t>
            </a:r>
            <a:endParaRPr lang="en-US" dirty="0"/>
          </a:p>
          <a:p>
            <a:r>
              <a:rPr lang="ru-RU" b="1" dirty="0" smtClean="0"/>
              <a:t>Сериализация</a:t>
            </a:r>
            <a:r>
              <a:rPr lang="en-US" dirty="0" smtClean="0"/>
              <a:t>. </a:t>
            </a:r>
            <a:r>
              <a:rPr lang="ru-RU" dirty="0" smtClean="0"/>
              <a:t>Определение списка членов класса подлежащих сериализации и последующее восстановление.</a:t>
            </a:r>
            <a:endParaRPr lang="en-US" dirty="0"/>
          </a:p>
          <a:p>
            <a:r>
              <a:rPr lang="ru-RU" b="1" dirty="0" smtClean="0"/>
              <a:t>Веб-сервисы</a:t>
            </a:r>
            <a:r>
              <a:rPr lang="en-US" dirty="0" smtClean="0"/>
              <a:t>. </a:t>
            </a:r>
            <a:r>
              <a:rPr lang="ru-RU" dirty="0" smtClean="0"/>
              <a:t>Близко к сериализации. Генерация классов на основе </a:t>
            </a:r>
            <a:r>
              <a:rPr lang="en-US" dirty="0" smtClean="0"/>
              <a:t>WSDL.</a:t>
            </a:r>
            <a:endParaRPr lang="en-US" dirty="0"/>
          </a:p>
          <a:p>
            <a:r>
              <a:rPr lang="ru-RU" b="1" dirty="0" smtClean="0"/>
              <a:t>Предметно-ориентированные языки</a:t>
            </a:r>
            <a:r>
              <a:rPr lang="en-US" b="1" dirty="0" smtClean="0"/>
              <a:t> (DSL)</a:t>
            </a:r>
            <a:r>
              <a:rPr lang="en-US" dirty="0" smtClean="0"/>
              <a:t>. </a:t>
            </a:r>
            <a:r>
              <a:rPr lang="ru-RU" dirty="0" smtClean="0"/>
              <a:t>Интерпретированные скриптовые языки могут работать с слабо-типизированными объектами с помощью </a:t>
            </a:r>
            <a:r>
              <a:rPr lang="en-US" dirty="0" smtClean="0"/>
              <a:t>reflection.</a:t>
            </a:r>
            <a:endParaRPr lang="en-US" dirty="0"/>
          </a:p>
          <a:p>
            <a:r>
              <a:rPr lang="ru-RU" b="1" dirty="0" smtClean="0"/>
              <a:t>Средства отладки</a:t>
            </a:r>
            <a:r>
              <a:rPr lang="en-US" dirty="0" smtClean="0"/>
              <a:t>. </a:t>
            </a:r>
            <a:r>
              <a:rPr lang="ru-RU" dirty="0" smtClean="0"/>
              <a:t>Исследование состояния любого объекта.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Рефлексия типов</a:t>
            </a:r>
            <a:r>
              <a:rPr lang="be-BY" sz="2400" b="1"/>
              <a:t>.</a:t>
            </a:r>
            <a:r>
              <a:rPr lang="en-US" sz="2400" b="1"/>
              <a:t> </a:t>
            </a:r>
            <a:r>
              <a:rPr lang="ru-RU" sz="2400" b="1"/>
              <a:t>Класс </a:t>
            </a:r>
            <a:r>
              <a:rPr lang="en-US" sz="2400" b="1"/>
              <a:t>Type.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Рефлексия – процесс обнаружения типов во время работы программы. Используя рефлексию, пользователь может динамически подгружать сборки, создавать и использовать объекты классов, описанные в этих сборках.</a:t>
            </a:r>
          </a:p>
          <a:p>
            <a:r>
              <a:rPr lang="ru-RU" sz="1600"/>
              <a:t>	Ключевым классом является класс </a:t>
            </a:r>
            <a:r>
              <a:rPr lang="en-US" sz="1600"/>
              <a:t>Type</a:t>
            </a:r>
            <a:r>
              <a:rPr lang="ru-RU" sz="1600"/>
              <a:t>, позволяющий получить полную информацию о существующем, либо о загруженном типе. Получить объект класса </a:t>
            </a:r>
            <a:r>
              <a:rPr lang="en-US" sz="1600"/>
              <a:t>Type </a:t>
            </a:r>
            <a:r>
              <a:rPr lang="ru-RU" sz="1600"/>
              <a:t>можно несколькими способами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152400" y="2032000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Complex value = new Complex();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type1 = value.GetType();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type2 = Type.GetType("Complex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Numbers.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Complex",false,true);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type3 = typeof(Complex);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Console.WriteLine(type1);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Console.WriteLine(type3);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52400" y="3276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Далее, используя свойства и методы объекта можно получить исчерпывающую информацию о типе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3897313"/>
            <a:ext cx="8839200" cy="2832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type = typeof(Complex);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(ConstructorInfo ci in type.GetConstructors())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Console.Write("Constructor, Params:");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foreach(ParameterInfo pi in ci.GetParameters())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{1};",pi.ParameterType,pi.Name);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(MethodInfo mi in type.GetMethods())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Console.WriteLine("Metod {0} {1}",mi.ReturnType,mi.Name);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 Params 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foreach (ParameterInfo pi in mi.GetParameters())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Console.Write(" {0} - {1};", pi.ParameterType, pi.Name);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Данное пространство предназначено для динамической загрузки и обработки сборок. Загружаемая сборка представлена объектом </a:t>
            </a:r>
            <a:r>
              <a:rPr lang="en-US" sz="1600"/>
              <a:t>Assembly.</a:t>
            </a:r>
            <a:endParaRPr lang="ru-RU" sz="160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27098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Также для загрузки сборки можно использовать объект </a:t>
            </a:r>
            <a:r>
              <a:rPr lang="en-US" sz="1600"/>
              <a:t>AssemblyName</a:t>
            </a:r>
            <a:r>
              <a:rPr lang="ru-RU" sz="1600"/>
              <a:t>.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" y="30480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52400" y="505301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…после чего можно получить информацию о типах находящихся в сборке.</a:t>
            </a: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152400" y="5391150"/>
            <a:ext cx="8839200" cy="4000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(Type t in asm.GetTypes())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Пространство </a:t>
            </a:r>
            <a:r>
              <a:rPr lang="en-US" sz="2400" b="1"/>
              <a:t>System.Reflection.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581025"/>
            <a:ext cx="883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Используя класс </a:t>
            </a:r>
            <a:r>
              <a:rPr lang="en-US" sz="1600"/>
              <a:t>Activator</a:t>
            </a:r>
            <a:r>
              <a:rPr lang="ru-RU" sz="1600"/>
              <a:t> можно создать объект нудного класса.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152400" y="990600"/>
            <a:ext cx="8839200" cy="34782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AssemblyName name = new AssemblyName("Complex");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name.Version = new Version(1, 0, 0, 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Assembly asm;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asm = Assembly.Load(name);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(FileNotFoundException 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return;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Type complex = asm.GetType("ComplexNumbers.Complex");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object obj = Activator.CreateInstance(complex, 10, 35);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MethodInfo mi = complex.GetMethod("Abs");   //Получаем информацию о методе Abs 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Console.WriteLine(mi.Invoke(obj, null));    //Вызываем метод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Процессы и домены</a:t>
            </a:r>
            <a:r>
              <a:rPr lang="en-US" sz="2400" b="1"/>
              <a:t>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en-US" sz="1600"/>
          </a:p>
          <a:p>
            <a:r>
              <a:rPr lang="ru-RU" sz="1600"/>
              <a:t>	Просмотр списка процессов</a:t>
            </a:r>
            <a:r>
              <a:rPr lang="en-US" sz="1600"/>
              <a:t>:</a:t>
            </a:r>
            <a:endParaRPr lang="ru-RU" sz="1600"/>
          </a:p>
          <a:p>
            <a:r>
              <a:rPr lang="ru-RU" sz="1600"/>
              <a:t>	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1066800"/>
            <a:ext cx="8839200" cy="14779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current = Process.GetCurrentProcess();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(Process p in Process.GetProcesses())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Console.WriteLine("{0}\t{1}\t\t{2}", p.Id, p.ProcessName, p.StartTime);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catch {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152400" y="3059113"/>
            <a:ext cx="8839200" cy="554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Process p = Process.Start("notepad.exe");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p.Kill();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" y="4191000"/>
            <a:ext cx="8839200" cy="5540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 newDomain = AppDomain.CreateDomain("nd");	//Создаем новый домен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newDomain.Load("assemblyName");			//Загружаем в него сборку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/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AppDomain.Unload(newDomain);			//Выгружаем домен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743200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нового процесса</a:t>
            </a:r>
            <a:r>
              <a:rPr lang="en-US" sz="1600"/>
              <a:t>:</a:t>
            </a:r>
            <a:endParaRPr lang="ru-RU" sz="1600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/>
              <a:t>	Создание домена в рамках  текущего процесса</a:t>
            </a:r>
            <a:r>
              <a:rPr lang="en-US" sz="1600"/>
              <a:t>: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7779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/>
              <a:t>Атрибуты</a:t>
            </a:r>
            <a:r>
              <a:rPr lang="en-US" sz="2400" b="1"/>
              <a:t>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DllImport </a:t>
            </a:r>
            <a:r>
              <a:rPr lang="en-US" sz="1600" dirty="0"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импортирует функции из бинарной </a:t>
            </a:r>
            <a:r>
              <a:rPr lang="en-US" sz="1600" dirty="0" err="1">
                <a:ea typeface="Calibri" pitchFamily="34" charset="0"/>
                <a:cs typeface="Courier New" pitchFamily="49" charset="0"/>
              </a:rPr>
              <a:t>dll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-библиотеки.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52400" y="838200"/>
            <a:ext cx="8839200" cy="16160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[DllImport("user32.dll")]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int MessageBoxA(int h, string m, string c, int type);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MessageBoxA(0, "Hello World", "nativeDLL", 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400" y="3124200"/>
            <a:ext cx="8839200" cy="23860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[DllImport("kernel32.dll")]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extern void GetLocalTime(SystemTime st);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[StructLayout(LayoutKind.Sequential)]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 SystemTime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wYear;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wMonth;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wDayOfWeek;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wDay;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wHour;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wMinute;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wSecond;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public ushort wMilliseconds;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152400" y="25146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StructLayout</a:t>
            </a:r>
            <a:r>
              <a:rPr lang="ru-RU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– 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задает представление класса в памяти приложения. Используя параметр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LayoutKind.Sequential</a:t>
            </a:r>
            <a:r>
              <a:rPr lang="ru-RU" sz="1600" dirty="0">
                <a:ea typeface="Calibri" pitchFamily="34" charset="0"/>
                <a:cs typeface="Courier New" pitchFamily="49" charset="0"/>
              </a:rPr>
              <a:t>, задается дословное представления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39307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 smtClean="0"/>
              <a:t>P/Invoke </a:t>
            </a:r>
            <a:r>
              <a:rPr lang="ru-RU" sz="2400" b="1" dirty="0" smtClean="0"/>
              <a:t>ссылки</a:t>
            </a:r>
            <a:endParaRPr lang="en-US" sz="2400" b="1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52400" y="581201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http://pinvoke.net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 -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готовые объявления  </a:t>
            </a:r>
            <a:r>
              <a:rPr lang="en-US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Windows API </a:t>
            </a:r>
            <a:r>
              <a:rPr lang="ru-RU" sz="1600" dirty="0" smtClean="0">
                <a:solidFill>
                  <a:schemeClr val="bg1"/>
                </a:solidFill>
                <a:ea typeface="Calibri" pitchFamily="34" charset="0"/>
                <a:cs typeface="Arial" panose="020B0604020202020204" pitchFamily="34" charset="0"/>
              </a:rPr>
              <a:t>функций и структур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solidFill>
                <a:schemeClr val="bg1"/>
              </a:solidFill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PInvoke.net </a:t>
            </a:r>
            <a:r>
              <a:rPr lang="en-US" sz="1600" b="1" dirty="0"/>
              <a:t>Visual Studio </a:t>
            </a:r>
            <a:r>
              <a:rPr lang="en-US" sz="1600" b="1" dirty="0" smtClean="0"/>
              <a:t>Extension </a:t>
            </a:r>
            <a:r>
              <a:rPr lang="en-US" sz="1600" dirty="0" smtClean="0"/>
              <a:t>– </a:t>
            </a:r>
            <a:r>
              <a:rPr lang="ru-RU" sz="1600" dirty="0" smtClean="0"/>
              <a:t>расширение для </a:t>
            </a:r>
            <a:r>
              <a:rPr lang="en-US" sz="1600" dirty="0" smtClean="0"/>
              <a:t>Visual Studio </a:t>
            </a:r>
            <a:r>
              <a:rPr lang="ru-RU" sz="1600" dirty="0" smtClean="0"/>
              <a:t>для быстрой вставки сигнатур функций </a:t>
            </a:r>
            <a:r>
              <a:rPr lang="en-US" sz="1600" dirty="0" smtClean="0"/>
              <a:t>Windows API </a:t>
            </a:r>
            <a:r>
              <a:rPr lang="ru-RU" sz="1600" dirty="0" smtClean="0"/>
              <a:t>с сайта </a:t>
            </a:r>
            <a:r>
              <a:rPr lang="en-US" sz="1600" dirty="0" smtClean="0"/>
              <a:t>pinvoke.net</a:t>
            </a:r>
            <a:endParaRPr lang="ru-RU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ea typeface="Calibri" pitchFamily="34" charset="0"/>
                <a:cs typeface="Arial" panose="020B0604020202020204" pitchFamily="34" charset="0"/>
              </a:rPr>
              <a:t>P/Invoke Interop Assistant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 – утилита для генерации объявлений функций для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>P/Invoke. 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Также включает базу данных 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>Windows </a:t>
            </a:r>
            <a:r>
              <a:rPr lang="ru-RU" sz="1600" dirty="0">
                <a:ea typeface="Calibri" pitchFamily="34" charset="0"/>
                <a:cs typeface="Arial" panose="020B0604020202020204" pitchFamily="34" charset="0"/>
              </a:rPr>
              <a:t>констант.</a:t>
            </a:r>
            <a:r>
              <a:rPr lang="en-US" sz="1600" dirty="0">
                <a:ea typeface="Calibri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ea typeface="Calibri" pitchFamily="34" charset="0"/>
                <a:cs typeface="Arial" panose="020B0604020202020204" pitchFamily="34" charset="0"/>
              </a:rPr>
            </a:br>
            <a:r>
              <a:rPr lang="en-US" sz="1600" dirty="0">
                <a:ea typeface="Calibri" pitchFamily="34" charset="0"/>
                <a:cs typeface="Arial" panose="020B0604020202020204" pitchFamily="34" charset="0"/>
                <a:hlinkClick r:id="rId3"/>
              </a:rPr>
              <a:t>http://clrinterop.codeplex.com/</a:t>
            </a:r>
            <a:endParaRPr lang="ru-RU" sz="1600" dirty="0">
              <a:ea typeface="Calibr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Атрибут </a:t>
            </a:r>
            <a:r>
              <a:rPr lang="en-US" sz="2400" b="1" dirty="0" err="1"/>
              <a:t>AttributeUsage</a:t>
            </a:r>
            <a:endParaRPr lang="en-US" sz="2400" b="1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595739"/>
            <a:ext cx="88392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	Атрибут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AttributeUsage </a:t>
            </a:r>
            <a:r>
              <a:rPr lang="ru-RU" sz="1600" dirty="0">
                <a:solidFill>
                  <a:schemeClr val="bg1"/>
                </a:solidFill>
              </a:rPr>
              <a:t>задает область применения пользовательского атрибута</a:t>
            </a:r>
            <a:r>
              <a:rPr lang="ru-RU" sz="1600" dirty="0" smtClean="0">
                <a:solidFill>
                  <a:schemeClr val="bg1"/>
                </a:solidFill>
              </a:rPr>
              <a:t>.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	Информацию о примененных к типу атрибутов можно получить используя методы </a:t>
            </a:r>
            <a:r>
              <a:rPr lang="en-US" sz="1600" dirty="0" err="1">
                <a:solidFill>
                  <a:schemeClr val="bg1"/>
                </a:solidFill>
              </a:rPr>
              <a:t>GetCustomAttribute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dirty="0" err="1">
                <a:solidFill>
                  <a:schemeClr val="bg1"/>
                </a:solidFill>
              </a:rPr>
              <a:t>GetCustomAttributes</a:t>
            </a:r>
            <a:r>
              <a:rPr lang="ru-RU" sz="1600" dirty="0">
                <a:solidFill>
                  <a:schemeClr val="bg1"/>
                </a:solidFill>
              </a:rPr>
              <a:t> класса </a:t>
            </a:r>
            <a:r>
              <a:rPr lang="en-US" sz="1600" dirty="0">
                <a:solidFill>
                  <a:schemeClr val="bg1"/>
                </a:solidFill>
              </a:rPr>
              <a:t>Attribute.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52400" y="1785926"/>
            <a:ext cx="8839200" cy="11699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(Attribute atr in Attribute.GetCustomAttributes(typeof(Complex)))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Console.WriteLine(atr);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8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Создание собственного атрибута</a:t>
            </a:r>
            <a:endParaRPr lang="en-US" sz="2400" b="1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Для </a:t>
            </a:r>
            <a:r>
              <a:rPr lang="ru-RU" sz="1600" dirty="0"/>
              <a:t>создания собственного атрибута необходимо </a:t>
            </a:r>
            <a:r>
              <a:rPr lang="ru-RU" sz="1600" dirty="0" smtClean="0"/>
              <a:t>объявить класс удовлетворяющий следующим правилам:</a:t>
            </a:r>
            <a:endParaRPr lang="en-US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Класс должен быть потомком класса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Attribute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lvl="1">
              <a:buFont typeface="Arial" charset="0"/>
              <a:buChar char="•"/>
            </a:pPr>
            <a:r>
              <a:rPr lang="ru-RU" sz="1600" dirty="0" smtClean="0"/>
              <a:t>К классу должен быть применен атрибут </a:t>
            </a:r>
            <a:r>
              <a:rPr lang="en-US" sz="1600" dirty="0" err="1" smtClean="0"/>
              <a:t>AttributeUsage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Имя класса должно заканчиваться суффиксом </a:t>
            </a:r>
            <a:r>
              <a:rPr lang="ru-RU" sz="1600" i="1" dirty="0" err="1"/>
              <a:t>Attribute</a:t>
            </a:r>
            <a:r>
              <a:rPr lang="ru-RU" sz="1600" dirty="0"/>
              <a:t>.</a:t>
            </a:r>
            <a:endParaRPr lang="be-BY" sz="1600" dirty="0"/>
          </a:p>
          <a:p>
            <a:pPr lvl="1">
              <a:buFont typeface="Arial" charset="0"/>
              <a:buChar char="•"/>
            </a:pPr>
            <a:r>
              <a:rPr lang="ru-RU" sz="1600" dirty="0"/>
              <a:t>Тип открытых полей и свойств класса, а также параметров конструктора ограничен следующим набором: </a:t>
            </a:r>
            <a:r>
              <a:rPr lang="en-US" sz="1600" dirty="0" err="1"/>
              <a:t>bool</a:t>
            </a:r>
            <a:r>
              <a:rPr lang="ru-RU" sz="1600" dirty="0"/>
              <a:t>, </a:t>
            </a:r>
            <a:r>
              <a:rPr lang="en-US" sz="1600" dirty="0"/>
              <a:t>byte</a:t>
            </a:r>
            <a:r>
              <a:rPr lang="ru-RU" sz="1600" dirty="0"/>
              <a:t>, </a:t>
            </a:r>
            <a:r>
              <a:rPr lang="ru-RU" sz="1600" dirty="0" err="1"/>
              <a:t>char</a:t>
            </a:r>
            <a:r>
              <a:rPr lang="ru-RU" sz="1600" dirty="0"/>
              <a:t>, </a:t>
            </a:r>
            <a:r>
              <a:rPr lang="ru-RU" sz="1600" dirty="0" err="1"/>
              <a:t>short</a:t>
            </a:r>
            <a:r>
              <a:rPr lang="ru-RU" sz="1600" dirty="0"/>
              <a:t>, </a:t>
            </a:r>
            <a:r>
              <a:rPr lang="ru-RU" sz="1600" dirty="0" err="1"/>
              <a:t>int</a:t>
            </a:r>
            <a:r>
              <a:rPr lang="ru-RU" sz="1600" dirty="0"/>
              <a:t>, </a:t>
            </a:r>
            <a:r>
              <a:rPr lang="ru-RU" sz="1600" dirty="0" err="1"/>
              <a:t>long</a:t>
            </a:r>
            <a:r>
              <a:rPr lang="ru-RU" sz="1600" dirty="0"/>
              <a:t>, </a:t>
            </a:r>
            <a:r>
              <a:rPr lang="ru-RU" sz="1600" dirty="0" err="1"/>
              <a:t>float</a:t>
            </a:r>
            <a:r>
              <a:rPr lang="ru-RU" sz="1600" dirty="0"/>
              <a:t>, </a:t>
            </a:r>
            <a:r>
              <a:rPr lang="ru-RU" sz="1600" dirty="0" err="1"/>
              <a:t>double</a:t>
            </a:r>
            <a:r>
              <a:rPr lang="ru-RU" sz="1600" dirty="0"/>
              <a:t>, </a:t>
            </a:r>
            <a:r>
              <a:rPr lang="ru-RU" sz="1600" dirty="0" err="1"/>
              <a:t>string</a:t>
            </a:r>
            <a:r>
              <a:rPr lang="ru-RU" sz="1600" dirty="0"/>
              <a:t>; тип </a:t>
            </a:r>
            <a:r>
              <a:rPr lang="en-US" sz="1600" dirty="0"/>
              <a:t>System</a:t>
            </a:r>
            <a:r>
              <a:rPr lang="ru-RU" sz="1600" dirty="0"/>
              <a:t>.</a:t>
            </a:r>
            <a:r>
              <a:rPr lang="en-US" sz="1600" dirty="0"/>
              <a:t>Type</a:t>
            </a:r>
            <a:r>
              <a:rPr lang="ru-RU" sz="1600" dirty="0"/>
              <a:t>; перечисления; тип </a:t>
            </a:r>
            <a:r>
              <a:rPr lang="ru-RU" sz="1600" dirty="0" err="1"/>
              <a:t>object</a:t>
            </a:r>
            <a:r>
              <a:rPr lang="ru-RU" sz="1600" dirty="0"/>
              <a:t>; одномерные массивы перечисленных выше типов.</a:t>
            </a:r>
            <a:endParaRPr lang="en-US" sz="1600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52400" y="2590800"/>
            <a:ext cx="8839200" cy="392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[AttributeUsage(AttributeTargets.Class|AttributeTargets.Assembly)]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public class ClassInfoAttribute : Attribute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string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Info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info;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string Version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get { return version;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ClassInfoAttribute(string info, string version)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this.info = info;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this.version = version;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[ClassInfo("example","1.1")]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Complex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. . . . . . . . . . . . . . .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2974</Words>
  <Application>Microsoft Office PowerPoint</Application>
  <PresentationFormat>Экран (4:3)</PresentationFormat>
  <Paragraphs>561</Paragraphs>
  <Slides>56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56</vt:i4>
      </vt:variant>
    </vt:vector>
  </HeadingPairs>
  <TitlesOfParts>
    <vt:vector size="58" baseType="lpstr">
      <vt:lpstr>bel-hard-training</vt:lpstr>
      <vt:lpstr>Office Theme</vt:lpstr>
      <vt:lpstr>Презентация PowerPoint</vt:lpstr>
      <vt:lpstr>Материалы для обучения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Понятие сборки (assembly)</vt:lpstr>
      <vt:lpstr>Презентация PowerPoint</vt:lpstr>
      <vt:lpstr>Презентация PowerPoint</vt:lpstr>
      <vt:lpstr>Компиляция в IL код Достоинства и недостатки</vt:lpstr>
      <vt:lpstr>Предварительная компиляция с помощью NGEN</vt:lpstr>
      <vt:lpstr>Технология .NET Native (β-версия!)</vt:lpstr>
      <vt:lpstr>Презентация PowerPoint</vt:lpstr>
      <vt:lpstr>Презентация PowerPoint</vt:lpstr>
      <vt:lpstr>Проект Class Library Демонстрация</vt:lpstr>
      <vt:lpstr>Модификатор доступа internal</vt:lpstr>
      <vt:lpstr>Модификатор доступа protected internal</vt:lpstr>
      <vt:lpstr>Атрибут InternalsVisibleTo</vt:lpstr>
      <vt:lpstr>Debug и Release конфигурации</vt:lpstr>
      <vt:lpstr>Отладочные символы (*.pdb файлы)</vt:lpstr>
      <vt:lpstr>Многофайловые сборки</vt:lpstr>
      <vt:lpstr>Многофайловые сборки Демонстрация</vt:lpstr>
      <vt:lpstr>Добавление сборок к проекту</vt:lpstr>
      <vt:lpstr>Номер версии сборки</vt:lpstr>
      <vt:lpstr>Типы развертывания</vt:lpstr>
      <vt:lpstr>Поиск сборки Закрытое развертывание</vt:lpstr>
      <vt:lpstr>App.config</vt:lpstr>
      <vt:lpstr>Fuslogvw.exe (Assembly Binding Log Viewer)</vt:lpstr>
      <vt:lpstr>Строгое имя сборки (strong name)</vt:lpstr>
      <vt:lpstr>Файл AssemblyInfo.cs</vt:lpstr>
      <vt:lpstr>Атрибуты версий и их использование</vt:lpstr>
      <vt:lpstr>Строгое имя и ссылки на другие сборки</vt:lpstr>
      <vt:lpstr>Глобальный кеш сборок Global Assembly Cache (GAC)</vt:lpstr>
      <vt:lpstr>Презентация PowerPoint</vt:lpstr>
      <vt:lpstr>Презентация PowerPoint</vt:lpstr>
      <vt:lpstr>Portable Class Library</vt:lpstr>
      <vt:lpstr>.NET Portability Analyzer</vt:lpstr>
      <vt:lpstr>Другие инструменты для PCL</vt:lpstr>
      <vt:lpstr>CLS совместимые сборки</vt:lpstr>
      <vt:lpstr>Организация проекта с внешними зависимостями</vt:lpstr>
      <vt:lpstr>Добавление ссылок с помощью NuGet</vt:lpstr>
      <vt:lpstr>Package Manager Console</vt:lpstr>
      <vt:lpstr>Окно «Package Visualizer»</vt:lpstr>
      <vt:lpstr>NuGet Package Of the Week</vt:lpstr>
      <vt:lpstr>Утилиты для NuGet</vt:lpstr>
      <vt:lpstr>Распространение своих библиотек</vt:lpstr>
      <vt:lpstr>Отладка .NET с помощью reference source</vt:lpstr>
      <vt:lpstr>Отладка .NET с помощью dotPeek 1.2+</vt:lpstr>
      <vt:lpstr>Механизм Reflection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2012-08-23T19:55:41Z</dcterms:created>
  <dcterms:modified xsi:type="dcterms:W3CDTF">2016-10-23T05:06:04Z</dcterms:modified>
</cp:coreProperties>
</file>