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320" r:id="rId53"/>
    <p:sldId id="298" r:id="rId54"/>
    <p:sldId id="297" r:id="rId55"/>
    <p:sldId id="303" r:id="rId56"/>
    <p:sldId id="271" r:id="rId57"/>
    <p:sldId id="30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2/10/2015</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85000" lnSpcReduction="20000"/>
          </a:bodyPr>
          <a:lstStyle/>
          <a:p>
            <a:r>
              <a:rPr lang="ru-RU" dirty="0" smtClean="0">
                <a:solidFill>
                  <a:srgbClr val="FFFF00"/>
                </a:solidFill>
              </a:rPr>
              <a:t>Буфер</a:t>
            </a:r>
            <a:r>
              <a:rPr lang="ru-RU" dirty="0" smtClean="0"/>
              <a:t> – массив байтов</a:t>
            </a:r>
            <a:r>
              <a:rPr lang="en-US" dirty="0" smtClean="0"/>
              <a:t>: byte[]</a:t>
            </a:r>
          </a:p>
          <a:p>
            <a:r>
              <a:rPr lang="ru-RU" dirty="0" smtClean="0">
                <a:solidFill>
                  <a:srgbClr val="FFFF00"/>
                </a:solidFill>
              </a:rPr>
              <a:t>Абсолютный путь</a:t>
            </a:r>
            <a:r>
              <a:rPr lang="ru-RU" dirty="0" smtClean="0"/>
              <a:t> – путь начинающийся с корня диска. Например</a:t>
            </a:r>
            <a:r>
              <a:rPr lang="en-US" dirty="0"/>
              <a:t>, C:\Windows\Microsoft.NET</a:t>
            </a:r>
            <a:endParaRPr lang="ru-RU" dirty="0" smtClean="0"/>
          </a:p>
          <a:p>
            <a:r>
              <a:rPr lang="ru-RU" dirty="0" smtClean="0">
                <a:solidFill>
                  <a:srgbClr val="FFFF00"/>
                </a:solidFill>
              </a:rPr>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endParaRPr lang="en-US" dirty="0" smtClean="0"/>
          </a:p>
          <a:p>
            <a:r>
              <a:rPr lang="en-US" dirty="0" smtClean="0">
                <a:solidFill>
                  <a:srgbClr val="FFFF00"/>
                </a:solidFill>
              </a:rPr>
              <a:t>EOL</a:t>
            </a:r>
            <a:r>
              <a:rPr lang="en-US" dirty="0" smtClean="0"/>
              <a:t> – End Of Line – </a:t>
            </a:r>
            <a:r>
              <a:rPr lang="ru-RU" dirty="0" smtClean="0"/>
              <a:t>символ(ы) конца строки в текстовом файле. В </a:t>
            </a:r>
            <a:r>
              <a:rPr lang="en-US" dirty="0" smtClean="0"/>
              <a:t>Windows </a:t>
            </a:r>
            <a:r>
              <a:rPr lang="ru-RU" dirty="0" smtClean="0"/>
              <a:t>это </a:t>
            </a:r>
            <a:r>
              <a:rPr lang="en-US" dirty="0" smtClean="0"/>
              <a:t>\r\n, </a:t>
            </a:r>
            <a:r>
              <a:rPr lang="ru-RU" dirty="0" smtClean="0"/>
              <a:t>в </a:t>
            </a:r>
            <a:r>
              <a:rPr lang="en-US" dirty="0" smtClean="0"/>
              <a:t>Unix - \n.</a:t>
            </a:r>
          </a:p>
          <a:p>
            <a:r>
              <a:rPr lang="en-US" dirty="0" smtClean="0">
                <a:solidFill>
                  <a:srgbClr val="FFFF00"/>
                </a:solidFill>
              </a:rPr>
              <a:t>EOF</a:t>
            </a:r>
            <a:r>
              <a:rPr lang="en-US" dirty="0" smtClean="0"/>
              <a:t> – End Of File – </a:t>
            </a:r>
            <a:r>
              <a:rPr lang="ru-RU" dirty="0" smtClean="0"/>
              <a:t>конец файла</a:t>
            </a:r>
          </a:p>
          <a:p>
            <a:r>
              <a:rPr lang="en-US" dirty="0" smtClean="0">
                <a:solidFill>
                  <a:srgbClr val="FFFF00"/>
                </a:solidFill>
              </a:rPr>
              <a:t>UNC </a:t>
            </a:r>
            <a:r>
              <a:rPr lang="ru-RU" dirty="0" smtClean="0">
                <a:solidFill>
                  <a:srgbClr val="FFFF00"/>
                </a:solidFill>
              </a:rPr>
              <a:t>путь</a:t>
            </a:r>
            <a:r>
              <a:rPr lang="ru-RU" dirty="0" smtClean="0"/>
              <a:t>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099864" y="303039"/>
            <a:ext cx="6944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Класс </a:t>
            </a:r>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021378"/>
            <a:ext cx="8649401"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prstClr val="black"/>
                </a:solidFill>
                <a:latin typeface="Consolas"/>
              </a:rPr>
              <a:t>}</a:t>
            </a:r>
            <a:endParaRPr lang="en-US" altLang="ru-RU" sz="1200" dirty="0">
              <a:solidFill>
                <a:srgbClr val="000000"/>
              </a:solidFill>
              <a:latin typeface="Courier New" panose="02070309020205020404" pitchFamily="49" charset="0"/>
              <a:cs typeface="Courier New" panose="02070309020205020404" pitchFamily="49" charset="0"/>
            </a:endParaRPr>
          </a:p>
        </p:txBody>
      </p:sp>
      <p:sp>
        <p:nvSpPr>
          <p:cNvPr id="4" name="Прямоугольник 2"/>
          <p:cNvSpPr>
            <a:spLocks noChangeArrowheads="1"/>
          </p:cNvSpPr>
          <p:nvPr/>
        </p:nvSpPr>
        <p:spPr bwMode="auto">
          <a:xfrm>
            <a:off x="974477" y="4437112"/>
            <a:ext cx="719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Список названий дисков: </a:t>
            </a:r>
            <a:r>
              <a:rPr lang="en-US" sz="2400" b="1" dirty="0" err="1"/>
              <a:t>Directory.GetLogicalDrives</a:t>
            </a:r>
            <a:r>
              <a:rPr lang="en-US" sz="2400" b="1" dirty="0"/>
              <a:t>()</a:t>
            </a:r>
            <a:endParaRPr lang="ru-RU" sz="2400" b="1" dirty="0"/>
          </a:p>
        </p:txBody>
      </p:sp>
      <p:sp>
        <p:nvSpPr>
          <p:cNvPr id="5" name="Rectangle 4"/>
          <p:cNvSpPr>
            <a:spLocks noChangeArrowheads="1"/>
          </p:cNvSpPr>
          <p:nvPr/>
        </p:nvSpPr>
        <p:spPr bwMode="auto">
          <a:xfrm>
            <a:off x="234932" y="4996333"/>
            <a:ext cx="864940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1200" dirty="0">
                <a:solidFill>
                  <a:srgbClr val="008000"/>
                </a:solidFill>
                <a:latin typeface="Consolas"/>
              </a:rPr>
              <a:t>// Функция </a:t>
            </a:r>
            <a:r>
              <a:rPr lang="en-US" sz="1200" dirty="0" err="1">
                <a:solidFill>
                  <a:srgbClr val="008000"/>
                </a:solidFill>
                <a:latin typeface="Consolas"/>
              </a:rPr>
              <a:t>Directory.GetLogicalDrives</a:t>
            </a:r>
            <a:r>
              <a:rPr lang="en-US" sz="1200" dirty="0">
                <a:solidFill>
                  <a:srgbClr val="008000"/>
                </a:solidFill>
                <a:latin typeface="Consolas"/>
              </a:rPr>
              <a:t>() </a:t>
            </a:r>
            <a:r>
              <a:rPr lang="ru-RU" sz="1200" dirty="0">
                <a:solidFill>
                  <a:srgbClr val="008000"/>
                </a:solidFill>
                <a:latin typeface="Consolas"/>
              </a:rPr>
              <a:t>возращает массив</a:t>
            </a:r>
            <a:endParaRPr lang="ru-RU" sz="1200" dirty="0">
              <a:solidFill>
                <a:prstClr val="black"/>
              </a:solidFill>
              <a:latin typeface="Consolas"/>
            </a:endParaRPr>
          </a:p>
          <a:p>
            <a:r>
              <a:rPr lang="ru-RU" sz="1200" dirty="0">
                <a:solidFill>
                  <a:srgbClr val="008000"/>
                </a:solidFill>
                <a:latin typeface="Consolas"/>
              </a:rPr>
              <a:t>//с элементами вида "C:\", "D:\", "E:\" и т.д.</a:t>
            </a:r>
            <a:endParaRPr lang="ru-RU" sz="1200" dirty="0">
              <a:solidFill>
                <a:prstClr val="black"/>
              </a:solidFill>
              <a:latin typeface="Consolas"/>
            </a:endParaRP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 = </a:t>
            </a:r>
            <a:r>
              <a:rPr lang="en-US" sz="1200" dirty="0" err="1">
                <a:solidFill>
                  <a:srgbClr val="2B91AF"/>
                </a:solidFill>
                <a:latin typeface="Consolas"/>
              </a:rPr>
              <a:t>Directory</a:t>
            </a:r>
            <a:r>
              <a:rPr lang="en-US" sz="1200" dirty="0" err="1">
                <a:solidFill>
                  <a:prstClr val="black"/>
                </a:solidFill>
                <a:latin typeface="Consolas"/>
              </a:rPr>
              <a:t>.GetLogicalDrives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a:t>
            </a:r>
          </a:p>
          <a:p>
            <a:r>
              <a:rPr lang="ru-RU" sz="1200" dirty="0">
                <a:solidFill>
                  <a:prstClr val="black"/>
                </a:solidFill>
                <a:latin typeface="Consolas"/>
              </a:rPr>
              <a:t>{</a:t>
            </a:r>
          </a:p>
          <a:p>
            <a:r>
              <a:rPr lang="ru-RU"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err="1" smtClean="0">
                <a:solidFill>
                  <a:prstClr val="black"/>
                </a:solidFill>
                <a:latin typeface="Consolas"/>
              </a:rPr>
              <a:t>driveLetter</a:t>
            </a:r>
            <a:r>
              <a:rPr lang="en-US" sz="1200" dirty="0">
                <a:solidFill>
                  <a:prstClr val="black"/>
                </a:solidFill>
                <a:latin typeface="Consolas"/>
              </a:rPr>
              <a:t>);</a:t>
            </a:r>
          </a:p>
          <a:p>
            <a:r>
              <a:rPr lang="ru-RU" sz="1200" dirty="0" smtClean="0">
                <a:solidFill>
                  <a:prstClr val="black"/>
                </a:solidFill>
                <a:latin typeface="Consolas"/>
              </a:rPr>
              <a:t>}</a:t>
            </a:r>
            <a:endParaRPr lang="en-US" sz="1200" dirty="0">
              <a:solidFill>
                <a:prstClr val="black"/>
              </a:solidFill>
              <a:latin typeface="Consolas"/>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a:t>
            </a:r>
            <a:r>
              <a:rPr lang="ru-RU" dirty="0">
                <a:solidFill>
                  <a:schemeClr val="bg1"/>
                </a:solidFill>
              </a:rPr>
              <a:t>– </a:t>
            </a:r>
            <a:r>
              <a:rPr lang="ru-RU" dirty="0" smtClean="0">
                <a:solidFill>
                  <a:schemeClr val="bg1"/>
                </a:solidFill>
              </a:rPr>
              <a:t>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a:t>
            </a:r>
            <a:r>
              <a:rPr lang="en-US" dirty="0" smtClean="0">
                <a:solidFill>
                  <a:schemeClr val="bg1"/>
                </a:solidFill>
              </a:rPr>
              <a:t> </a:t>
            </a:r>
            <a:r>
              <a:rPr lang="ru-RU" dirty="0" smtClean="0">
                <a:solidFill>
                  <a:schemeClr val="bg1"/>
                </a:solidFill>
              </a:rPr>
              <a:t>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a:solidFill>
                  <a:schemeClr val="bg1"/>
                </a:solidFill>
              </a:rPr>
              <a:t>именем </a:t>
            </a:r>
            <a:r>
              <a:rPr lang="ru-RU" smtClean="0">
                <a:solidFill>
                  <a:schemeClr val="bg1"/>
                </a:solidFill>
              </a:rPr>
              <a:t>от одного до трех </a:t>
            </a:r>
            <a:r>
              <a:rPr lang="ru-RU" dirty="0" smtClean="0">
                <a:solidFill>
                  <a:schemeClr val="bg1"/>
                </a:solidFill>
              </a:rPr>
              <a:t>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
        <p:nvSpPr>
          <p:cNvPr id="2" name="TextBox 1"/>
          <p:cNvSpPr txBox="1"/>
          <p:nvPr/>
        </p:nvSpPr>
        <p:spPr>
          <a:xfrm>
            <a:off x="287525" y="4797152"/>
            <a:ext cx="8568952" cy="646331"/>
          </a:xfrm>
          <a:prstGeom prst="rect">
            <a:avLst/>
          </a:prstGeom>
          <a:noFill/>
        </p:spPr>
        <p:txBody>
          <a:bodyPr wrap="square" rtlCol="0">
            <a:spAutoFit/>
          </a:bodyPr>
          <a:lstStyle/>
          <a:p>
            <a:r>
              <a:rPr lang="ru-RU" dirty="0" smtClean="0"/>
              <a:t>В приложении </a:t>
            </a:r>
            <a:r>
              <a:rPr lang="en-US" dirty="0" smtClean="0"/>
              <a:t>Windows Forms </a:t>
            </a:r>
            <a:r>
              <a:rPr lang="ru-RU" dirty="0" smtClean="0"/>
              <a:t>можно также использовать свойство </a:t>
            </a:r>
            <a:r>
              <a:rPr lang="en-US" dirty="0" err="1" smtClean="0">
                <a:solidFill>
                  <a:srgbClr val="FFFF00"/>
                </a:solidFill>
              </a:rPr>
              <a:t>Application.StartupPath</a:t>
            </a:r>
            <a:r>
              <a:rPr lang="ru-RU" dirty="0"/>
              <a:t>.</a:t>
            </a: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Криптография и </a:t>
            </a:r>
            <a:r>
              <a:rPr lang="en-US" dirty="0" err="1" smtClean="0"/>
              <a:t>CryptoStream</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Классы находятся в пространстве имен </a:t>
            </a:r>
            <a:r>
              <a:rPr lang="en-US" dirty="0" err="1" smtClean="0"/>
              <a:t>System.Security.Cryptography</a:t>
            </a:r>
            <a:r>
              <a:rPr lang="ru-RU" dirty="0" smtClean="0"/>
              <a:t>. Класс </a:t>
            </a:r>
            <a:r>
              <a:rPr lang="en-US" dirty="0" err="1" smtClean="0"/>
              <a:t>CryptoStream</a:t>
            </a:r>
            <a:r>
              <a:rPr lang="ru-RU" dirty="0" smtClean="0"/>
              <a:t> выступает в роли посредника между потоками для выполнения шифрования и дешифрования.</a:t>
            </a:r>
          </a:p>
          <a:p>
            <a:pPr marL="0" indent="0">
              <a:buNone/>
            </a:pPr>
            <a:endParaRPr lang="ru-RU" dirty="0"/>
          </a:p>
          <a:p>
            <a:pPr marL="0" indent="0">
              <a:buNone/>
            </a:pPr>
            <a:r>
              <a:rPr lang="ru-RU" dirty="0" smtClean="0"/>
              <a:t>Поддерживаются следующие алгоритмы:</a:t>
            </a:r>
          </a:p>
          <a:p>
            <a:r>
              <a:rPr lang="ru-RU" dirty="0" smtClean="0"/>
              <a:t>Симметричные: </a:t>
            </a:r>
            <a:r>
              <a:rPr lang="en-US" dirty="0" smtClean="0"/>
              <a:t>AES, DES, RC2, </a:t>
            </a:r>
            <a:r>
              <a:rPr lang="en-US" dirty="0" err="1" smtClean="0"/>
              <a:t>Rijndael</a:t>
            </a:r>
            <a:r>
              <a:rPr lang="en-US" dirty="0" smtClean="0"/>
              <a:t>, </a:t>
            </a:r>
            <a:r>
              <a:rPr lang="en-US" dirty="0" err="1" smtClean="0"/>
              <a:t>TripleDES</a:t>
            </a:r>
            <a:endParaRPr lang="en-US" dirty="0" smtClean="0"/>
          </a:p>
          <a:p>
            <a:r>
              <a:rPr lang="ru-RU" dirty="0" smtClean="0"/>
              <a:t>Асимметричные: </a:t>
            </a:r>
            <a:r>
              <a:rPr lang="en-US" dirty="0" smtClean="0"/>
              <a:t>DSA</a:t>
            </a:r>
            <a:r>
              <a:rPr lang="en-US" dirty="0"/>
              <a:t>, </a:t>
            </a:r>
            <a:r>
              <a:rPr lang="en-US" dirty="0" err="1" smtClean="0"/>
              <a:t>ECDiffieHellman</a:t>
            </a:r>
            <a:r>
              <a:rPr lang="en-US" dirty="0" smtClean="0"/>
              <a:t>, </a:t>
            </a:r>
            <a:r>
              <a:rPr lang="en-US" dirty="0" err="1" smtClean="0"/>
              <a:t>ECDsa</a:t>
            </a:r>
            <a:r>
              <a:rPr lang="en-US" dirty="0" smtClean="0"/>
              <a:t>, RSA</a:t>
            </a:r>
          </a:p>
          <a:p>
            <a:r>
              <a:rPr lang="ru-RU" dirty="0" smtClean="0"/>
              <a:t>Хеширование: </a:t>
            </a:r>
            <a:r>
              <a:rPr lang="en-US" dirty="0" smtClean="0"/>
              <a:t>MD5, SHA1, SHA256, SHA384, SHA512</a:t>
            </a:r>
          </a:p>
          <a:p>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a:t>Cryptography</a:t>
            </a:r>
            <a:endParaRPr lang="en-US" dirty="0" smtClean="0"/>
          </a:p>
        </p:txBody>
      </p:sp>
    </p:spTree>
    <p:extLst>
      <p:ext uri="{BB962C8B-B14F-4D97-AF65-F5344CB8AC3E}">
        <p14:creationId xmlns:p14="http://schemas.microsoft.com/office/powerpoint/2010/main" val="1747234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3832</TotalTime>
  <Words>4423</Words>
  <Application>Microsoft Office PowerPoint</Application>
  <PresentationFormat>On-screen Show (4:3)</PresentationFormat>
  <Paragraphs>796</Paragraphs>
  <Slides>56</Slides>
  <Notes>0</Notes>
  <HiddenSlides>3</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Криптография и CryptoStream</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193</cp:revision>
  <dcterms:created xsi:type="dcterms:W3CDTF">2012-08-15T13:44:54Z</dcterms:created>
  <dcterms:modified xsi:type="dcterms:W3CDTF">2015-02-10T10:17:51Z</dcterms:modified>
</cp:coreProperties>
</file>