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52"/>
  </p:notesMasterIdLst>
  <p:sldIdLst>
    <p:sldId id="257" r:id="rId3"/>
    <p:sldId id="291" r:id="rId4"/>
    <p:sldId id="293" r:id="rId5"/>
    <p:sldId id="305" r:id="rId6"/>
    <p:sldId id="294" r:id="rId7"/>
    <p:sldId id="295" r:id="rId8"/>
    <p:sldId id="314" r:id="rId9"/>
    <p:sldId id="297" r:id="rId10"/>
    <p:sldId id="296" r:id="rId11"/>
    <p:sldId id="298" r:id="rId12"/>
    <p:sldId id="301" r:id="rId13"/>
    <p:sldId id="302" r:id="rId14"/>
    <p:sldId id="309" r:id="rId15"/>
    <p:sldId id="320" r:id="rId16"/>
    <p:sldId id="321" r:id="rId17"/>
    <p:sldId id="303" r:id="rId18"/>
    <p:sldId id="304" r:id="rId19"/>
    <p:sldId id="275" r:id="rId20"/>
    <p:sldId id="307" r:id="rId21"/>
    <p:sldId id="308" r:id="rId22"/>
    <p:sldId id="313" r:id="rId23"/>
    <p:sldId id="273" r:id="rId24"/>
    <p:sldId id="274" r:id="rId25"/>
    <p:sldId id="276" r:id="rId26"/>
    <p:sldId id="277" r:id="rId27"/>
    <p:sldId id="280" r:id="rId28"/>
    <p:sldId id="278" r:id="rId29"/>
    <p:sldId id="279" r:id="rId30"/>
    <p:sldId id="290" r:id="rId31"/>
    <p:sldId id="281" r:id="rId32"/>
    <p:sldId id="282" r:id="rId33"/>
    <p:sldId id="292" r:id="rId34"/>
    <p:sldId id="315" r:id="rId35"/>
    <p:sldId id="284" r:id="rId36"/>
    <p:sldId id="262" r:id="rId37"/>
    <p:sldId id="261" r:id="rId38"/>
    <p:sldId id="300" r:id="rId39"/>
    <p:sldId id="306" r:id="rId40"/>
    <p:sldId id="310" r:id="rId41"/>
    <p:sldId id="312" r:id="rId42"/>
    <p:sldId id="311" r:id="rId43"/>
    <p:sldId id="322" r:id="rId44"/>
    <p:sldId id="318" r:id="rId45"/>
    <p:sldId id="319" r:id="rId46"/>
    <p:sldId id="299" r:id="rId47"/>
    <p:sldId id="263" r:id="rId48"/>
    <p:sldId id="264" r:id="rId49"/>
    <p:sldId id="265" r:id="rId50"/>
    <p:sldId id="271" r:id="rId5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003366"/>
    <a:srgbClr val="8D8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pPr/>
              <a:t>23.01.2015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23.01.2015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654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23.01.2015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23.01.2015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23.01.2015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23.01.2015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23.01.2015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23.01.2015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23.01.2015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23.01.2015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23.01.2015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23.01.2015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23.01.2015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pPr/>
              <a:t>23.01.2015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pPr/>
              <a:t>23.01.2015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vstudio/dotnetnative.aspx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resharper/" TargetMode="External"/><Relationship Id="rId2" Type="http://schemas.openxmlformats.org/officeDocument/2006/relationships/hyperlink" Target="http://www.jetbrains.com/decompiler/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ilspy.net/" TargetMode="External"/><Relationship Id="rId5" Type="http://schemas.openxmlformats.org/officeDocument/2006/relationships/hyperlink" Target="http://www.red-gate.com/products/dotnet-development/reflector/" TargetMode="External"/><Relationship Id="rId4" Type="http://schemas.openxmlformats.org/officeDocument/2006/relationships/hyperlink" Target="http://www.telerik.com/products/decompiler.aspx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e74a18c4(v=vs.110).aspx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semver.org/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gg597391(v=vs.110).aspx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uget.org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nuget.org/docs/start-here/installing-nuget" TargetMode="External"/><Relationship Id="rId2" Type="http://schemas.openxmlformats.org/officeDocument/2006/relationships/hyperlink" Target="http://npe.codeplex.com/" TargetMode="Externa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://www.codeplex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choosealicense.com/" TargetMode="External"/><Relationship Id="rId4" Type="http://schemas.openxmlformats.org/officeDocument/2006/relationships/hyperlink" Target="https://code.google.com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confluence.jetbrains.com/display/NETCOM/dotPeek+Symbol+Server+and+PDB+Generation" TargetMode="Externa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lrinterop.codeplex.com/" TargetMode="External"/><Relationship Id="rId2" Type="http://schemas.openxmlformats.org/officeDocument/2006/relationships/hyperlink" Target="http://pinvoke.net/" TargetMode="Externa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7</a:t>
            </a:r>
            <a:r>
              <a:rPr lang="ru-RU" sz="2400" dirty="0">
                <a:solidFill>
                  <a:schemeClr val="bg1"/>
                </a:solidFill>
              </a:rPr>
              <a:t>. Понятие сборки. </a:t>
            </a:r>
            <a:r>
              <a:rPr lang="ru-RU" sz="2400" dirty="0" smtClean="0">
                <a:solidFill>
                  <a:schemeClr val="bg1"/>
                </a:solidFill>
              </a:rPr>
              <a:t>Отражение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56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сборки (</a:t>
            </a:r>
            <a:r>
              <a:rPr lang="en-US" dirty="0" smtClean="0"/>
              <a:t>assembly)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Это логическая </a:t>
            </a:r>
            <a:r>
              <a:rPr lang="ru-RU" dirty="0"/>
              <a:t>группировка одного или нескольких </a:t>
            </a:r>
            <a:r>
              <a:rPr lang="ru-RU" dirty="0" smtClean="0"/>
              <a:t>управляемых </a:t>
            </a:r>
            <a:r>
              <a:rPr lang="ru-RU" dirty="0"/>
              <a:t>модулей или файлов </a:t>
            </a:r>
            <a:r>
              <a:rPr lang="ru-RU" dirty="0" smtClean="0"/>
              <a:t>ресурсов.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Это </a:t>
            </a:r>
            <a:r>
              <a:rPr lang="ru-RU" dirty="0"/>
              <a:t>самая маленькая </a:t>
            </a:r>
            <a:r>
              <a:rPr lang="ru-RU" dirty="0" smtClean="0"/>
              <a:t>единица, с </a:t>
            </a:r>
            <a:r>
              <a:rPr lang="ru-RU" dirty="0"/>
              <a:t>точки зрения повторного использования, безопасности и отслеживания версий.</a:t>
            </a:r>
          </a:p>
          <a:p>
            <a:r>
              <a:rPr lang="ru-RU" dirty="0" smtClean="0"/>
              <a:t>Сборки бывают однофайловые </a:t>
            </a:r>
            <a:r>
              <a:rPr lang="ru-RU" dirty="0"/>
              <a:t>или </a:t>
            </a:r>
            <a:r>
              <a:rPr lang="ru-RU" dirty="0" smtClean="0"/>
              <a:t>многофайловые</a:t>
            </a:r>
            <a:endParaRPr lang="en-US" dirty="0" smtClean="0"/>
          </a:p>
          <a:p>
            <a:r>
              <a:rPr lang="ru-RU" dirty="0"/>
              <a:t>В </a:t>
            </a:r>
            <a:r>
              <a:rPr lang="ru-RU" dirty="0" smtClean="0"/>
              <a:t>главном основной </a:t>
            </a:r>
            <a:r>
              <a:rPr lang="ru-RU" dirty="0"/>
              <a:t>сборки содержится манифест </a:t>
            </a:r>
            <a:r>
              <a:rPr lang="ru-RU" dirty="0" smtClean="0"/>
              <a:t>(</a:t>
            </a:r>
            <a:r>
              <a:rPr lang="en-US" dirty="0" smtClean="0"/>
              <a:t>manifest</a:t>
            </a:r>
            <a:r>
              <a:rPr lang="ru-RU" dirty="0" smtClean="0"/>
              <a:t>) – </a:t>
            </a:r>
            <a:r>
              <a:rPr lang="ru-RU" dirty="0"/>
              <a:t>информация о самой сборке и о всех её </a:t>
            </a:r>
            <a:r>
              <a:rPr lang="ru-RU" dirty="0" smtClean="0"/>
              <a:t>частях.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879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13"/>
          <p:cNvSpPr/>
          <p:nvPr/>
        </p:nvSpPr>
        <p:spPr>
          <a:xfrm>
            <a:off x="3429000" y="914400"/>
            <a:ext cx="19050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Код</a:t>
            </a:r>
          </a:p>
        </p:txBody>
      </p:sp>
      <p:sp>
        <p:nvSpPr>
          <p:cNvPr id="5" name="Прямоугольник 14"/>
          <p:cNvSpPr/>
          <p:nvPr/>
        </p:nvSpPr>
        <p:spPr>
          <a:xfrm>
            <a:off x="3048000" y="1981200"/>
            <a:ext cx="27432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JIT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Just In Time - </a:t>
            </a:r>
            <a:r>
              <a:rPr lang="ru-RU" dirty="0"/>
              <a:t>компилятор</a:t>
            </a:r>
          </a:p>
        </p:txBody>
      </p:sp>
      <p:sp>
        <p:nvSpPr>
          <p:cNvPr id="6" name="Прямоугольник 19"/>
          <p:cNvSpPr/>
          <p:nvPr/>
        </p:nvSpPr>
        <p:spPr>
          <a:xfrm>
            <a:off x="1981200" y="3581400"/>
            <a:ext cx="2286000" cy="2286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>
                <a:solidFill>
                  <a:srgbClr val="000000"/>
                </a:solidFill>
              </a:rPr>
              <a:t>Сборка</a:t>
            </a:r>
          </a:p>
          <a:p>
            <a:pPr algn="ctr">
              <a:defRPr/>
            </a:pPr>
            <a:r>
              <a:rPr lang="ru-RU" sz="1600">
                <a:solidFill>
                  <a:srgbClr val="000000"/>
                </a:solidFill>
              </a:rPr>
              <a:t>(Исполняемый файл)</a:t>
            </a:r>
          </a:p>
          <a:p>
            <a:pPr algn="ctr">
              <a:defRPr/>
            </a:pPr>
            <a:endParaRPr lang="ru-RU" sz="1600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Прямоугольник 20"/>
          <p:cNvSpPr/>
          <p:nvPr/>
        </p:nvSpPr>
        <p:spPr>
          <a:xfrm>
            <a:off x="2057400" y="53340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8" name="Прямоугольник 8"/>
          <p:cNvSpPr/>
          <p:nvPr/>
        </p:nvSpPr>
        <p:spPr>
          <a:xfrm>
            <a:off x="2057400" y="4267200"/>
            <a:ext cx="21336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Манифест</a:t>
            </a:r>
          </a:p>
        </p:txBody>
      </p:sp>
      <p:sp>
        <p:nvSpPr>
          <p:cNvPr id="9" name="Прямоугольник 9"/>
          <p:cNvSpPr/>
          <p:nvPr/>
        </p:nvSpPr>
        <p:spPr>
          <a:xfrm>
            <a:off x="2057400" y="48006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0" name="Прямоугольник 11"/>
          <p:cNvSpPr/>
          <p:nvPr/>
        </p:nvSpPr>
        <p:spPr>
          <a:xfrm>
            <a:off x="4572000" y="3581400"/>
            <a:ext cx="2286000" cy="167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Сборка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(Библиотека .</a:t>
            </a:r>
            <a:r>
              <a:rPr lang="en-US" dirty="0" err="1"/>
              <a:t>dll</a:t>
            </a:r>
            <a:r>
              <a:rPr lang="ru-RU" dirty="0"/>
              <a:t>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11" name="Прямоугольник 12"/>
          <p:cNvSpPr/>
          <p:nvPr/>
        </p:nvSpPr>
        <p:spPr>
          <a:xfrm>
            <a:off x="4648200" y="47244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12" name="Прямоугольник 15"/>
          <p:cNvSpPr/>
          <p:nvPr/>
        </p:nvSpPr>
        <p:spPr>
          <a:xfrm>
            <a:off x="4648200" y="41910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3" name="Стрелка вниз 16"/>
          <p:cNvSpPr/>
          <p:nvPr/>
        </p:nvSpPr>
        <p:spPr>
          <a:xfrm>
            <a:off x="3733800" y="1371600"/>
            <a:ext cx="1295400" cy="6096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4" name="Стрелка вниз 21"/>
          <p:cNvSpPr/>
          <p:nvPr/>
        </p:nvSpPr>
        <p:spPr>
          <a:xfrm>
            <a:off x="27432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" name="Стрелка вниз 22"/>
          <p:cNvSpPr/>
          <p:nvPr/>
        </p:nvSpPr>
        <p:spPr>
          <a:xfrm>
            <a:off x="48006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2520800" y="25249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Понятие сборки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9216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260648"/>
            <a:ext cx="8640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Важность метаданных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CLR </a:t>
            </a:r>
            <a:r>
              <a:rPr lang="ru-RU" dirty="0" smtClean="0">
                <a:solidFill>
                  <a:schemeClr val="bg1"/>
                </a:solidFill>
              </a:rPr>
              <a:t>использует метаданные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во время проверки кода чтобы убедиться что код использует только типо-безопасные операции.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выполнить сериализацию содержимого объекта в набор байтов на одной машине и десериализовать на другой. Создав таким образом точную копию. Используется при передаче данных между доменами приложения и в технологии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en-US" dirty="0" err="1" smtClean="0">
                <a:solidFill>
                  <a:schemeClr val="bg1"/>
                </a:solidFill>
              </a:rPr>
              <a:t>Remoting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практически не используется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сборщику мусора отслеживать жизненный цикл объектов. Тип любого объекта определяется через метаданные, и, оттуда же, берется иноформация о полях объекта ссылающиеся на другие объекты.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доступны на этапе исполнения через механизм «отражения» (</a:t>
            </a:r>
            <a:r>
              <a:rPr lang="en-US" dirty="0" smtClean="0">
                <a:solidFill>
                  <a:schemeClr val="bg1"/>
                </a:solidFill>
              </a:rPr>
              <a:t>reflection).</a:t>
            </a:r>
          </a:p>
        </p:txBody>
      </p:sp>
    </p:spTree>
    <p:extLst>
      <p:ext uri="{BB962C8B-B14F-4D97-AF65-F5344CB8AC3E}">
        <p14:creationId xmlns:p14="http://schemas.microsoft.com/office/powerpoint/2010/main" val="7233745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Компиляция в </a:t>
            </a:r>
            <a:r>
              <a:rPr lang="en-US" dirty="0" smtClean="0"/>
              <a:t>IL </a:t>
            </a:r>
            <a:r>
              <a:rPr lang="ru-RU" dirty="0" smtClean="0"/>
              <a:t>код</a:t>
            </a:r>
            <a:br>
              <a:rPr lang="ru-RU" dirty="0" smtClean="0"/>
            </a:br>
            <a:r>
              <a:rPr lang="ru-RU" dirty="0" smtClean="0"/>
              <a:t>Достоинства и недостатки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  <a:solidFill>
            <a:srgbClr val="00B050"/>
          </a:solidFill>
        </p:spPr>
        <p:txBody>
          <a:bodyPr numCol="1">
            <a:normAutofit fontScale="85000" lnSpcReduction="10000"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Кроссплатформенность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Возможность статического анализа уже откомпилированного кода. </a:t>
            </a:r>
            <a:r>
              <a:rPr lang="en-US" sz="2400" dirty="0" smtClean="0">
                <a:solidFill>
                  <a:schemeClr val="bg1"/>
                </a:solidFill>
              </a:rPr>
              <a:t>(VS Code Analysis </a:t>
            </a:r>
            <a:r>
              <a:rPr lang="ru-RU" sz="2400" dirty="0" smtClean="0">
                <a:solidFill>
                  <a:schemeClr val="bg1"/>
                </a:solidFill>
              </a:rPr>
              <a:t>и другие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Возможность модификации кода после компиляции. (АОП, </a:t>
            </a:r>
            <a:r>
              <a:rPr lang="en-US" sz="2400" dirty="0" smtClean="0">
                <a:solidFill>
                  <a:schemeClr val="bg1"/>
                </a:solidFill>
              </a:rPr>
              <a:t>MS Code Contracts</a:t>
            </a:r>
            <a:r>
              <a:rPr lang="ru-RU" sz="2400" dirty="0" smtClean="0">
                <a:solidFill>
                  <a:schemeClr val="bg1"/>
                </a:solidFill>
              </a:rPr>
              <a:t> и т.д.)</a:t>
            </a:r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Возможность изучать чужой код. Включая код самого </a:t>
            </a:r>
            <a:r>
              <a:rPr lang="en-US" sz="2400" dirty="0" smtClean="0">
                <a:solidFill>
                  <a:schemeClr val="bg1"/>
                </a:solidFill>
              </a:rPr>
              <a:t>.NET!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Наличие механизмов ограничивающих возможности выполняемого кода.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16016" y="1601241"/>
            <a:ext cx="4114800" cy="4525963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JIT</a:t>
            </a:r>
            <a:r>
              <a:rPr lang="ru-RU" sz="2400" dirty="0" smtClean="0">
                <a:solidFill>
                  <a:schemeClr val="bg1"/>
                </a:solidFill>
              </a:rPr>
              <a:t>-компиляция занимает время и дополнительную память (станет меньшей проблемой после выхода </a:t>
            </a:r>
            <a:r>
              <a:rPr lang="en-US" sz="2400" dirty="0" smtClean="0">
                <a:solidFill>
                  <a:schemeClr val="bg1"/>
                </a:solidFill>
              </a:rPr>
              <a:t>.NET Native</a:t>
            </a:r>
            <a:r>
              <a:rPr lang="ru-RU" sz="2400" dirty="0" smtClean="0">
                <a:solidFill>
                  <a:schemeClr val="bg1"/>
                </a:solidFill>
              </a:rPr>
              <a:t>)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Труднее защищать интелектуальную собственность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40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Предварительная компиляция с помощью </a:t>
            </a:r>
            <a:r>
              <a:rPr lang="en-US" dirty="0" smtClean="0"/>
              <a:t>NGEN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JIT </a:t>
            </a:r>
            <a:r>
              <a:rPr lang="ru-RU" dirty="0" smtClean="0"/>
              <a:t>компиляция из </a:t>
            </a:r>
            <a:r>
              <a:rPr lang="en-US" dirty="0" smtClean="0"/>
              <a:t>IL </a:t>
            </a:r>
            <a:r>
              <a:rPr lang="ru-RU" dirty="0" smtClean="0"/>
              <a:t>кода в машинный происходит прямо в памяти при каждом запуске приложения. Это может привести к замедлению работы приложения. С помощью утилиты </a:t>
            </a:r>
            <a:r>
              <a:rPr lang="en-US" dirty="0" smtClean="0"/>
              <a:t>ngen.exe </a:t>
            </a:r>
            <a:r>
              <a:rPr lang="ru-RU" dirty="0" smtClean="0"/>
              <a:t>можно выполнить полную компиляцию в машинный код. Данный процесс не меняет </a:t>
            </a:r>
            <a:r>
              <a:rPr lang="en-US" dirty="0" smtClean="0"/>
              <a:t>exe/</a:t>
            </a:r>
            <a:r>
              <a:rPr lang="en-US" dirty="0" err="1" smtClean="0"/>
              <a:t>dll</a:t>
            </a:r>
            <a:r>
              <a:rPr lang="ru-RU" dirty="0" smtClean="0"/>
              <a:t>, а создает откомпилированную копию файла где-то в системных папках.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C:\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Windows\Microsoft.NET\Framework\v4.0.30319\</a:t>
            </a:r>
            <a:b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ngen.exe install &lt;</a:t>
            </a:r>
            <a:r>
              <a:rPr lang="ru-RU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Путь к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EXE </a:t>
            </a:r>
            <a:r>
              <a:rPr lang="ru-RU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или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DLL&gt;</a:t>
            </a:r>
            <a:endParaRPr lang="ru-RU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49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Технология</a:t>
            </a:r>
            <a:r>
              <a:rPr lang="en-US" dirty="0" smtClean="0"/>
              <a:t> .NET Native </a:t>
            </a:r>
            <a:r>
              <a:rPr lang="ru-RU" dirty="0" smtClean="0">
                <a:solidFill>
                  <a:srgbClr val="FFFF00"/>
                </a:solidFill>
              </a:rPr>
              <a:t>(</a:t>
            </a:r>
            <a:r>
              <a:rPr lang="el-GR" dirty="0" smtClean="0">
                <a:solidFill>
                  <a:srgbClr val="FFFF00"/>
                </a:solidFill>
                <a:latin typeface="Calibri"/>
              </a:rPr>
              <a:t>β</a:t>
            </a:r>
            <a:r>
              <a:rPr lang="ru-RU" dirty="0" smtClean="0">
                <a:solidFill>
                  <a:srgbClr val="FFFF00"/>
                </a:solidFill>
                <a:latin typeface="Calibri"/>
              </a:rPr>
              <a:t>-версия!)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Технология </a:t>
            </a:r>
            <a:r>
              <a:rPr lang="en-US" dirty="0" smtClean="0"/>
              <a:t>.NET Native</a:t>
            </a:r>
            <a:r>
              <a:rPr lang="ru-RU" dirty="0" smtClean="0"/>
              <a:t> позволяет откомпилировать </a:t>
            </a:r>
            <a:r>
              <a:rPr lang="en-US" dirty="0" smtClean="0"/>
              <a:t>IL </a:t>
            </a:r>
            <a:r>
              <a:rPr lang="ru-RU" dirty="0" smtClean="0"/>
              <a:t>код в машинный с помощью </a:t>
            </a:r>
            <a:r>
              <a:rPr lang="en-US" dirty="0" smtClean="0"/>
              <a:t>C++ </a:t>
            </a:r>
            <a:r>
              <a:rPr lang="ru-RU" dirty="0" smtClean="0"/>
              <a:t>компилятора получив на выходе сильно оптимизированный </a:t>
            </a:r>
            <a:r>
              <a:rPr lang="ru-RU" dirty="0"/>
              <a:t>монолитный </a:t>
            </a:r>
            <a:r>
              <a:rPr lang="ru-RU" dirty="0" smtClean="0"/>
              <a:t>исполняемый модуль. Он будет потреблять меньше памяти и работать быстрее. Пока доступна только для </a:t>
            </a:r>
            <a:r>
              <a:rPr lang="en-US" dirty="0" smtClean="0"/>
              <a:t>Windows Store </a:t>
            </a:r>
            <a:r>
              <a:rPr lang="ru-RU" dirty="0" smtClean="0"/>
              <a:t>приложений при использовании </a:t>
            </a:r>
            <a:r>
              <a:rPr lang="en-US" dirty="0" smtClean="0"/>
              <a:t>Visual Studio 2013 Update 2.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msdn.microsoft.com/en-us/vstudio/dotnetnative.aspx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044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IL</a:t>
            </a:r>
            <a:r>
              <a:rPr lang="ru-RU" sz="4400" dirty="0" smtClean="0">
                <a:solidFill>
                  <a:schemeClr val="bg1"/>
                </a:solidFill>
              </a:rPr>
              <a:t>-код</a:t>
            </a:r>
            <a:r>
              <a:rPr lang="en-US" sz="4400" dirty="0" smtClean="0">
                <a:solidFill>
                  <a:schemeClr val="bg1"/>
                </a:solidFill>
              </a:rPr>
              <a:t>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9103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761797"/>
            <a:ext cx="799288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Утилиты для работы </a:t>
            </a:r>
            <a:r>
              <a:rPr lang="ru-RU" sz="2800" dirty="0">
                <a:solidFill>
                  <a:schemeClr val="bg1"/>
                </a:solidFill>
              </a:rPr>
              <a:t>с </a:t>
            </a:r>
            <a:r>
              <a:rPr lang="ru-RU" sz="2800" dirty="0" smtClean="0">
                <a:solidFill>
                  <a:schemeClr val="bg1"/>
                </a:solidFill>
              </a:rPr>
              <a:t>декомпилированным кодом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IL </a:t>
            </a:r>
            <a:r>
              <a:rPr lang="en-US" dirty="0" err="1">
                <a:solidFill>
                  <a:schemeClr val="bg1"/>
                </a:solidFill>
              </a:rPr>
              <a:t>Dasm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ru-RU" dirty="0">
                <a:solidFill>
                  <a:schemeClr val="bg1"/>
                </a:solidFill>
              </a:rPr>
              <a:t>часть </a:t>
            </a:r>
            <a:r>
              <a:rPr lang="en-US" dirty="0" smtClean="0">
                <a:solidFill>
                  <a:schemeClr val="bg1"/>
                </a:solidFill>
              </a:rPr>
              <a:t>Windows SDK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DotPeek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www.jetbrains.com/decompiler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ReSharper -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www.jetbrains.com/resharper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Just </a:t>
            </a:r>
            <a:r>
              <a:rPr lang="en-US" dirty="0">
                <a:solidFill>
                  <a:schemeClr val="bg1"/>
                </a:solidFill>
              </a:rPr>
              <a:t>Decompile - 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www.telerik.com/products/decompiler.aspx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.NET Reflector - 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www.red-gate.com/products/dotnet-development/reflector/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ILSpy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ilspy.net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6887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Проект </a:t>
            </a:r>
            <a:r>
              <a:rPr lang="en-US" dirty="0" smtClean="0"/>
              <a:t>Class Library</a:t>
            </a:r>
            <a:br>
              <a:rPr lang="en-US" dirty="0" smtClean="0"/>
            </a:br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146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Модификатор доступа </a:t>
            </a:r>
            <a:r>
              <a:rPr lang="en-US" dirty="0" smtClean="0"/>
              <a:t>internal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Типы объявленные как </a:t>
            </a:r>
            <a:r>
              <a:rPr lang="en-US" dirty="0" smtClean="0"/>
              <a:t>internal </a:t>
            </a:r>
            <a:r>
              <a:rPr lang="ru-RU" dirty="0" smtClean="0"/>
              <a:t>будут недоступны за пределами сборки где они объявлены. Это дает возможность создавать общие типы которые используются внутри нашей библиотеки, но не могут быть использованы за её пределами.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Если у класса не указан модификатор доступа, то по умолчанию используется </a:t>
            </a:r>
            <a:r>
              <a:rPr lang="en-US" dirty="0" smtClean="0"/>
              <a:t>internal.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121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18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Модификатор доступа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protected internal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Модификатор дотсупа «</a:t>
            </a:r>
            <a:r>
              <a:rPr lang="en-US" dirty="0" smtClean="0"/>
              <a:t>protected internal</a:t>
            </a:r>
            <a:r>
              <a:rPr lang="ru-RU" dirty="0" smtClean="0"/>
              <a:t>» означает </a:t>
            </a:r>
            <a:r>
              <a:rPr lang="en-US" dirty="0"/>
              <a:t>protected </a:t>
            </a:r>
            <a:r>
              <a:rPr lang="ru-RU" dirty="0" smtClean="0"/>
              <a:t>ИЛИ </a:t>
            </a:r>
            <a:r>
              <a:rPr lang="en-US" dirty="0" smtClean="0"/>
              <a:t>internal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79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</a:t>
            </a:r>
            <a:r>
              <a:rPr lang="ru-RU" dirty="0" smtClean="0"/>
              <a:t>и </a:t>
            </a:r>
            <a:r>
              <a:rPr lang="en-US" dirty="0" smtClean="0"/>
              <a:t>Release </a:t>
            </a:r>
            <a:r>
              <a:rPr lang="ru-RU" dirty="0" smtClean="0"/>
              <a:t>конфигурации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080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В каждом проектов в </a:t>
            </a:r>
            <a:r>
              <a:rPr lang="en-US" sz="2400" dirty="0" smtClean="0"/>
              <a:t>VS </a:t>
            </a:r>
            <a:r>
              <a:rPr lang="ru-RU" sz="2400" dirty="0" smtClean="0"/>
              <a:t>присутствуют конфигурации </a:t>
            </a:r>
            <a:r>
              <a:rPr lang="en-US" sz="2400" dirty="0" smtClean="0"/>
              <a:t>Debug </a:t>
            </a:r>
            <a:r>
              <a:rPr lang="ru-RU" sz="2400" dirty="0" smtClean="0"/>
              <a:t>и </a:t>
            </a:r>
            <a:r>
              <a:rPr lang="en-US" sz="2400" dirty="0" smtClean="0"/>
              <a:t>Release</a:t>
            </a:r>
            <a:r>
              <a:rPr lang="ru-RU" sz="2400" dirty="0" smtClean="0"/>
              <a:t> для разных этапов в разработке</a:t>
            </a:r>
            <a:r>
              <a:rPr lang="en-US" sz="2400" dirty="0" smtClean="0"/>
              <a:t>. </a:t>
            </a:r>
            <a:r>
              <a:rPr lang="ru-RU" sz="2400" dirty="0" smtClean="0"/>
              <a:t>Конфигурация </a:t>
            </a:r>
            <a:r>
              <a:rPr lang="en-US" sz="2400" dirty="0" smtClean="0"/>
              <a:t>Debug </a:t>
            </a:r>
            <a:r>
              <a:rPr lang="ru-RU" sz="2400" dirty="0" smtClean="0"/>
              <a:t>используется в течение разработки; конфигурация </a:t>
            </a:r>
            <a:r>
              <a:rPr lang="en-US" sz="2400" dirty="0" smtClean="0"/>
              <a:t>Release </a:t>
            </a:r>
            <a:r>
              <a:rPr lang="ru-RU" sz="2400" dirty="0" smtClean="0"/>
              <a:t>для компиляции законченного приложения.</a:t>
            </a:r>
            <a:endParaRPr lang="ru-RU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631765"/>
              </p:ext>
            </p:extLst>
          </p:nvPr>
        </p:nvGraphicFramePr>
        <p:xfrm>
          <a:off x="457200" y="3241784"/>
          <a:ext cx="829126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755"/>
                <a:gridCol w="2763755"/>
                <a:gridCol w="276375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Настройка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Debug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Release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Define DEBUG constant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Выкл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Optimize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code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Выкл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Debug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Info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Full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PDB-only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60504" y="4869160"/>
            <a:ext cx="8229600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9841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Многофайловые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Позволяют распределять </a:t>
            </a:r>
            <a:r>
              <a:rPr lang="ru-RU" dirty="0"/>
              <a:t>типы по разным </a:t>
            </a:r>
            <a:r>
              <a:rPr lang="ru-RU" dirty="0" smtClean="0"/>
              <a:t>файлам</a:t>
            </a:r>
          </a:p>
          <a:p>
            <a:r>
              <a:rPr lang="ru-RU" dirty="0"/>
              <a:t>Позволяют д</a:t>
            </a:r>
            <a:r>
              <a:rPr lang="ru-RU" dirty="0" smtClean="0"/>
              <a:t>обавлять </a:t>
            </a:r>
            <a:r>
              <a:rPr lang="ru-RU" dirty="0"/>
              <a:t>к сборке файлы с ресурсами и </a:t>
            </a:r>
            <a:r>
              <a:rPr lang="ru-RU" dirty="0" smtClean="0"/>
              <a:t>данными</a:t>
            </a:r>
          </a:p>
          <a:p>
            <a:r>
              <a:rPr lang="ru-RU" dirty="0"/>
              <a:t>Позволяют с</a:t>
            </a:r>
            <a:r>
              <a:rPr lang="ru-RU" dirty="0" smtClean="0"/>
              <a:t>оздавать </a:t>
            </a:r>
            <a:r>
              <a:rPr lang="ru-RU" dirty="0"/>
              <a:t>сборки, состоящие из типов, написанных на разных языках </a:t>
            </a:r>
            <a:r>
              <a:rPr lang="en-US" dirty="0" smtClean="0"/>
              <a:t>	</a:t>
            </a:r>
            <a:r>
              <a:rPr lang="ru-RU" dirty="0" smtClean="0"/>
              <a:t>программирования</a:t>
            </a:r>
          </a:p>
          <a:p>
            <a:r>
              <a:rPr lang="ru-RU" dirty="0" smtClean="0"/>
              <a:t>Создаются с помощью утилиты </a:t>
            </a:r>
            <a:r>
              <a:rPr lang="en-US" dirty="0" smtClean="0"/>
              <a:t>AL.exe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265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Многофайловые сборки</a:t>
            </a:r>
            <a:br>
              <a:rPr lang="ru-RU" dirty="0" smtClean="0"/>
            </a:br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55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сборок к проекту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 меню </a:t>
            </a:r>
            <a:r>
              <a:rPr lang="en-US" dirty="0" smtClean="0"/>
              <a:t>Project -&gt; Add Reference</a:t>
            </a:r>
            <a:r>
              <a:rPr lang="ru-RU" dirty="0" smtClean="0"/>
              <a:t> ...</a:t>
            </a:r>
            <a:endParaRPr lang="en-US" dirty="0" smtClean="0"/>
          </a:p>
          <a:p>
            <a:r>
              <a:rPr lang="ru-RU" dirty="0" smtClean="0"/>
              <a:t>В </a:t>
            </a:r>
            <a:r>
              <a:rPr lang="en-US" dirty="0" smtClean="0"/>
              <a:t>Solution Explorer, </a:t>
            </a:r>
            <a:r>
              <a:rPr lang="ru-RU" dirty="0" smtClean="0"/>
              <a:t>найти узел </a:t>
            </a:r>
            <a:r>
              <a:rPr lang="en-US" dirty="0" smtClean="0"/>
              <a:t>References </a:t>
            </a:r>
            <a:r>
              <a:rPr lang="ru-RU" dirty="0" smtClean="0"/>
              <a:t>нужного проекта</a:t>
            </a:r>
            <a:r>
              <a:rPr lang="en-US" dirty="0" smtClean="0"/>
              <a:t>,</a:t>
            </a:r>
            <a:r>
              <a:rPr lang="ru-RU" dirty="0" smtClean="0"/>
              <a:t> вызвать контестное меню и выбрать </a:t>
            </a:r>
            <a:r>
              <a:rPr lang="en-US" dirty="0"/>
              <a:t>Add Reference</a:t>
            </a:r>
            <a:r>
              <a:rPr lang="ru-RU" dirty="0"/>
              <a:t> </a:t>
            </a:r>
            <a:r>
              <a:rPr lang="ru-RU" dirty="0" smtClean="0"/>
              <a:t>...</a:t>
            </a:r>
            <a:endParaRPr lang="en-US" dirty="0" smtClean="0"/>
          </a:p>
          <a:p>
            <a:r>
              <a:rPr lang="ru-RU" dirty="0" smtClean="0"/>
              <a:t>С помощью </a:t>
            </a:r>
            <a:r>
              <a:rPr lang="en-US" dirty="0" err="1" smtClean="0"/>
              <a:t>NuGet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70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Номер версии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[assembly: </a:t>
            </a:r>
            <a:r>
              <a:rPr lang="en-US" dirty="0" err="1" smtClean="0"/>
              <a:t>AssemblyVersion</a:t>
            </a:r>
            <a:r>
              <a:rPr lang="en-US" dirty="0" smtClean="0"/>
              <a:t>(“1.2.3.4”)]</a:t>
            </a:r>
          </a:p>
          <a:p>
            <a:r>
              <a:rPr lang="en-US" dirty="0" err="1" smtClean="0"/>
              <a:t>major.minor.build.revision</a:t>
            </a:r>
            <a:endParaRPr lang="ru-RU" dirty="0" smtClean="0"/>
          </a:p>
          <a:p>
            <a:pPr lvl="1"/>
            <a:r>
              <a:rPr lang="ru-RU" dirty="0" smtClean="0"/>
              <a:t>Старший номер</a:t>
            </a:r>
          </a:p>
          <a:p>
            <a:pPr lvl="1"/>
            <a:r>
              <a:rPr lang="ru-RU" dirty="0" smtClean="0"/>
              <a:t>Младший номер</a:t>
            </a:r>
          </a:p>
          <a:p>
            <a:pPr lvl="1"/>
            <a:r>
              <a:rPr lang="ru-RU" dirty="0" smtClean="0"/>
              <a:t>Номер билда</a:t>
            </a:r>
          </a:p>
          <a:p>
            <a:pPr lvl="1"/>
            <a:r>
              <a:rPr lang="ru-RU" dirty="0" smtClean="0"/>
              <a:t>Номер ревизии</a:t>
            </a:r>
            <a:endParaRPr lang="en-US" dirty="0" smtClean="0"/>
          </a:p>
          <a:p>
            <a:r>
              <a:rPr lang="ru-RU" dirty="0" smtClean="0"/>
              <a:t>Задается в </a:t>
            </a:r>
            <a:r>
              <a:rPr lang="en-US" dirty="0" err="1" smtClean="0"/>
              <a:t>AssemblyInfo.cs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604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развертывания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Закрытое</a:t>
            </a:r>
          </a:p>
          <a:p>
            <a:r>
              <a:rPr lang="ru-RU" dirty="0" smtClean="0"/>
              <a:t>Совместное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646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Поиск </a:t>
            </a:r>
            <a:r>
              <a:rPr lang="ru-RU" dirty="0" smtClean="0"/>
              <a:t>сборки</a:t>
            </a:r>
            <a:br>
              <a:rPr lang="ru-RU" dirty="0" smtClean="0"/>
            </a:br>
            <a:r>
              <a:rPr lang="ru-RU" dirty="0" smtClean="0"/>
              <a:t>Закрытое развертывание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AppBase</a:t>
            </a:r>
            <a:r>
              <a:rPr lang="en-US" dirty="0" smtClean="0"/>
              <a:t>\AsmName.dll</a:t>
            </a:r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\privatePath1\</a:t>
            </a:r>
            <a:r>
              <a:rPr lang="en-US" dirty="0" err="1" smtClean="0"/>
              <a:t>AsmName</a:t>
            </a:r>
            <a:r>
              <a:rPr lang="en-US" dirty="0" smtClean="0"/>
              <a:t>.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\privatePath1\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\privatePath2\AsmName.dll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\privatePath2\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</a:p>
          <a:p>
            <a:endParaRPr lang="en-US" dirty="0" smtClean="0"/>
          </a:p>
          <a:p>
            <a:r>
              <a:rPr lang="en-US" dirty="0" err="1" smtClean="0"/>
              <a:t>AppBase</a:t>
            </a:r>
            <a:r>
              <a:rPr lang="en-US" dirty="0" smtClean="0"/>
              <a:t>\en-US\AsmName.dll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privatePath1\</a:t>
            </a:r>
            <a:r>
              <a:rPr lang="en-US" dirty="0" err="1" smtClean="0"/>
              <a:t>AsmName</a:t>
            </a:r>
            <a:r>
              <a:rPr lang="en-US" dirty="0"/>
              <a:t>.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privatePath1\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privatePath2\AsmName.dll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privatePath2\</a:t>
            </a:r>
            <a:r>
              <a:rPr lang="en-US" dirty="0" err="1" smtClean="0"/>
              <a:t>AsmName</a:t>
            </a:r>
            <a:r>
              <a:rPr lang="en-US" dirty="0" smtClean="0"/>
              <a:t>\</a:t>
            </a:r>
            <a:r>
              <a:rPr lang="en-US" dirty="0" err="1" smtClean="0"/>
              <a:t>AsmName</a:t>
            </a:r>
            <a:r>
              <a:rPr lang="en-US" dirty="0"/>
              <a:t>.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70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App.config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&lt;?xml version="1.0"?&gt;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configuration&gt;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runtime&gt;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assemblyBinding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="urn:schemas-microsoft-com:asm.v1"&gt;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probing </a:t>
            </a:r>
            <a:r>
              <a:rPr lang="en-US" sz="1600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privatePath</a:t>
            </a:r>
            <a:r>
              <a:rPr lang="en-U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="privatePath1;privatePath2"/&gt;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assemblyBinding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runtime&gt;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&lt;/configuration&gt;</a:t>
            </a:r>
          </a:p>
          <a:p>
            <a:pPr marL="0" indent="0">
              <a:buNone/>
            </a:pPr>
            <a:endParaRPr lang="ru-RU" sz="1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7981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Machine.config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5085184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%</a:t>
            </a:r>
            <a:r>
              <a:rPr lang="en-US" sz="2800" dirty="0" err="1" smtClean="0"/>
              <a:t>windir</a:t>
            </a:r>
            <a:r>
              <a:rPr lang="en-US" sz="2800" dirty="0" smtClean="0"/>
              <a:t>%\Microsoft.NET\Framework\</a:t>
            </a:r>
            <a:r>
              <a:rPr lang="en-US" sz="2800" dirty="0" err="1" smtClean="0"/>
              <a:t>x.y.z</a:t>
            </a:r>
            <a:r>
              <a:rPr lang="en-US" sz="2800" dirty="0" smtClean="0"/>
              <a:t>\CONFIG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416385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Fuslogvw.exe (Assembly Binding Log Viewer)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Диагностика проблем с загрузкой сборок. </a:t>
            </a:r>
            <a:r>
              <a:rPr lang="ru-RU" smtClean="0"/>
              <a:t>Является частью </a:t>
            </a:r>
            <a:r>
              <a:rPr lang="en-US" dirty="0" smtClean="0"/>
              <a:t>Windows SDK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en-US" dirty="0" smtClean="0"/>
              <a:t>HKLM\Software\Microsoft\Fusion</a:t>
            </a:r>
            <a:endParaRPr lang="ru-RU" dirty="0" smtClean="0"/>
          </a:p>
          <a:p>
            <a:pPr lvl="1"/>
            <a:r>
              <a:rPr lang="en-US" dirty="0" err="1"/>
              <a:t>ForceLog</a:t>
            </a:r>
            <a:r>
              <a:rPr lang="en-US" dirty="0"/>
              <a:t> </a:t>
            </a:r>
            <a:r>
              <a:rPr lang="ru-RU" dirty="0" smtClean="0"/>
              <a:t>= 1</a:t>
            </a:r>
          </a:p>
          <a:p>
            <a:pPr lvl="1"/>
            <a:r>
              <a:rPr lang="en-US" dirty="0" err="1" smtClean="0"/>
              <a:t>LogPath</a:t>
            </a:r>
            <a:r>
              <a:rPr lang="ru-RU" dirty="0" smtClean="0"/>
              <a:t> – путь к существующей папке для протоколирования</a:t>
            </a:r>
          </a:p>
          <a:p>
            <a:pPr marL="0" indent="0">
              <a:buNone/>
            </a:pPr>
            <a:endParaRPr lang="ru-RU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msdn.microsoft.com/en-us/library/e74a18c4%28v=vs.110%29.aspx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366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29480" y="46365"/>
            <a:ext cx="8763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3600" dirty="0" smtClean="0"/>
              <a:t>Атрибуты</a:t>
            </a:r>
            <a:r>
              <a:rPr lang="en-US" sz="3600" dirty="0" smtClean="0"/>
              <a:t> (</a:t>
            </a:r>
            <a:r>
              <a:rPr lang="en-US" sz="3600" dirty="0"/>
              <a:t>custom attributes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Атрибуты – программные средства, позволяющие внеси дополнительную информацию в метаданных, связанных с типом. Все атрибуты делятся на 4 группы</a:t>
            </a:r>
            <a:r>
              <a:rPr lang="en-US" sz="1600" dirty="0"/>
              <a:t>:</a:t>
            </a:r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компилятором</a:t>
            </a:r>
            <a:r>
              <a:rPr lang="ru-RU" sz="1600" b="1" dirty="0"/>
              <a:t>. </a:t>
            </a:r>
            <a:r>
              <a:rPr lang="ru-RU" sz="1600" dirty="0"/>
              <a:t>Информация этих атрибутов используется компилятором для генерации кода.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средой исполнения</a:t>
            </a:r>
            <a:r>
              <a:rPr lang="ru-RU" sz="1600" b="1" dirty="0"/>
              <a:t>.</a:t>
            </a:r>
            <a:endParaRPr lang="be-BY" sz="1600" b="1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библиотекой классов</a:t>
            </a:r>
            <a:r>
              <a:rPr lang="ru-RU" sz="1600" b="1" dirty="0"/>
              <a:t>. </a:t>
            </a:r>
            <a:r>
              <a:rPr lang="ru-RU" sz="1600" dirty="0"/>
              <a:t>Применяются в служебных целях классами, входящими в состав стандартной библиотеки.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Пользовательские атрибуты</a:t>
            </a:r>
            <a:r>
              <a:rPr lang="ru-RU" sz="1600" b="1" dirty="0"/>
              <a:t>. </a:t>
            </a:r>
            <a:r>
              <a:rPr lang="ru-RU" sz="1600" dirty="0"/>
              <a:t>Это атрибуты, созданные программистом.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ru-RU" sz="1600" dirty="0"/>
              <a:t>При использовании атрибута,  его имя записывается и квадратных скобках перед тем элементом, к которому он принадлежит, например</a:t>
            </a:r>
            <a:r>
              <a:rPr lang="en-US" sz="1600" dirty="0"/>
              <a:t>:</a:t>
            </a:r>
            <a:endParaRPr lang="ru-RU" sz="1600" dirty="0"/>
          </a:p>
        </p:txBody>
      </p:sp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152400" y="3200400"/>
            <a:ext cx="8839200" cy="8620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[Serializable]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SomeClass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 . .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245" name="Rectangle 3"/>
          <p:cNvSpPr>
            <a:spLocks noChangeArrowheads="1"/>
          </p:cNvSpPr>
          <p:nvPr/>
        </p:nvSpPr>
        <p:spPr bwMode="auto">
          <a:xfrm>
            <a:off x="152400" y="4090988"/>
            <a:ext cx="88392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Если возникает двусмысленность в принадлежности атрибута тому или другому элементу можно воспользоваться специальным модификатором</a:t>
            </a:r>
            <a:r>
              <a:rPr lang="en-US" sz="1600"/>
              <a:t>:</a:t>
            </a:r>
          </a:p>
          <a:p>
            <a:r>
              <a:rPr lang="en-US" sz="1600"/>
              <a:t>	</a:t>
            </a:r>
            <a:r>
              <a:rPr lang="ru-RU" sz="1600" b="1"/>
              <a:t>assembly, </a:t>
            </a:r>
            <a:r>
              <a:rPr lang="en-US" sz="1600" b="1"/>
              <a:t>module</a:t>
            </a:r>
            <a:r>
              <a:rPr lang="ru-RU" sz="1600" b="1"/>
              <a:t>, </a:t>
            </a:r>
            <a:r>
              <a:rPr lang="en-US" sz="1600" b="1"/>
              <a:t>field</a:t>
            </a:r>
            <a:r>
              <a:rPr lang="ru-RU" sz="1600" b="1"/>
              <a:t>, </a:t>
            </a:r>
            <a:r>
              <a:rPr lang="en-US" sz="1600" b="1"/>
              <a:t>event</a:t>
            </a:r>
            <a:r>
              <a:rPr lang="ru-RU" sz="1600" b="1"/>
              <a:t>, </a:t>
            </a:r>
            <a:r>
              <a:rPr lang="en-US" sz="1600" b="1"/>
              <a:t>method</a:t>
            </a:r>
            <a:r>
              <a:rPr lang="ru-RU" sz="1600" b="1"/>
              <a:t>, </a:t>
            </a:r>
            <a:r>
              <a:rPr lang="en-US" sz="1600" b="1"/>
              <a:t>param</a:t>
            </a:r>
            <a:r>
              <a:rPr lang="ru-RU" sz="1600" b="1"/>
              <a:t>, property, return, type</a:t>
            </a: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52400" y="4953000"/>
            <a:ext cx="8839200" cy="3698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[class: Serializable]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247" name="Rectangle 3"/>
          <p:cNvSpPr>
            <a:spLocks noChangeArrowheads="1"/>
          </p:cNvSpPr>
          <p:nvPr/>
        </p:nvSpPr>
        <p:spPr bwMode="auto">
          <a:xfrm>
            <a:off x="152400" y="5310188"/>
            <a:ext cx="88392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Так как атрибут – это класс, унаследованный от </a:t>
            </a:r>
            <a:r>
              <a:rPr lang="en-US" sz="1600"/>
              <a:t>System.Attribute,</a:t>
            </a:r>
            <a:r>
              <a:rPr lang="ru-RU" sz="1600"/>
              <a:t> то он может иметь конструктор с параметрами. В этому случае, параметры записываются в скобках после имения атрибута.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152400" y="6248400"/>
            <a:ext cx="8839200" cy="3698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DllImport("system.dll")]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37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Строгое имя сборки (</a:t>
            </a:r>
            <a:r>
              <a:rPr lang="en-US" dirty="0" smtClean="0"/>
              <a:t>strong name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Для задания строгово имени сборки необходимы четыре составляющих: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Имя сборки</a:t>
            </a:r>
            <a:endParaRPr lang="en-US" dirty="0" smtClean="0">
              <a:solidFill>
                <a:srgbClr val="FFFF00"/>
              </a:solidFill>
            </a:endParaRPr>
          </a:p>
          <a:p>
            <a:pPr lvl="1"/>
            <a:r>
              <a:rPr lang="ru-RU" dirty="0" smtClean="0"/>
              <a:t>Задается в свойствах проекта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Номер версии сборки</a:t>
            </a:r>
          </a:p>
          <a:p>
            <a:pPr lvl="1"/>
            <a:r>
              <a:rPr lang="ru-RU" dirty="0" smtClean="0"/>
              <a:t>Атрибут </a:t>
            </a:r>
            <a:r>
              <a:rPr lang="en-US" dirty="0" err="1" smtClean="0"/>
              <a:t>AssemblyVersion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Культура сборки</a:t>
            </a:r>
          </a:p>
          <a:p>
            <a:pPr lvl="1"/>
            <a:r>
              <a:rPr lang="ru-RU" dirty="0" smtClean="0"/>
              <a:t>Атрибут </a:t>
            </a:r>
            <a:r>
              <a:rPr lang="en-US" dirty="0" err="1" smtClean="0"/>
              <a:t>AssemblyCulture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olidFill>
                  <a:srgbClr val="FFFF00"/>
                </a:solidFill>
              </a:rPr>
              <a:t>PublicKeyToken</a:t>
            </a:r>
            <a:endParaRPr lang="ru-RU" dirty="0" smtClean="0">
              <a:solidFill>
                <a:srgbClr val="FFFF00"/>
              </a:solidFill>
            </a:endParaRPr>
          </a:p>
          <a:p>
            <a:pPr lvl="1"/>
            <a:r>
              <a:rPr lang="ru-RU" dirty="0" smtClean="0"/>
              <a:t>Часть </a:t>
            </a:r>
            <a:r>
              <a:rPr lang="en-US" dirty="0" smtClean="0"/>
              <a:t>public </a:t>
            </a:r>
            <a:r>
              <a:rPr lang="ru-RU" dirty="0" smtClean="0"/>
              <a:t>ключа из </a:t>
            </a:r>
            <a:r>
              <a:rPr lang="en-US" dirty="0" err="1" smtClean="0"/>
              <a:t>snk</a:t>
            </a:r>
            <a:r>
              <a:rPr lang="en-US" dirty="0" smtClean="0"/>
              <a:t> </a:t>
            </a:r>
            <a:r>
              <a:rPr lang="ru-RU" dirty="0" smtClean="0"/>
              <a:t>файла</a:t>
            </a:r>
            <a:endParaRPr lang="en-US" dirty="0" smtClean="0"/>
          </a:p>
          <a:p>
            <a:endParaRPr lang="en-US" dirty="0"/>
          </a:p>
          <a:p>
            <a:r>
              <a:rPr lang="en-US" sz="2400" dirty="0" err="1"/>
              <a:t>MyTypes</a:t>
            </a:r>
            <a:r>
              <a:rPr lang="en-US" sz="2400" dirty="0"/>
              <a:t>, </a:t>
            </a:r>
            <a:r>
              <a:rPr lang="en-US" sz="2400" dirty="0" smtClean="0"/>
              <a:t>Version=1.0.8123.</a:t>
            </a:r>
            <a:r>
              <a:rPr lang="ru-RU" sz="2400" dirty="0" smtClean="0"/>
              <a:t>О,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Culture=neutral</a:t>
            </a:r>
            <a:r>
              <a:rPr lang="en-US" sz="2400" dirty="0"/>
              <a:t>, </a:t>
            </a:r>
            <a:r>
              <a:rPr lang="en-US" sz="2400" dirty="0" err="1" smtClean="0"/>
              <a:t>PublicKeyToken</a:t>
            </a:r>
            <a:r>
              <a:rPr lang="en-US" sz="2400" dirty="0" smtClean="0"/>
              <a:t>=b77a5c561934e089</a:t>
            </a:r>
          </a:p>
          <a:p>
            <a:r>
              <a:rPr lang="en-US" sz="2400" dirty="0" err="1"/>
              <a:t>MyTypes</a:t>
            </a:r>
            <a:r>
              <a:rPr lang="en-US" sz="2400" dirty="0"/>
              <a:t>, </a:t>
            </a:r>
            <a:r>
              <a:rPr lang="en-US" sz="2400" dirty="0" smtClean="0"/>
              <a:t>Version=1.0.8123.</a:t>
            </a:r>
            <a:r>
              <a:rPr lang="ru-RU" sz="2400" dirty="0"/>
              <a:t>О,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Culture=en-US, </a:t>
            </a:r>
            <a:r>
              <a:rPr lang="en-US" sz="2400" dirty="0" err="1"/>
              <a:t>PublicKeyToken</a:t>
            </a:r>
            <a:r>
              <a:rPr lang="en-US" sz="2400" dirty="0"/>
              <a:t>=b77a5c561934e089</a:t>
            </a:r>
            <a:endParaRPr lang="ru-RU" sz="24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962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 </a:t>
            </a:r>
            <a:r>
              <a:rPr lang="en-US" dirty="0" err="1" smtClean="0"/>
              <a:t>AssemblyInfo.cs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AssemblyTitle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SatelliteAssembliesDemo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AssemblyDescription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AssemblyConfiguration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AssemblyCompany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AssemblyProduct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SatelliteAssembliesDemo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AssemblyCopyright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("Copyright ©  2012")]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AssemblyTrademark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AssemblyCulture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AssemblyVersion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("1.0.0.0</a:t>
            </a:r>
            <a:r>
              <a:rPr lang="en-US" sz="18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")] // </a:t>
            </a:r>
            <a:r>
              <a:rPr lang="ru-RU" sz="18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Версия сборки</a:t>
            </a:r>
            <a:endParaRPr lang="en-US" sz="1800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AssemblyFileVersion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("1.0.0.0")]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// Версия файла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86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Атрибуты версий и их использование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AssemblyVersion</a:t>
            </a:r>
            <a:r>
              <a:rPr lang="en-US" sz="1800" dirty="0"/>
              <a:t>("1.1.0.0</a:t>
            </a:r>
            <a:r>
              <a:rPr lang="en-US" sz="1800" dirty="0" smtClean="0"/>
              <a:t>")]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Версия сборки.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Используется </a:t>
            </a:r>
            <a:r>
              <a:rPr lang="en-US" sz="1800" dirty="0" smtClean="0">
                <a:solidFill>
                  <a:srgbClr val="FFFF00"/>
                </a:solidFill>
              </a:rPr>
              <a:t>.NET CLR</a:t>
            </a:r>
            <a:r>
              <a:rPr lang="ru-RU" sz="1800" dirty="0" smtClean="0">
                <a:solidFill>
                  <a:srgbClr val="FFFF00"/>
                </a:solidFill>
              </a:rPr>
              <a:t>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AssemblyFileVersion</a:t>
            </a:r>
            <a:r>
              <a:rPr lang="en-US" sz="1800" dirty="0"/>
              <a:t>("1.1.0.10</a:t>
            </a:r>
            <a:r>
              <a:rPr lang="en-US" sz="1800" dirty="0" smtClean="0"/>
              <a:t>")]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/>
              <a:t> </a:t>
            </a:r>
            <a:r>
              <a:rPr lang="ru-RU" sz="1800" dirty="0" smtClean="0"/>
              <a:t>   </a:t>
            </a:r>
            <a:r>
              <a:rPr lang="ru-RU" sz="1800" dirty="0" smtClean="0">
                <a:solidFill>
                  <a:srgbClr val="FFFF00"/>
                </a:solidFill>
              </a:rPr>
              <a:t>Версия файла.</a:t>
            </a:r>
            <a:r>
              <a:rPr lang="ru-RU" sz="1800" dirty="0">
                <a:solidFill>
                  <a:srgbClr val="FFFF00"/>
                </a:solidFill>
              </a:rPr>
              <a:t> Можно использовать для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FFFF00"/>
                </a:solidFill>
              </a:rPr>
              <a:t>    собственных целей</a:t>
            </a:r>
            <a:r>
              <a:rPr lang="ru-RU" sz="1800" dirty="0" smtClean="0">
                <a:solidFill>
                  <a:srgbClr val="FFFF00"/>
                </a:solidFill>
              </a:rPr>
              <a:t>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AssemblyInformationalVersion</a:t>
            </a:r>
            <a:r>
              <a:rPr lang="en-US" sz="1800" dirty="0"/>
              <a:t>("1.1.0.10 beta</a:t>
            </a:r>
            <a:r>
              <a:rPr lang="en-US" sz="1800" dirty="0" smtClean="0"/>
              <a:t>")]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Версия приложения. Можно использовать </a:t>
            </a:r>
            <a:r>
              <a:rPr lang="ru-RU" sz="1800" dirty="0">
                <a:solidFill>
                  <a:srgbClr val="FFFF00"/>
                </a:solidFill>
              </a:rPr>
              <a:t>для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FFFF00"/>
                </a:solidFill>
              </a:rPr>
              <a:t>    собственных целей.</a:t>
            </a:r>
            <a:endParaRPr lang="ru-RU" sz="1800" dirty="0" smtClean="0"/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chemeClr val="bg1"/>
                </a:solidFill>
              </a:rPr>
              <a:t>Если вас интересуют версии состоящие не только из цифр, то ознакомтесь с </a:t>
            </a:r>
            <a:r>
              <a:rPr lang="en-US" sz="1800" dirty="0">
                <a:solidFill>
                  <a:schemeClr val="bg1"/>
                </a:solidFill>
              </a:rPr>
              <a:t>Semantic </a:t>
            </a:r>
            <a:r>
              <a:rPr lang="en-US" sz="1800" dirty="0" smtClean="0">
                <a:solidFill>
                  <a:schemeClr val="bg1"/>
                </a:solidFill>
              </a:rPr>
              <a:t>Versioning - </a:t>
            </a:r>
            <a:r>
              <a:rPr lang="en-US" sz="1800" dirty="0" smtClean="0">
                <a:solidFill>
                  <a:schemeClr val="bg1"/>
                </a:solidFill>
                <a:hlinkClick r:id="rId2"/>
              </a:rPr>
              <a:t>http://semver.org/</a:t>
            </a:r>
            <a:endParaRPr lang="en-US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18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8" b="41555"/>
          <a:stretch/>
        </p:blipFill>
        <p:spPr bwMode="auto">
          <a:xfrm>
            <a:off x="5220072" y="1412776"/>
            <a:ext cx="3360812" cy="28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3851920" y="2924944"/>
            <a:ext cx="1656184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244294" y="3356992"/>
            <a:ext cx="1343930" cy="11936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24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Строгое имя и ссылки на</a:t>
            </a:r>
            <a:br>
              <a:rPr lang="ru-RU" dirty="0" smtClean="0"/>
            </a:br>
            <a:r>
              <a:rPr lang="ru-RU" dirty="0" smtClean="0"/>
              <a:t>другие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Чтобы сборку получила строгое имя она также должна ссылаться только на сборки со строгим именем. Это необходимо из соображений беопасности чтобы нельзя было подменить неподписанную сборку.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361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Глобальный кеш сборок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Global Assembly Cache (GAC)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Расположение</a:t>
            </a:r>
            <a:endParaRPr lang="en-US" dirty="0" smtClean="0"/>
          </a:p>
          <a:p>
            <a:pPr lvl="1"/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%\assembly</a:t>
            </a:r>
          </a:p>
          <a:p>
            <a:pPr lvl="1"/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%\Microsoft.NET\assembly</a:t>
            </a:r>
            <a:r>
              <a:rPr lang="ru-RU" dirty="0" smtClean="0"/>
              <a:t> (</a:t>
            </a:r>
            <a:r>
              <a:rPr lang="en-US" dirty="0" smtClean="0"/>
              <a:t>.NET 4 </a:t>
            </a:r>
            <a:r>
              <a:rPr lang="ru-RU" dirty="0" smtClean="0"/>
              <a:t>и выше</a:t>
            </a:r>
            <a:r>
              <a:rPr lang="en-US" dirty="0" smtClean="0"/>
              <a:t>)</a:t>
            </a:r>
          </a:p>
          <a:p>
            <a:r>
              <a:rPr lang="ru-RU" dirty="0" smtClean="0"/>
              <a:t>Добавление сборки в </a:t>
            </a:r>
            <a:r>
              <a:rPr lang="en-US" dirty="0" smtClean="0"/>
              <a:t>GAC</a:t>
            </a:r>
          </a:p>
          <a:p>
            <a:pPr lvl="1"/>
            <a:r>
              <a:rPr lang="ru-RU" dirty="0" smtClean="0"/>
              <a:t>На компьютере разработчика</a:t>
            </a:r>
          </a:p>
          <a:p>
            <a:pPr lvl="2"/>
            <a:r>
              <a:rPr lang="en-US" dirty="0" err="1" smtClean="0"/>
              <a:t>gacutil</a:t>
            </a:r>
            <a:r>
              <a:rPr lang="ru-RU" dirty="0" smtClean="0"/>
              <a:t> из </a:t>
            </a:r>
            <a:r>
              <a:rPr lang="en-US" dirty="0" smtClean="0"/>
              <a:t>Windows SDK</a:t>
            </a:r>
          </a:p>
          <a:p>
            <a:pPr lvl="2"/>
            <a:r>
              <a:rPr lang="ru-RU" dirty="0" smtClean="0"/>
              <a:t>Для </a:t>
            </a:r>
            <a:r>
              <a:rPr lang="en-US" dirty="0" smtClean="0"/>
              <a:t>.NET 1.0 - 3.5 drag-n-drop </a:t>
            </a:r>
            <a:r>
              <a:rPr lang="ru-RU" dirty="0" smtClean="0"/>
              <a:t>в папку </a:t>
            </a:r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%\assembly</a:t>
            </a:r>
          </a:p>
          <a:p>
            <a:pPr lvl="1"/>
            <a:r>
              <a:rPr lang="ru-RU" dirty="0" smtClean="0"/>
              <a:t>На компьютере клиента</a:t>
            </a:r>
            <a:endParaRPr lang="en-US" dirty="0" smtClean="0"/>
          </a:p>
          <a:p>
            <a:pPr lvl="2"/>
            <a:r>
              <a:rPr lang="ru-RU" dirty="0" smtClean="0"/>
              <a:t>Программа установки</a:t>
            </a:r>
            <a:endParaRPr lang="en-US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100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be-BY" sz="2400" b="1" dirty="0"/>
              <a:t>Глобальный кэш сборок.</a:t>
            </a:r>
            <a:endParaRPr lang="en-US" sz="2400" b="1" dirty="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2400" y="482600"/>
            <a:ext cx="88392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Все публичные сборки располагаются в глобальном кэше сборок (</a:t>
            </a:r>
            <a:r>
              <a:rPr lang="en-US" sz="1600"/>
              <a:t>Global Assembly Cache, GAC</a:t>
            </a:r>
            <a:r>
              <a:rPr lang="ru-RU" sz="1600"/>
              <a:t>). Папка </a:t>
            </a:r>
            <a:r>
              <a:rPr lang="en-US" sz="1600"/>
              <a:t>GAC </a:t>
            </a:r>
            <a:r>
              <a:rPr lang="ru-RU" sz="1600"/>
              <a:t>находится по адресу </a:t>
            </a:r>
            <a:r>
              <a:rPr lang="en-US" sz="1600"/>
              <a:t>…Windows\assembly.</a:t>
            </a:r>
            <a:endParaRPr lang="ru-RU" sz="1600"/>
          </a:p>
          <a:p>
            <a:endParaRPr lang="ru-RU" sz="1600"/>
          </a:p>
          <a:p>
            <a:r>
              <a:rPr lang="ru-RU" sz="1600"/>
              <a:t>Сборки в </a:t>
            </a:r>
            <a:r>
              <a:rPr lang="en-US" sz="1600"/>
              <a:t>GAC </a:t>
            </a:r>
            <a:r>
              <a:rPr lang="ru-RU" sz="1600"/>
              <a:t>различаются по трем критериям</a:t>
            </a:r>
            <a:r>
              <a:rPr lang="en-US" sz="1600"/>
              <a:t>:	 </a:t>
            </a:r>
            <a:r>
              <a:rPr lang="en-US" sz="1600" b="1"/>
              <a:t>Name, Version=1.2.0.0, Culture=neutral</a:t>
            </a:r>
            <a:r>
              <a:rPr lang="ru-RU" sz="1600" b="1"/>
              <a:t>.</a:t>
            </a:r>
          </a:p>
          <a:p>
            <a:r>
              <a:rPr lang="ru-RU" sz="1600"/>
              <a:t>То есть имя сборки(имя файла), Версия сборки и языковая культура.</a:t>
            </a:r>
          </a:p>
          <a:p>
            <a:endParaRPr lang="ru-RU" sz="1600"/>
          </a:p>
          <a:p>
            <a:r>
              <a:rPr lang="ru-RU" sz="1600"/>
              <a:t>	Для размещения сборки в </a:t>
            </a:r>
            <a:r>
              <a:rPr lang="en-US" sz="1600"/>
              <a:t>GAC</a:t>
            </a:r>
            <a:r>
              <a:rPr lang="ru-RU" sz="1600"/>
              <a:t>, для неё необходимо сгенерировать пару криптографических ключей, используя утилиту </a:t>
            </a:r>
            <a:r>
              <a:rPr lang="en-US" sz="1600"/>
              <a:t>sn.exe</a:t>
            </a:r>
            <a:r>
              <a:rPr lang="ru-RU" sz="1600"/>
              <a:t>, используя следующую строку</a:t>
            </a:r>
            <a:r>
              <a:rPr lang="en-US" sz="1600"/>
              <a:t>:</a:t>
            </a:r>
          </a:p>
          <a:p>
            <a:r>
              <a:rPr lang="ru-RU" sz="1600"/>
              <a:t>	</a:t>
            </a:r>
            <a:r>
              <a:rPr lang="ru-RU" sz="1600" b="1"/>
              <a:t> sn.exe -</a:t>
            </a:r>
            <a:r>
              <a:rPr lang="en-US" sz="1600" b="1"/>
              <a:t>k</a:t>
            </a:r>
            <a:r>
              <a:rPr lang="ru-RU" sz="1600" b="1"/>
              <a:t> </a:t>
            </a:r>
            <a:r>
              <a:rPr lang="en-US" sz="1600" b="1"/>
              <a:t>C:\</a:t>
            </a:r>
            <a:r>
              <a:rPr lang="ru-RU" sz="1600" b="1"/>
              <a:t>keys.snk</a:t>
            </a:r>
          </a:p>
          <a:p>
            <a:r>
              <a:rPr lang="ru-RU" sz="1600"/>
              <a:t>В качестве исполняемой среды можно использовать </a:t>
            </a:r>
            <a:r>
              <a:rPr lang="en-US" sz="1600"/>
              <a:t>Tools -&gt; Visual Studio Command Prompt.</a:t>
            </a:r>
          </a:p>
          <a:p>
            <a:endParaRPr lang="en-US" sz="1600"/>
          </a:p>
          <a:p>
            <a:r>
              <a:rPr lang="ru-RU" sz="1600"/>
              <a:t>После того, как будет сгенерирован файл </a:t>
            </a:r>
            <a:r>
              <a:rPr lang="en-US" sz="1600"/>
              <a:t>keys.snk</a:t>
            </a:r>
            <a:r>
              <a:rPr lang="ru-RU" sz="1600"/>
              <a:t>, его необходимо указать в сборке, используя строчку</a:t>
            </a:r>
          </a:p>
          <a:p>
            <a:r>
              <a:rPr lang="ru-RU" sz="1600"/>
              <a:t>	</a:t>
            </a:r>
            <a:r>
              <a:rPr lang="en-US" sz="1600" b="1"/>
              <a:t> [assembly: AssemblyKeyFile("key.snk")]</a:t>
            </a:r>
            <a:endParaRPr lang="ru-RU" sz="1600" b="1"/>
          </a:p>
          <a:p>
            <a:r>
              <a:rPr lang="ru-RU" sz="1600"/>
              <a:t>После чего нужно заново скомпилировать сбору. Далее можно либо перетащить </a:t>
            </a:r>
            <a:r>
              <a:rPr lang="en-US" sz="1600"/>
              <a:t>dll-</a:t>
            </a:r>
            <a:r>
              <a:rPr lang="ru-RU" sz="1600"/>
              <a:t>файл в папку со сборками, либо воспользоваться утилитой gacutil.exe</a:t>
            </a:r>
            <a:r>
              <a:rPr lang="en-US" sz="1600"/>
              <a:t>. </a:t>
            </a:r>
            <a:r>
              <a:rPr lang="ru-RU" sz="1600"/>
              <a:t>Ключ </a:t>
            </a:r>
            <a:r>
              <a:rPr lang="en-US" sz="1600" b="1"/>
              <a:t>/i</a:t>
            </a:r>
            <a:r>
              <a:rPr lang="en-US" sz="1600"/>
              <a:t> </a:t>
            </a:r>
            <a:r>
              <a:rPr lang="ru-RU" sz="1600"/>
              <a:t>помещает сборку в </a:t>
            </a:r>
            <a:r>
              <a:rPr lang="en-US" sz="1600"/>
              <a:t>GAC</a:t>
            </a:r>
            <a:r>
              <a:rPr lang="ru-RU" sz="1600"/>
              <a:t>, а ключ </a:t>
            </a:r>
            <a:r>
              <a:rPr lang="en-US" sz="1600" b="1"/>
              <a:t>/t </a:t>
            </a:r>
            <a:r>
              <a:rPr lang="en-US" sz="1600"/>
              <a:t>–</a:t>
            </a:r>
            <a:r>
              <a:rPr lang="ru-RU" sz="1600"/>
              <a:t> удаляет её оттуда.</a:t>
            </a:r>
            <a:endParaRPr lang="en-US" sz="1600"/>
          </a:p>
          <a:p>
            <a:r>
              <a:rPr lang="en-US" sz="1600"/>
              <a:t>	</a:t>
            </a:r>
            <a:r>
              <a:rPr lang="ru-RU" sz="1600"/>
              <a:t>Строка для добавления сборки</a:t>
            </a:r>
            <a:r>
              <a:rPr lang="en-US" sz="1600"/>
              <a:t>:</a:t>
            </a:r>
          </a:p>
          <a:p>
            <a:r>
              <a:rPr lang="en-US" sz="1600"/>
              <a:t>	</a:t>
            </a:r>
            <a:r>
              <a:rPr lang="en-US" sz="1600" b="1"/>
              <a:t>gacutil.exe /i c:\Complex.dll</a:t>
            </a:r>
          </a:p>
        </p:txBody>
      </p:sp>
    </p:spTree>
    <p:extLst>
      <p:ext uri="{BB962C8B-B14F-4D97-AF65-F5344CB8AC3E}">
        <p14:creationId xmlns:p14="http://schemas.microsoft.com/office/powerpoint/2010/main" val="374813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be-BY" sz="2400" b="1"/>
              <a:t>Сборка и управление версиями.</a:t>
            </a:r>
            <a:endParaRPr lang="en-US" sz="2400" b="1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2400" y="482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 проекте каждой сборки присутствует файл </a:t>
            </a:r>
            <a:r>
              <a:rPr lang="en-US" sz="1600"/>
              <a:t>Assemblyinfo.cs</a:t>
            </a:r>
            <a:r>
              <a:rPr lang="ru-RU" sz="1600"/>
              <a:t>, в который можно размещать информацию о текущей сборке. </a:t>
            </a:r>
            <a:endParaRPr lang="en-US" sz="160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52400" y="1101725"/>
            <a:ext cx="8839200" cy="27082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Общая информация о сборке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AssemblyTitle("Complex")]        //Название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AssemblyDescription("")]         //Описание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AssemblyConfiguration("")]       //Строка конфигурирования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AssemblyCompany("Microsoft")]    //Компания-разработчик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AssemblyProduct("Complex")]      //Имя продукта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AssemblyCopyright("Copyright </a:t>
            </a:r>
            <a:r>
              <a:rPr lang="be-BY" sz="10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ourier New" pitchFamily="49" charset="0"/>
              </a:rPr>
              <a:t>©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Microsoft 2010")]     //Права на сборку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AssemblyTrademark("")]           //Торговая марка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AssemblyCulture("")]             //Языковая культура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Информация для использования сборки в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COM-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серверах.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ComVisible(false)]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Guid("62edbab6-8997-48b5-997d-2a5a35a45b2f")]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Версия сборки. Используется для создания публичных сборок.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AssemblyVersion("1.0.0.0")]      //Версия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AssemblyFileVersion("1.0.0.0")]  //Версяи файла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52400" y="3905250"/>
            <a:ext cx="8839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Для частных сборок версия не несет особого функционального смысла, однако для публичных сборок версия помогает различать сборки с одним и тем же именем. Версия сборки состоит из 4-х частей</a:t>
            </a:r>
            <a:r>
              <a:rPr lang="en-US" sz="1600" dirty="0"/>
              <a:t>: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Основной номер версии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Дополнительный номер версии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Номер редакции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Номер сборки</a:t>
            </a:r>
            <a:endParaRPr lang="ru-RU" sz="1600" dirty="0"/>
          </a:p>
          <a:p>
            <a:r>
              <a:rPr lang="ru-RU" sz="1600" dirty="0"/>
              <a:t>Первые 2 числа в версии полностью отличают одну сборку от другой. Номер редакции может быть обратно совместим. Номер сборки указывает на мелкие изменения, обеспечивая полную совместимость.</a:t>
            </a:r>
          </a:p>
        </p:txBody>
      </p:sp>
    </p:spTree>
    <p:extLst>
      <p:ext uri="{BB962C8B-B14F-4D97-AF65-F5344CB8AC3E}">
        <p14:creationId xmlns:p14="http://schemas.microsoft.com/office/powerpoint/2010/main" val="386439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Portable Class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Проекты </a:t>
            </a:r>
            <a:r>
              <a:rPr lang="en-US" dirty="0"/>
              <a:t>Portable Class </a:t>
            </a:r>
            <a:r>
              <a:rPr lang="en-US" dirty="0" smtClean="0"/>
              <a:t>Library</a:t>
            </a:r>
            <a:r>
              <a:rPr lang="ru-RU" dirty="0" smtClean="0"/>
              <a:t> позволяют создавать сборки переносимые между разными </a:t>
            </a:r>
            <a:r>
              <a:rPr lang="en-US" dirty="0" smtClean="0"/>
              <a:t>.NET </a:t>
            </a:r>
            <a:r>
              <a:rPr lang="ru-RU" dirty="0" smtClean="0"/>
              <a:t>платформами: </a:t>
            </a:r>
            <a:r>
              <a:rPr lang="en-US" dirty="0" smtClean="0"/>
              <a:t>Windows, Windows Store (Metro), Silverlight, Windows Phone, Xbox 360. </a:t>
            </a:r>
            <a:r>
              <a:rPr lang="ru-RU" dirty="0" smtClean="0"/>
              <a:t>При создании проекта мы вибираем под какие платформы мы создаем библиотеку и тем самым добровольно ограничиваем себе возможности ради переносимости.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Подробности смотрите в </a:t>
            </a:r>
            <a:r>
              <a:rPr lang="en-US" dirty="0" smtClean="0">
                <a:hlinkClick r:id="rId2"/>
              </a:rPr>
              <a:t>Cross-Platform </a:t>
            </a:r>
            <a:r>
              <a:rPr lang="en-US" dirty="0">
                <a:hlinkClick r:id="rId2"/>
              </a:rPr>
              <a:t>Development with the .NET </a:t>
            </a:r>
            <a:r>
              <a:rPr lang="en-US" dirty="0" smtClean="0">
                <a:hlinkClick r:id="rId2"/>
              </a:rPr>
              <a:t>Framework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3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CLS</a:t>
            </a:r>
            <a:r>
              <a:rPr lang="ru-RU" dirty="0" smtClean="0"/>
              <a:t> совместимые</a:t>
            </a:r>
            <a:r>
              <a:rPr lang="en-US" dirty="0" smtClean="0"/>
              <a:t> </a:t>
            </a:r>
            <a:r>
              <a:rPr lang="ru-RU" dirty="0" smtClean="0"/>
              <a:t>сборки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616" y="1556792"/>
            <a:ext cx="8649864" cy="406104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Если вы создает библиотеку (сборку) для внешнего использования и хотите быть уверенными что её можно будет использовать из программ написанных на других языках (таких как </a:t>
            </a:r>
            <a:r>
              <a:rPr lang="en-US" dirty="0" smtClean="0"/>
              <a:t>VB.NET, F# </a:t>
            </a:r>
            <a:r>
              <a:rPr lang="ru-RU" dirty="0" smtClean="0"/>
              <a:t>и других)</a:t>
            </a:r>
            <a:r>
              <a:rPr lang="en-US" dirty="0" smtClean="0"/>
              <a:t>, </a:t>
            </a:r>
            <a:r>
              <a:rPr lang="ru-RU" dirty="0" smtClean="0"/>
              <a:t>то добавьте к свой сборке атрибут </a:t>
            </a:r>
            <a:r>
              <a:rPr lang="en-US" dirty="0" err="1" smtClean="0"/>
              <a:t>System.CLSCompliantAttribute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CLS </a:t>
            </a:r>
            <a:r>
              <a:rPr lang="ru-RU" dirty="0" smtClean="0"/>
              <a:t>(</a:t>
            </a:r>
            <a:r>
              <a:rPr lang="en-US" dirty="0" smtClean="0"/>
              <a:t>Common Language Specification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является набором требований (ограничений) к языку позволяющее ему «бесшовно» взаимодействовать с программами на других языках. Это необходимо так как, </a:t>
            </a:r>
            <a:r>
              <a:rPr lang="ru-RU" dirty="0"/>
              <a:t>н</a:t>
            </a:r>
            <a:r>
              <a:rPr lang="ru-RU" dirty="0" smtClean="0"/>
              <a:t>есмотря на наличие «общего знаменателя» в виде </a:t>
            </a:r>
            <a:r>
              <a:rPr lang="en-US" dirty="0" smtClean="0"/>
              <a:t>IL </a:t>
            </a:r>
            <a:r>
              <a:rPr lang="ru-RU" dirty="0" smtClean="0"/>
              <a:t>кода, языки могут иметь весьма сильные различия. Компилятор </a:t>
            </a:r>
            <a:r>
              <a:rPr lang="en-US" dirty="0" smtClean="0"/>
              <a:t>C# </a:t>
            </a:r>
            <a:r>
              <a:rPr lang="ru-RU" smtClean="0"/>
              <a:t>проверяет </a:t>
            </a:r>
            <a:r>
              <a:rPr lang="ru-RU" dirty="0" smtClean="0"/>
              <a:t>программу на соответствие этим требованиям, только при наличии атрибута </a:t>
            </a:r>
            <a:r>
              <a:rPr lang="en-US" dirty="0" err="1" smtClean="0"/>
              <a:t>CLSCompliant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5805264"/>
            <a:ext cx="864096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assembly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CLSCompliant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  <a:endParaRPr lang="ru-RU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52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Добавление ссылок с помощью </a:t>
            </a:r>
            <a:r>
              <a:rPr lang="en-US" sz="3600" dirty="0" smtClean="0"/>
              <a:t>NuGet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Расширение </a:t>
            </a:r>
            <a:r>
              <a:rPr lang="en-US" dirty="0" smtClean="0"/>
              <a:t>NuGet </a:t>
            </a:r>
            <a:r>
              <a:rPr lang="ru-RU" dirty="0" smtClean="0"/>
              <a:t>упрощает работу с зависимостями в </a:t>
            </a:r>
            <a:r>
              <a:rPr lang="en-US" dirty="0" smtClean="0"/>
              <a:t>.NET </a:t>
            </a:r>
            <a:r>
              <a:rPr lang="ru-RU" dirty="0" smtClean="0"/>
              <a:t>проектах.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NuGet </a:t>
            </a:r>
            <a:r>
              <a:rPr lang="ru-RU" dirty="0" smtClean="0"/>
              <a:t>входит в состав </a:t>
            </a:r>
            <a:r>
              <a:rPr lang="en-US" dirty="0" smtClean="0"/>
              <a:t>VS 2012 </a:t>
            </a:r>
            <a:r>
              <a:rPr lang="ru-RU" dirty="0" smtClean="0"/>
              <a:t>и выше. Для </a:t>
            </a:r>
            <a:r>
              <a:rPr lang="en-US" dirty="0" smtClean="0"/>
              <a:t>VS 2010 </a:t>
            </a:r>
            <a:r>
              <a:rPr lang="ru-RU" dirty="0" smtClean="0"/>
              <a:t>его нужно скачать с помощью </a:t>
            </a:r>
            <a:r>
              <a:rPr lang="en-US" dirty="0" smtClean="0"/>
              <a:t>Tools -&gt; Extension Manager </a:t>
            </a:r>
            <a:r>
              <a:rPr lang="ru-RU" dirty="0" smtClean="0"/>
              <a:t>или с сайта </a:t>
            </a:r>
            <a:r>
              <a:rPr lang="en-US" dirty="0" smtClean="0">
                <a:hlinkClick r:id="rId2"/>
              </a:rPr>
              <a:t>nuget.org</a:t>
            </a:r>
            <a:r>
              <a:rPr lang="ru-RU" dirty="0" smtClean="0"/>
              <a:t>. После установки в контекстном меню </a:t>
            </a:r>
            <a:r>
              <a:rPr lang="en-US" dirty="0" smtClean="0"/>
              <a:t>References </a:t>
            </a:r>
            <a:r>
              <a:rPr lang="ru-RU" dirty="0" smtClean="0"/>
              <a:t>появится команда </a:t>
            </a:r>
            <a:r>
              <a:rPr lang="en-US" dirty="0" smtClean="0"/>
              <a:t>“Manage NuGet Packages …”. </a:t>
            </a:r>
            <a:r>
              <a:rPr lang="ru-RU" dirty="0" smtClean="0"/>
              <a:t>Также в меню </a:t>
            </a:r>
            <a:r>
              <a:rPr lang="en-US" dirty="0" smtClean="0"/>
              <a:t>Tools </a:t>
            </a:r>
            <a:r>
              <a:rPr lang="ru-RU" dirty="0" smtClean="0"/>
              <a:t>появится меню </a:t>
            </a:r>
            <a:r>
              <a:rPr lang="en-US" dirty="0" smtClean="0"/>
              <a:t>“NuGet Package Manager”.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119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29480" y="46365"/>
            <a:ext cx="8763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3600" dirty="0" smtClean="0"/>
              <a:t>Область применения атрибутов</a:t>
            </a:r>
            <a:endParaRPr lang="en-US" sz="3600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 smtClean="0"/>
              <a:t>Атрибуты могут применяться к: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Assembly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Module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Class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Struct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Enum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Constructor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Method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Property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Field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Event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Interface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Parameter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Delegate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ReturnValue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GenericParameter</a:t>
            </a:r>
            <a:endParaRPr lang="en-US" sz="1600" dirty="0" smtClean="0"/>
          </a:p>
          <a:p>
            <a:endParaRPr lang="ru-RU" sz="1600" dirty="0" smtClean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86937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Manager Console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Окно </a:t>
            </a:r>
            <a:r>
              <a:rPr lang="en-US" dirty="0" smtClean="0"/>
              <a:t>Package </a:t>
            </a:r>
            <a:r>
              <a:rPr lang="en-US" dirty="0"/>
              <a:t>Manager </a:t>
            </a:r>
            <a:r>
              <a:rPr lang="en-US" dirty="0" smtClean="0"/>
              <a:t>Console</a:t>
            </a:r>
            <a:r>
              <a:rPr lang="ru-RU" dirty="0" smtClean="0"/>
              <a:t> позволяет управлять </a:t>
            </a:r>
            <a:r>
              <a:rPr lang="en-US" dirty="0" smtClean="0"/>
              <a:t>NuGet </a:t>
            </a:r>
            <a:r>
              <a:rPr lang="ru-RU" dirty="0" smtClean="0"/>
              <a:t>пакетами с помощью </a:t>
            </a:r>
            <a:r>
              <a:rPr lang="en-US" dirty="0" smtClean="0"/>
              <a:t>PowerShell </a:t>
            </a:r>
            <a:r>
              <a:rPr lang="ru-RU" dirty="0" smtClean="0"/>
              <a:t>команд прямо из </a:t>
            </a:r>
            <a:r>
              <a:rPr lang="en-US" dirty="0" smtClean="0"/>
              <a:t>Visual Studio.</a:t>
            </a:r>
            <a:endParaRPr lang="ru-RU" dirty="0" smtClean="0"/>
          </a:p>
          <a:p>
            <a:r>
              <a:rPr lang="en-US" dirty="0" smtClean="0"/>
              <a:t>Add-</a:t>
            </a:r>
            <a:r>
              <a:rPr lang="en-US" dirty="0" err="1" smtClean="0"/>
              <a:t>BindingRedirect</a:t>
            </a:r>
            <a:endParaRPr lang="en-US" dirty="0" smtClean="0"/>
          </a:p>
          <a:p>
            <a:r>
              <a:rPr lang="en-US" dirty="0" smtClean="0"/>
              <a:t>Get-Package</a:t>
            </a:r>
          </a:p>
          <a:p>
            <a:r>
              <a:rPr lang="en-US" dirty="0"/>
              <a:t>Get-Project</a:t>
            </a:r>
          </a:p>
          <a:p>
            <a:r>
              <a:rPr lang="en-US" dirty="0" smtClean="0"/>
              <a:t>Install-Package </a:t>
            </a:r>
            <a:r>
              <a:rPr lang="ru-RU" dirty="0" smtClean="0"/>
              <a:t>: установка пакета. Позволяет установить пакет определенной версии, что </a:t>
            </a:r>
            <a:r>
              <a:rPr lang="ru-RU" smtClean="0"/>
              <a:t>невозможно сделать через </a:t>
            </a:r>
            <a:r>
              <a:rPr lang="en-US" dirty="0" smtClean="0"/>
              <a:t>GUI.</a:t>
            </a:r>
            <a:endParaRPr lang="ru-RU" dirty="0" smtClean="0"/>
          </a:p>
          <a:p>
            <a:r>
              <a:rPr lang="en-US" dirty="0" smtClean="0"/>
              <a:t>Open-</a:t>
            </a:r>
            <a:r>
              <a:rPr lang="en-US" dirty="0" err="1" smtClean="0"/>
              <a:t>PackagePage</a:t>
            </a:r>
            <a:endParaRPr lang="ru-RU" dirty="0" smtClean="0"/>
          </a:p>
          <a:p>
            <a:r>
              <a:rPr lang="en-US" dirty="0" smtClean="0"/>
              <a:t>Uninstall-Package</a:t>
            </a:r>
            <a:endParaRPr lang="ru-RU" dirty="0" smtClean="0"/>
          </a:p>
          <a:p>
            <a:r>
              <a:rPr lang="en-US" dirty="0"/>
              <a:t>Update-Package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240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Утилиты для </a:t>
            </a:r>
            <a:r>
              <a:rPr lang="en-US" dirty="0" smtClean="0"/>
              <a:t>NuGet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NuGet </a:t>
            </a:r>
            <a:r>
              <a:rPr lang="en-US" sz="2400" dirty="0"/>
              <a:t>Package Explorer</a:t>
            </a:r>
            <a:br>
              <a:rPr lang="en-US" sz="2400" dirty="0"/>
            </a:br>
            <a:r>
              <a:rPr lang="en-US" sz="2400" dirty="0">
                <a:hlinkClick r:id="rId2"/>
              </a:rPr>
              <a:t>http://npe.codeplex.com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Утилита командной строки</a:t>
            </a:r>
            <a:br>
              <a:rPr lang="ru-RU" sz="2400" dirty="0" smtClean="0"/>
            </a:br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docs.nuget.org/docs/start-here/installing-nuget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2601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Распространение своих библиотек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Хорошими библиотеками следует делиться с сообществом! Проекты с открытым исходны</a:t>
            </a:r>
            <a:r>
              <a:rPr lang="ru-RU" dirty="0"/>
              <a:t>м</a:t>
            </a:r>
            <a:r>
              <a:rPr lang="ru-RU" dirty="0" smtClean="0"/>
              <a:t> кодом можно размещать на специальных сайтах:</a:t>
            </a:r>
          </a:p>
          <a:p>
            <a:endParaRPr lang="ru-RU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www.codeplex.com</a:t>
            </a:r>
            <a:endParaRPr lang="ru-RU" dirty="0" smtClean="0"/>
          </a:p>
          <a:p>
            <a:r>
              <a:rPr lang="en-US" dirty="0" smtClean="0">
                <a:hlinkClick r:id="rId3"/>
              </a:rPr>
              <a:t>github.com</a:t>
            </a:r>
            <a:endParaRPr lang="ru-RU" dirty="0" smtClean="0"/>
          </a:p>
          <a:p>
            <a:r>
              <a:rPr lang="en-US" dirty="0" smtClean="0">
                <a:hlinkClick r:id="rId4"/>
              </a:rPr>
              <a:t>code.google.com</a:t>
            </a:r>
            <a:endParaRPr lang="ru-RU" dirty="0" smtClean="0"/>
          </a:p>
          <a:p>
            <a:r>
              <a:rPr lang="ru-RU" dirty="0" smtClean="0"/>
              <a:t>и других ...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Выбрать лицензию можно с помощью сайта </a:t>
            </a:r>
            <a:r>
              <a:rPr lang="en-US" dirty="0" smtClean="0">
                <a:hlinkClick r:id="rId5"/>
              </a:rPr>
              <a:t>choosealicense.com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Откомпилированную версию не забудьте разместить на </a:t>
            </a:r>
            <a:r>
              <a:rPr lang="en-US" dirty="0" smtClean="0"/>
              <a:t>nuget.org.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785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Отладка </a:t>
            </a:r>
            <a:r>
              <a:rPr lang="en-US" sz="3200" dirty="0" smtClean="0"/>
              <a:t>.NET </a:t>
            </a:r>
            <a:r>
              <a:rPr lang="ru-RU" sz="3200" dirty="0" smtClean="0"/>
              <a:t>с помощью </a:t>
            </a:r>
            <a:r>
              <a:rPr lang="en-US" sz="3200" dirty="0" smtClean="0"/>
              <a:t>reference source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8640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Работает только для </a:t>
            </a:r>
            <a:r>
              <a:rPr lang="en-US" sz="2400" dirty="0" smtClean="0"/>
              <a:t>.NET 4.5.1 </a:t>
            </a:r>
            <a:r>
              <a:rPr lang="ru-RU" sz="2400" dirty="0" smtClean="0"/>
              <a:t>в </a:t>
            </a:r>
            <a:r>
              <a:rPr lang="en-US" sz="2400" dirty="0" smtClean="0"/>
              <a:t>VS 2012 </a:t>
            </a:r>
            <a:r>
              <a:rPr lang="ru-RU" sz="2400" dirty="0" smtClean="0"/>
              <a:t>и выше</a:t>
            </a:r>
            <a:r>
              <a:rPr lang="en-US" sz="2400" dirty="0" smtClean="0"/>
              <a:t>!</a:t>
            </a: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Необходимые настройки:</a:t>
            </a:r>
            <a:endParaRPr lang="ru-RU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459979"/>
            <a:ext cx="4200525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3158" y="2597756"/>
            <a:ext cx="2722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Debugger \ General:</a:t>
            </a:r>
            <a:endParaRPr lang="ru-RU" sz="24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085184"/>
            <a:ext cx="43815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16260" y="5085184"/>
            <a:ext cx="2776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Debugger \ Symbols: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83768" y="4581128"/>
            <a:ext cx="619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Добавьте адрес </a:t>
            </a:r>
            <a:r>
              <a:rPr lang="en-US" dirty="0"/>
              <a:t>http://referencesource.microsoft.com/symbols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60596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Отладка </a:t>
            </a:r>
            <a:r>
              <a:rPr lang="en-US" sz="3200" dirty="0" smtClean="0"/>
              <a:t>.NET </a:t>
            </a:r>
            <a:r>
              <a:rPr lang="ru-RU" sz="3200" dirty="0" smtClean="0"/>
              <a:t>с помощью </a:t>
            </a:r>
            <a:r>
              <a:rPr lang="en-US" sz="3200" dirty="0" err="1" smtClean="0"/>
              <a:t>dotPeek</a:t>
            </a:r>
            <a:r>
              <a:rPr lang="en-US" sz="3200" dirty="0" smtClean="0"/>
              <a:t> 1.2+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2520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В </a:t>
            </a:r>
            <a:r>
              <a:rPr lang="en-US" sz="2400" dirty="0" err="1" smtClean="0"/>
              <a:t>dotPeek</a:t>
            </a:r>
            <a:r>
              <a:rPr lang="en-US" sz="2400" dirty="0" smtClean="0"/>
              <a:t> 1.2 </a:t>
            </a:r>
            <a:r>
              <a:rPr lang="ru-RU" sz="2400" dirty="0" smtClean="0"/>
              <a:t>была добавлена команда «</a:t>
            </a:r>
            <a:r>
              <a:rPr lang="en-US" sz="2400" dirty="0" smtClean="0"/>
              <a:t>Generate PDB</a:t>
            </a:r>
            <a:r>
              <a:rPr lang="ru-RU" sz="2400" dirty="0" smtClean="0"/>
              <a:t>» и поддержка </a:t>
            </a:r>
            <a:r>
              <a:rPr lang="en-US" sz="2400" dirty="0" smtClean="0"/>
              <a:t>Symbol Server. </a:t>
            </a:r>
            <a:r>
              <a:rPr lang="ru-RU" sz="2400" dirty="0" smtClean="0"/>
              <a:t>С их помощью можно отлаживать </a:t>
            </a:r>
            <a:r>
              <a:rPr lang="en-US" sz="2400" dirty="0" smtClean="0"/>
              <a:t>.NET </a:t>
            </a:r>
            <a:r>
              <a:rPr lang="ru-RU" sz="2400" dirty="0" smtClean="0"/>
              <a:t>и чужие сборки. Подробности читайте на сайте </a:t>
            </a:r>
            <a:r>
              <a:rPr lang="en-US" sz="2400" dirty="0" smtClean="0"/>
              <a:t>JetBrains:</a:t>
            </a:r>
            <a:endParaRPr lang="ru-RU" sz="2400" dirty="0" smtClean="0">
              <a:hlinkClick r:id="rId2"/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confluence.jetbrains.com/display/NETCOM/dotPeek+Symbol+Server+and+PDB+Generation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8345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Механизм </a:t>
            </a:r>
            <a:r>
              <a:rPr lang="en-US" dirty="0" smtClean="0"/>
              <a:t>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Реализация механизма </a:t>
            </a:r>
            <a:r>
              <a:rPr lang="en-US" dirty="0" smtClean="0"/>
              <a:t>RTTI </a:t>
            </a:r>
            <a:r>
              <a:rPr lang="ru-RU" dirty="0" smtClean="0"/>
              <a:t>(</a:t>
            </a:r>
            <a:r>
              <a:rPr lang="en-US" dirty="0" smtClean="0"/>
              <a:t>Run-time Type Information). </a:t>
            </a:r>
            <a:r>
              <a:rPr lang="ru-RU" dirty="0" smtClean="0"/>
              <a:t>Пространство имен </a:t>
            </a:r>
            <a:r>
              <a:rPr lang="en-US" dirty="0" err="1" smtClean="0"/>
              <a:t>System.Reflection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ru-RU" b="1" dirty="0" smtClean="0"/>
              <a:t>Генерация кода. </a:t>
            </a:r>
            <a:r>
              <a:rPr lang="ru-RU" dirty="0" smtClean="0"/>
              <a:t>Иногда в паре с </a:t>
            </a:r>
            <a:r>
              <a:rPr lang="en-US" dirty="0" smtClean="0"/>
              <a:t>T4 </a:t>
            </a:r>
            <a:r>
              <a:rPr lang="ru-RU" dirty="0" smtClean="0"/>
              <a:t>шаблонами</a:t>
            </a:r>
            <a:r>
              <a:rPr lang="en-US" dirty="0" smtClean="0"/>
              <a:t>.</a:t>
            </a:r>
          </a:p>
          <a:p>
            <a:r>
              <a:rPr lang="ru-RU" b="1" dirty="0" smtClean="0"/>
              <a:t>Автоматическая генерация </a:t>
            </a:r>
            <a:r>
              <a:rPr lang="en-US" b="1" dirty="0" smtClean="0"/>
              <a:t>UI</a:t>
            </a:r>
            <a:r>
              <a:rPr lang="en-US" dirty="0" smtClean="0"/>
              <a:t> (</a:t>
            </a:r>
            <a:r>
              <a:rPr lang="ru-RU" dirty="0" smtClean="0"/>
              <a:t>например</a:t>
            </a:r>
            <a:r>
              <a:rPr lang="en-US" dirty="0" smtClean="0"/>
              <a:t>, property </a:t>
            </a:r>
            <a:r>
              <a:rPr lang="en-US" dirty="0"/>
              <a:t>editor</a:t>
            </a:r>
            <a:r>
              <a:rPr lang="en-US" dirty="0" smtClean="0"/>
              <a:t>).</a:t>
            </a:r>
            <a:endParaRPr lang="en-US" dirty="0"/>
          </a:p>
          <a:p>
            <a:r>
              <a:rPr lang="ru-RU" b="1" dirty="0" smtClean="0"/>
              <a:t>Сериализация</a:t>
            </a:r>
            <a:r>
              <a:rPr lang="en-US" dirty="0" smtClean="0"/>
              <a:t>. </a:t>
            </a:r>
            <a:r>
              <a:rPr lang="ru-RU" dirty="0" smtClean="0"/>
              <a:t>Определение списка членов класса подлежащих сериализации и последующее восстановление.</a:t>
            </a:r>
            <a:endParaRPr lang="en-US" dirty="0"/>
          </a:p>
          <a:p>
            <a:r>
              <a:rPr lang="ru-RU" b="1" dirty="0" smtClean="0"/>
              <a:t>Веб-сервисы</a:t>
            </a:r>
            <a:r>
              <a:rPr lang="en-US" dirty="0" smtClean="0"/>
              <a:t>. </a:t>
            </a:r>
            <a:r>
              <a:rPr lang="ru-RU" dirty="0" smtClean="0"/>
              <a:t>Близко к сериализации. Генерация классов на основе </a:t>
            </a:r>
            <a:r>
              <a:rPr lang="en-US" dirty="0" smtClean="0"/>
              <a:t>WSDL.</a:t>
            </a:r>
            <a:endParaRPr lang="en-US" dirty="0"/>
          </a:p>
          <a:p>
            <a:r>
              <a:rPr lang="ru-RU" b="1" dirty="0" smtClean="0"/>
              <a:t>Предметно-ориентированные языки</a:t>
            </a:r>
            <a:r>
              <a:rPr lang="en-US" b="1" dirty="0" smtClean="0"/>
              <a:t> (DSL)</a:t>
            </a:r>
            <a:r>
              <a:rPr lang="en-US" dirty="0" smtClean="0"/>
              <a:t>. </a:t>
            </a:r>
            <a:r>
              <a:rPr lang="ru-RU" dirty="0" smtClean="0"/>
              <a:t>Интерпретированные скриптовые языки могут работать с слабо-типизированными объектами с помощью </a:t>
            </a:r>
            <a:r>
              <a:rPr lang="en-US" dirty="0" smtClean="0"/>
              <a:t>reflection.</a:t>
            </a:r>
            <a:endParaRPr lang="en-US" dirty="0"/>
          </a:p>
          <a:p>
            <a:r>
              <a:rPr lang="ru-RU" b="1" dirty="0" smtClean="0"/>
              <a:t>Средства отладки</a:t>
            </a:r>
            <a:r>
              <a:rPr lang="en-US" dirty="0" smtClean="0"/>
              <a:t>. </a:t>
            </a:r>
            <a:r>
              <a:rPr lang="ru-RU" dirty="0" smtClean="0"/>
              <a:t>Исследование состояния любого объекта.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66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Рефлексия типов</a:t>
            </a:r>
            <a:r>
              <a:rPr lang="be-BY" sz="2400" b="1"/>
              <a:t>.</a:t>
            </a:r>
            <a:r>
              <a:rPr lang="en-US" sz="2400" b="1"/>
              <a:t> </a:t>
            </a:r>
            <a:r>
              <a:rPr lang="ru-RU" sz="2400" b="1"/>
              <a:t>Класс </a:t>
            </a:r>
            <a:r>
              <a:rPr lang="en-US" sz="2400" b="1"/>
              <a:t>Type.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Рефлексия – процесс обнаружения типов во время работы программы. Используя рефлексию, пользователь может динамически подгружать сборки, создавать и использовать объекты классов, описанные в этих сборках.</a:t>
            </a:r>
          </a:p>
          <a:p>
            <a:r>
              <a:rPr lang="ru-RU" sz="1600"/>
              <a:t>	Ключевым классом является класс </a:t>
            </a:r>
            <a:r>
              <a:rPr lang="en-US" sz="1600"/>
              <a:t>Type</a:t>
            </a:r>
            <a:r>
              <a:rPr lang="ru-RU" sz="1600"/>
              <a:t>, позволяющий получить полную информацию о существующем, либо о загруженном типе. Получить объект класса </a:t>
            </a:r>
            <a:r>
              <a:rPr lang="en-US" sz="1600"/>
              <a:t>Type </a:t>
            </a:r>
            <a:r>
              <a:rPr lang="ru-RU" sz="1600"/>
              <a:t>можно несколькими способами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152400" y="2032000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Complex value = new Complex();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type1 = value.GetType();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type2 = Type.GetType("Complex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Numbers.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Complex",false,true);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type3 = typeof(Complex);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Console.WriteLine(type1);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Console.WriteLine(type3);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52400" y="3276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Далее, используя свойства и методы объекта можно получить исчерпывающую информацию о типе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52400" y="3897313"/>
            <a:ext cx="8839200" cy="28321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 = typeof(Complex);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(ConstructorInfo ci in type.GetConstructors())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Console.Write("Constructor, Params:");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foreach(ParameterInfo pi in ci.GetParameters())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Console.Write(" {0} - {1};",pi.ParameterType,pi.Name);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(MethodInfo mi in type.GetMethods())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Console.WriteLine("Metod {0} {1}",mi.ReturnType,mi.Name);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 Params 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 (ParameterInfo pi in mi.GetParameters())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Console.Write(" {0} - {1};", pi.ParameterType, pi.Name);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07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Пространство </a:t>
            </a:r>
            <a:r>
              <a:rPr lang="en-US" sz="2400" b="1"/>
              <a:t>System.Reflection.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Данное пространство предназначено для динамической загрузки и обработки сборок. Загружаемая сборка представлена объектом </a:t>
            </a:r>
            <a:r>
              <a:rPr lang="en-US" sz="1600"/>
              <a:t>Assembly.</a:t>
            </a:r>
            <a:endParaRPr lang="ru-RU" sz="1600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477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Assembly.Load("Complex");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52400" y="27098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Также для загрузки сборки можно использовать объект </a:t>
            </a:r>
            <a:r>
              <a:rPr lang="en-US" sz="1600"/>
              <a:t>AssemblyName</a:t>
            </a:r>
            <a:r>
              <a:rPr lang="ru-RU" sz="1600"/>
              <a:t>.</a:t>
            </a: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52400" y="3048000"/>
            <a:ext cx="8839200" cy="1784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AssemblyName name = new AssemblyName("Complex");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name.Version = new Version(1, 0, 0, 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152400" y="505301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…после чего можно получить информацию о типах находящихся в сборке.</a:t>
            </a:r>
          </a:p>
        </p:txBody>
      </p:sp>
      <p:sp>
        <p:nvSpPr>
          <p:cNvPr id="31747" name="Rectangle 8"/>
          <p:cNvSpPr>
            <a:spLocks noChangeArrowheads="1"/>
          </p:cNvSpPr>
          <p:nvPr/>
        </p:nvSpPr>
        <p:spPr bwMode="auto">
          <a:xfrm>
            <a:off x="152400" y="5391150"/>
            <a:ext cx="8839200" cy="400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(Type t in asm.GetTypes())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Console.WriteLine(t);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1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Пространство </a:t>
            </a:r>
            <a:r>
              <a:rPr lang="en-US" sz="2400" b="1"/>
              <a:t>System.Reflection.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Используя класс </a:t>
            </a:r>
            <a:r>
              <a:rPr lang="en-US" sz="1600"/>
              <a:t>Activator</a:t>
            </a:r>
            <a:r>
              <a:rPr lang="ru-RU" sz="1600"/>
              <a:t> можно создать объект нудного класса.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152400" y="990600"/>
            <a:ext cx="8839200" cy="34782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AssemblyName name = new AssemblyName("Complex");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name.Version = new Version(1, 0, 0, 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return;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complex = asm.GetType("ComplexNumbers.Complex");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object obj = Activator.CreateInstance(complex, 10, 35);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MethodInfo mi = complex.GetMethod("Abs");   //Получаем информацию о методе Abs 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Console.WriteLine(mi.Invoke(obj, null));    //Вызываем метод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13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Процессы и домены</a:t>
            </a:r>
            <a:r>
              <a:rPr lang="en-US" sz="2400" b="1"/>
              <a:t>.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 sz="1600"/>
          </a:p>
          <a:p>
            <a:r>
              <a:rPr lang="ru-RU" sz="1600"/>
              <a:t>	Просмотр списка процессов</a:t>
            </a:r>
            <a:r>
              <a:rPr lang="en-US" sz="1600"/>
              <a:t>:</a:t>
            </a:r>
            <a:endParaRPr lang="ru-RU" sz="1600"/>
          </a:p>
          <a:p>
            <a:r>
              <a:rPr lang="ru-RU" sz="1600"/>
              <a:t>	</a:t>
            </a: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477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Process current = Process.GetCurrentProcess();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(Process p in Process.GetProcesses())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Console.WriteLine("{0}\t{1}\t\t{2}", p.Id, p.ProcessName, p.StartTime);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catch {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152400" y="3059113"/>
            <a:ext cx="8839200" cy="55403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Process p = Process.Start("notepad.exe");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Thread.Sleep(5000);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p.Kill();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152400" y="4191000"/>
            <a:ext cx="8839200" cy="5540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AppDomain newDomain = AppDomain.CreateDomain("nd");	//Создаем новый домен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newDomain.Load("assemblyName");			//Загружаем в него сборку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AppDomain.Unload(newDomain);			//Выгружаем домен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5367" name="Rectangle 3"/>
          <p:cNvSpPr>
            <a:spLocks noChangeArrowheads="1"/>
          </p:cNvSpPr>
          <p:nvPr/>
        </p:nvSpPr>
        <p:spPr bwMode="auto">
          <a:xfrm>
            <a:off x="152400" y="2743200"/>
            <a:ext cx="8839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Создание нового процесса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5368" name="Rectangle 3"/>
          <p:cNvSpPr>
            <a:spLocks noChangeArrowheads="1"/>
          </p:cNvSpPr>
          <p:nvPr/>
        </p:nvSpPr>
        <p:spPr bwMode="auto">
          <a:xfrm>
            <a:off x="152400" y="3886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Создание домена в рамках  текущего процесса</a:t>
            </a:r>
            <a:r>
              <a:rPr lang="en-US" sz="1600"/>
              <a:t>:</a:t>
            </a:r>
            <a:endParaRPr lang="ru-RU" sz="1600"/>
          </a:p>
        </p:txBody>
      </p:sp>
    </p:spTree>
    <p:extLst>
      <p:ext uri="{BB962C8B-B14F-4D97-AF65-F5344CB8AC3E}">
        <p14:creationId xmlns:p14="http://schemas.microsoft.com/office/powerpoint/2010/main" val="377798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 данной таблице представлены наиболее используемые атрибуты.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725040"/>
              </p:ext>
            </p:extLst>
          </p:nvPr>
        </p:nvGraphicFramePr>
        <p:xfrm>
          <a:off x="228600" y="838200"/>
          <a:ext cx="8686800" cy="3852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130"/>
                <a:gridCol w="2287085"/>
                <a:gridCol w="4570585"/>
              </a:tblGrid>
              <a:tr h="2153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Имя атрибута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Область применения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Описание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2153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AttributeUsage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Класс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Задает область применения класса-атрибута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4306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Conditional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Метод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Компилятор может игнорировать вызовы помеченного метода при заданном условии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1829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DllImport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Импорт функций из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DLL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MTAThread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Main</a:t>
                      </a:r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Для приложения используется модель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COM Mu</a:t>
                      </a:r>
                      <a:r>
                        <a:rPr lang="ru-RU" sz="1200" dirty="0" err="1">
                          <a:solidFill>
                            <a:srgbClr val="002060"/>
                          </a:solidFill>
                        </a:rPr>
                        <a:t>ltithreaded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2060"/>
                          </a:solidFill>
                        </a:rPr>
                        <a:t>apartment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1829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NonSerialized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Поле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Указывает, что поле не будет сериализовано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Obsolete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Кроме </a:t>
                      </a: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param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assembly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module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return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Информирует, что в будущих реализациях данный элемент может отсутствовать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ParamArray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Параметр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Позволяет одиночному параметру быть обработанным как набор параметров </a:t>
                      </a:r>
                      <a:r>
                        <a:rPr lang="ru-RU" sz="1100" dirty="0" err="1">
                          <a:solidFill>
                            <a:srgbClr val="002060"/>
                          </a:solidFill>
                        </a:rPr>
                        <a:t>params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Serializable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Класс, структура, перечисление, делегат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Указывает, что все поля типа могут быть сериализованы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STAThread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Main</a:t>
                      </a:r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Для приложения используется модель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COM Single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-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threaded apartment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StructLayout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Класс, структура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Задает схему размещения данных класса или структуры в памяти (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Auto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Explicit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Sequential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4306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2060"/>
                          </a:solidFill>
                        </a:rPr>
                        <a:t>ThreadStatic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Статическое поле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В каждом потоке будет использоваться собственная копия данного статического поля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62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DllImport </a:t>
            </a:r>
            <a:r>
              <a:rPr lang="en-US" sz="1600" dirty="0">
                <a:ea typeface="Calibri" pitchFamily="34" charset="0"/>
                <a:cs typeface="Courier New" pitchFamily="49" charset="0"/>
              </a:rPr>
              <a:t>– 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импортирует функции из бинарной </a:t>
            </a:r>
            <a:r>
              <a:rPr lang="en-US" sz="1600" dirty="0" err="1">
                <a:ea typeface="Calibri" pitchFamily="34" charset="0"/>
                <a:cs typeface="Courier New" pitchFamily="49" charset="0"/>
              </a:rPr>
              <a:t>dll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-библиотеки.</a:t>
            </a: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16160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[DllImport("user32.dll")]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extern int MessageBoxA(int h, string m, string c, int type);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MessageBoxA(0, "Hello World", "nativeDLL", 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52400" y="3124200"/>
            <a:ext cx="8839200" cy="23860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[DllImport("kernel32.dll")]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extern void GetLocalTime(SystemTime st);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[StructLayout(LayoutKind.Sequential)]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class SystemTime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wYear;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wMonth;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wDayOfWeek;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wDay;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wHour;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wMinute;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wSecond;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wMilliseconds;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294" name="Rectangle 3"/>
          <p:cNvSpPr>
            <a:spLocks noChangeArrowheads="1"/>
          </p:cNvSpPr>
          <p:nvPr/>
        </p:nvSpPr>
        <p:spPr bwMode="auto">
          <a:xfrm>
            <a:off x="152400" y="2514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StructLayout</a:t>
            </a:r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– 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задает представление класса в памяти приложения. Используя параметр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LayoutKind.Sequential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, задается дословное представления класса.</a:t>
            </a:r>
          </a:p>
        </p:txBody>
      </p:sp>
    </p:spTree>
    <p:extLst>
      <p:ext uri="{BB962C8B-B14F-4D97-AF65-F5344CB8AC3E}">
        <p14:creationId xmlns:p14="http://schemas.microsoft.com/office/powerpoint/2010/main" val="339307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b="1" dirty="0" smtClean="0"/>
              <a:t>P/Invoke </a:t>
            </a:r>
            <a:r>
              <a:rPr lang="ru-RU" sz="2400" b="1" dirty="0" smtClean="0"/>
              <a:t>ссылки</a:t>
            </a:r>
            <a:endParaRPr lang="en-US" sz="2400" b="1" dirty="0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52400" y="1073642"/>
            <a:ext cx="8839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  <a:hlinkClick r:id="rId2"/>
              </a:rPr>
              <a:t>http://pinvoke.net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  <a:hlinkClick r:id="rId2"/>
              </a:rPr>
              <a:t>/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 - 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готовые объявления  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Windows API 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функций и структур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solidFill>
                <a:schemeClr val="bg1"/>
              </a:solidFill>
              <a:ea typeface="Calibri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ea typeface="Calibri" pitchFamily="34" charset="0"/>
                <a:cs typeface="Arial" panose="020B0604020202020204" pitchFamily="34" charset="0"/>
                <a:hlinkClick r:id="rId3"/>
              </a:rPr>
              <a:t>P/Invoke </a:t>
            </a:r>
            <a:r>
              <a:rPr lang="en-US" sz="1600" dirty="0">
                <a:ea typeface="Calibri" pitchFamily="34" charset="0"/>
                <a:cs typeface="Arial" panose="020B0604020202020204" pitchFamily="34" charset="0"/>
                <a:hlinkClick r:id="rId3"/>
              </a:rPr>
              <a:t>Interop </a:t>
            </a:r>
            <a:r>
              <a:rPr lang="en-US" sz="1600" dirty="0" smtClean="0">
                <a:ea typeface="Calibri" pitchFamily="34" charset="0"/>
                <a:cs typeface="Arial" panose="020B0604020202020204" pitchFamily="34" charset="0"/>
                <a:hlinkClick r:id="rId3"/>
              </a:rPr>
              <a:t>Assistant</a:t>
            </a:r>
            <a:r>
              <a:rPr lang="ru-RU" sz="1600" dirty="0" smtClean="0">
                <a:ea typeface="Calibri" pitchFamily="34" charset="0"/>
                <a:cs typeface="Arial" panose="020B0604020202020204" pitchFamily="34" charset="0"/>
              </a:rPr>
              <a:t> – утилита для генерации объявлений функций для </a:t>
            </a:r>
            <a:r>
              <a:rPr lang="en-US" sz="1600" dirty="0" smtClean="0">
                <a:ea typeface="Calibri" pitchFamily="34" charset="0"/>
                <a:cs typeface="Arial" panose="020B0604020202020204" pitchFamily="34" charset="0"/>
              </a:rPr>
              <a:t>P/Invoke. </a:t>
            </a:r>
            <a:r>
              <a:rPr lang="ru-RU" sz="1600" dirty="0" smtClean="0">
                <a:ea typeface="Calibri" pitchFamily="34" charset="0"/>
                <a:cs typeface="Arial" panose="020B0604020202020204" pitchFamily="34" charset="0"/>
              </a:rPr>
              <a:t>Также включает базу данных </a:t>
            </a:r>
            <a:r>
              <a:rPr lang="en-US" sz="1600" dirty="0" smtClean="0">
                <a:ea typeface="Calibri" pitchFamily="34" charset="0"/>
                <a:cs typeface="Arial" panose="020B0604020202020204" pitchFamily="34" charset="0"/>
              </a:rPr>
              <a:t>Windows </a:t>
            </a:r>
            <a:r>
              <a:rPr lang="ru-RU" sz="1600" dirty="0" smtClean="0">
                <a:ea typeface="Calibri" pitchFamily="34" charset="0"/>
                <a:cs typeface="Arial" panose="020B0604020202020204" pitchFamily="34" charset="0"/>
              </a:rPr>
              <a:t>констант.</a:t>
            </a:r>
            <a:endParaRPr lang="ru-RU" sz="1600" dirty="0">
              <a:ea typeface="Calibri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80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Атрибут </a:t>
            </a:r>
            <a:r>
              <a:rPr lang="en-US" sz="2400" b="1" dirty="0" err="1"/>
              <a:t>AttributeUsage</a:t>
            </a:r>
            <a:endParaRPr lang="en-US" sz="2400" b="1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52400" y="595739"/>
            <a:ext cx="8839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	Атрибут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AttributeUsage </a:t>
            </a:r>
            <a:r>
              <a:rPr lang="ru-RU" sz="1600" dirty="0">
                <a:solidFill>
                  <a:schemeClr val="bg1"/>
                </a:solidFill>
              </a:rPr>
              <a:t>задает область применения пользовательского атрибута</a:t>
            </a:r>
            <a:r>
              <a:rPr lang="ru-RU" sz="1600" dirty="0" smtClean="0">
                <a:solidFill>
                  <a:schemeClr val="bg1"/>
                </a:solidFill>
              </a:rPr>
              <a:t>.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	Информацию о примененных к типу атрибутов можно получить используя методы </a:t>
            </a:r>
            <a:r>
              <a:rPr lang="en-US" sz="1600" dirty="0" err="1">
                <a:solidFill>
                  <a:schemeClr val="bg1"/>
                </a:solidFill>
              </a:rPr>
              <a:t>GetCustomAttribute</a:t>
            </a:r>
            <a:r>
              <a:rPr lang="ru-RU" sz="1600" dirty="0">
                <a:solidFill>
                  <a:schemeClr val="bg1"/>
                </a:solidFill>
              </a:rPr>
              <a:t> и </a:t>
            </a:r>
            <a:r>
              <a:rPr lang="en-US" sz="1600" dirty="0" err="1">
                <a:solidFill>
                  <a:schemeClr val="bg1"/>
                </a:solidFill>
              </a:rPr>
              <a:t>GetCustomAttributes</a:t>
            </a:r>
            <a:r>
              <a:rPr lang="ru-RU" sz="1600" dirty="0">
                <a:solidFill>
                  <a:schemeClr val="bg1"/>
                </a:solidFill>
              </a:rPr>
              <a:t> класса </a:t>
            </a:r>
            <a:r>
              <a:rPr lang="en-US" sz="1600" dirty="0">
                <a:solidFill>
                  <a:schemeClr val="bg1"/>
                </a:solidFill>
              </a:rPr>
              <a:t>Attribute.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152400" y="1785926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(Attribute atr in Attribute.GetCustomAttributes(typeof(Complex)))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Console.WriteLine(atr);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38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 smtClean="0"/>
              <a:t>Создание собственного атрибута</a:t>
            </a:r>
            <a:endParaRPr lang="en-US" sz="2400" b="1" dirty="0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 smtClean="0"/>
              <a:t>Для </a:t>
            </a:r>
            <a:r>
              <a:rPr lang="ru-RU" sz="1600" dirty="0"/>
              <a:t>создания собственного атрибута необходимо </a:t>
            </a:r>
            <a:r>
              <a:rPr lang="ru-RU" sz="1600" dirty="0" smtClean="0"/>
              <a:t>объявить класс удовлетворяющий следующим правилам:</a:t>
            </a:r>
            <a:endParaRPr lang="en-US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Класс должен быть потомком класса </a:t>
            </a:r>
            <a:r>
              <a:rPr lang="en-US" sz="1600" dirty="0"/>
              <a:t>System</a:t>
            </a:r>
            <a:r>
              <a:rPr lang="ru-RU" sz="1600" dirty="0"/>
              <a:t>.</a:t>
            </a:r>
            <a:r>
              <a:rPr lang="en-US" sz="1600" dirty="0"/>
              <a:t>Attribute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pPr lvl="1">
              <a:buFont typeface="Arial" charset="0"/>
              <a:buChar char="•"/>
            </a:pPr>
            <a:r>
              <a:rPr lang="ru-RU" sz="1600" dirty="0" smtClean="0"/>
              <a:t>К классу должен быть применен атрибут </a:t>
            </a:r>
            <a:r>
              <a:rPr lang="en-US" sz="1600" dirty="0" err="1" smtClean="0"/>
              <a:t>AttributeUsage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Имя класса должно заканчиваться суффиксом </a:t>
            </a:r>
            <a:r>
              <a:rPr lang="ru-RU" sz="1600" i="1" dirty="0" err="1"/>
              <a:t>Attribute</a:t>
            </a:r>
            <a:r>
              <a:rPr lang="ru-RU" sz="1600" dirty="0"/>
              <a:t>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Тип открытых полей и свойств класса, а также параметров конструктора ограничен следующим набором: </a:t>
            </a:r>
            <a:r>
              <a:rPr lang="en-US" sz="1600" dirty="0" err="1"/>
              <a:t>bool</a:t>
            </a:r>
            <a:r>
              <a:rPr lang="ru-RU" sz="1600" dirty="0"/>
              <a:t>, </a:t>
            </a:r>
            <a:r>
              <a:rPr lang="en-US" sz="1600" dirty="0"/>
              <a:t>byte</a:t>
            </a:r>
            <a:r>
              <a:rPr lang="ru-RU" sz="1600" dirty="0"/>
              <a:t>, </a:t>
            </a:r>
            <a:r>
              <a:rPr lang="ru-RU" sz="1600" dirty="0" err="1"/>
              <a:t>char</a:t>
            </a:r>
            <a:r>
              <a:rPr lang="ru-RU" sz="1600" dirty="0"/>
              <a:t>, </a:t>
            </a:r>
            <a:r>
              <a:rPr lang="ru-RU" sz="1600" dirty="0" err="1"/>
              <a:t>short</a:t>
            </a:r>
            <a:r>
              <a:rPr lang="ru-RU" sz="1600" dirty="0"/>
              <a:t>, </a:t>
            </a:r>
            <a:r>
              <a:rPr lang="ru-RU" sz="1600" dirty="0" err="1"/>
              <a:t>int</a:t>
            </a:r>
            <a:r>
              <a:rPr lang="ru-RU" sz="1600" dirty="0"/>
              <a:t>, </a:t>
            </a:r>
            <a:r>
              <a:rPr lang="ru-RU" sz="1600" dirty="0" err="1"/>
              <a:t>long</a:t>
            </a:r>
            <a:r>
              <a:rPr lang="ru-RU" sz="1600" dirty="0"/>
              <a:t>, </a:t>
            </a:r>
            <a:r>
              <a:rPr lang="ru-RU" sz="1600" dirty="0" err="1"/>
              <a:t>float</a:t>
            </a:r>
            <a:r>
              <a:rPr lang="ru-RU" sz="1600" dirty="0"/>
              <a:t>, </a:t>
            </a:r>
            <a:r>
              <a:rPr lang="ru-RU" sz="1600" dirty="0" err="1"/>
              <a:t>double</a:t>
            </a:r>
            <a:r>
              <a:rPr lang="ru-RU" sz="1600" dirty="0"/>
              <a:t>, </a:t>
            </a:r>
            <a:r>
              <a:rPr lang="ru-RU" sz="1600" dirty="0" err="1"/>
              <a:t>string</a:t>
            </a:r>
            <a:r>
              <a:rPr lang="ru-RU" sz="1600" dirty="0"/>
              <a:t>; тип </a:t>
            </a:r>
            <a:r>
              <a:rPr lang="en-US" sz="1600" dirty="0"/>
              <a:t>System</a:t>
            </a:r>
            <a:r>
              <a:rPr lang="ru-RU" sz="1600" dirty="0"/>
              <a:t>.</a:t>
            </a:r>
            <a:r>
              <a:rPr lang="en-US" sz="1600" dirty="0"/>
              <a:t>Type</a:t>
            </a:r>
            <a:r>
              <a:rPr lang="ru-RU" sz="1600" dirty="0"/>
              <a:t>; перечисления; тип </a:t>
            </a:r>
            <a:r>
              <a:rPr lang="ru-RU" sz="1600" dirty="0" err="1"/>
              <a:t>object</a:t>
            </a:r>
            <a:r>
              <a:rPr lang="ru-RU" sz="1600" dirty="0"/>
              <a:t>; одномерные массивы перечисленных выше типов.</a:t>
            </a:r>
            <a:endParaRPr lang="en-US" sz="1600" dirty="0"/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52400" y="2590800"/>
            <a:ext cx="8839200" cy="3924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[AttributeUsage(AttributeTargets.Class|AttributeTargets.Assembly)]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public class ClassInfoAttribute : Attribute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info;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version;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string Info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 { return info;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string Version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 { return version;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ClassInfoAttribute(string info, string version)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this.info = info;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this.version = version;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[ClassInfo("example","1.1")]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Complex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23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2686</Words>
  <Application>Microsoft Office PowerPoint</Application>
  <PresentationFormat>On-screen Show (4:3)</PresentationFormat>
  <Paragraphs>528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1" baseType="lpstr">
      <vt:lpstr>bel-hard-training</vt:lpstr>
      <vt:lpstr>Office Theme</vt:lpstr>
      <vt:lpstr>PowerPoint Presentation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Понятие сборки (assembly)</vt:lpstr>
      <vt:lpstr>PowerPoint Presentation</vt:lpstr>
      <vt:lpstr>PowerPoint Presentation</vt:lpstr>
      <vt:lpstr>Компиляция в IL код Достоинства и недостатки</vt:lpstr>
      <vt:lpstr>Предварительная компиляция с помощью NGEN</vt:lpstr>
      <vt:lpstr>Технология .NET Native (β-версия!)</vt:lpstr>
      <vt:lpstr>PowerPoint Presentation</vt:lpstr>
      <vt:lpstr>PowerPoint Presentation</vt:lpstr>
      <vt:lpstr>Проект Class Library Демонстрация</vt:lpstr>
      <vt:lpstr>Модификатор доступа internal</vt:lpstr>
      <vt:lpstr>Модификатор доступа protected internal</vt:lpstr>
      <vt:lpstr>Debug и Release конфигурации</vt:lpstr>
      <vt:lpstr>Многофайловые сборки</vt:lpstr>
      <vt:lpstr>Многофайловые сборки Демонстрация</vt:lpstr>
      <vt:lpstr>Добавление сборок к проекту</vt:lpstr>
      <vt:lpstr>Номер версии сборки</vt:lpstr>
      <vt:lpstr>Типы развертывания</vt:lpstr>
      <vt:lpstr>Поиск сборки Закрытое развертывание</vt:lpstr>
      <vt:lpstr>App.config</vt:lpstr>
      <vt:lpstr>Fuslogvw.exe (Assembly Binding Log Viewer)</vt:lpstr>
      <vt:lpstr>Строгое имя сборки (strong name)</vt:lpstr>
      <vt:lpstr>Файл AssemblyInfo.cs</vt:lpstr>
      <vt:lpstr>Атрибуты версий и их использование</vt:lpstr>
      <vt:lpstr>Строгое имя и ссылки на другие сборки</vt:lpstr>
      <vt:lpstr>Глобальный кеш сборок Global Assembly Cache (GAC)</vt:lpstr>
      <vt:lpstr>PowerPoint Presentation</vt:lpstr>
      <vt:lpstr>PowerPoint Presentation</vt:lpstr>
      <vt:lpstr>Portable Class Library</vt:lpstr>
      <vt:lpstr>CLS совместимые сборки</vt:lpstr>
      <vt:lpstr>Добавление ссылок с помощью NuGet</vt:lpstr>
      <vt:lpstr>Package Manager Console</vt:lpstr>
      <vt:lpstr>Утилиты для NuGet</vt:lpstr>
      <vt:lpstr>Распространение своих библиотек</vt:lpstr>
      <vt:lpstr>Отладка .NET с помощью reference source</vt:lpstr>
      <vt:lpstr>Отладка .NET с помощью dotPeek 1.2+</vt:lpstr>
      <vt:lpstr>Механизм Reflection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2012-08-23T19:55:41Z</dcterms:created>
  <dcterms:modified xsi:type="dcterms:W3CDTF">2015-01-23T11:47:28Z</dcterms:modified>
</cp:coreProperties>
</file>