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57" r:id="rId3"/>
    <p:sldId id="284" r:id="rId4"/>
    <p:sldId id="259" r:id="rId5"/>
    <p:sldId id="261" r:id="rId6"/>
    <p:sldId id="262" r:id="rId7"/>
    <p:sldId id="263" r:id="rId8"/>
    <p:sldId id="264" r:id="rId9"/>
    <p:sldId id="265" r:id="rId10"/>
    <p:sldId id="266" r:id="rId11"/>
    <p:sldId id="267" r:id="rId12"/>
    <p:sldId id="268" r:id="rId13"/>
    <p:sldId id="283" r:id="rId14"/>
    <p:sldId id="269" r:id="rId15"/>
    <p:sldId id="270" r:id="rId16"/>
    <p:sldId id="271" r:id="rId17"/>
    <p:sldId id="272" r:id="rId18"/>
    <p:sldId id="273" r:id="rId19"/>
    <p:sldId id="274" r:id="rId20"/>
    <p:sldId id="275" r:id="rId21"/>
    <p:sldId id="276" r:id="rId22"/>
    <p:sldId id="286" r:id="rId23"/>
    <p:sldId id="277" r:id="rId24"/>
    <p:sldId id="287" r:id="rId25"/>
    <p:sldId id="278" r:id="rId26"/>
    <p:sldId id="282" r:id="rId27"/>
    <p:sldId id="285" r:id="rId28"/>
    <p:sldId id="281" r:id="rId29"/>
    <p:sldId id="279" r:id="rId3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94660"/>
  </p:normalViewPr>
  <p:slideViewPr>
    <p:cSldViewPr>
      <p:cViewPr varScale="1">
        <p:scale>
          <a:sx n="111" d="100"/>
          <a:sy n="111" d="100"/>
        </p:scale>
        <p:origin x="-192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04.10.2013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04.10.2013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04.10.2013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3436547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04.10.2013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3444140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04.10.2013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1784157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04.10.2013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4018892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04.10.2013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540554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04.10.2013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04.10.2013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04.10.2013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04.10.2013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04.10.2013</a:t>
            </a:fld>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3" cy="461665"/>
          </a:xfrm>
          <a:prstGeom prst="rect">
            <a:avLst/>
          </a:prstGeom>
          <a:noFill/>
        </p:spPr>
        <p:txBody>
          <a:bodyPr wrap="square" rtlCol="0">
            <a:spAutoFit/>
          </a:bodyPr>
          <a:lstStyle/>
          <a:p>
            <a:pPr algn="ctr"/>
            <a:r>
              <a:rPr lang="ru-RU" sz="2400" dirty="0">
                <a:solidFill>
                  <a:schemeClr val="bg1"/>
                </a:solidFill>
              </a:rPr>
              <a:t>Занятие №2. Основы </a:t>
            </a:r>
            <a:r>
              <a:rPr lang="ru-RU" sz="2400" dirty="0" smtClean="0">
                <a:solidFill>
                  <a:schemeClr val="bg1"/>
                </a:solidFill>
              </a:rPr>
              <a:t>ООП</a:t>
            </a:r>
            <a:endParaRPr lang="en-US" sz="2400" dirty="0">
              <a:solidFill>
                <a:schemeClr val="bg1"/>
              </a:solidFill>
            </a:endParaRPr>
          </a:p>
        </p:txBody>
      </p:sp>
    </p:spTree>
    <p:extLst>
      <p:ext uri="{BB962C8B-B14F-4D97-AF65-F5344CB8AC3E}">
        <p14:creationId xmlns:p14="http://schemas.microsoft.com/office/powerpoint/2010/main" val="3809697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685800"/>
            <a:ext cx="8534400" cy="5294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Vector</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//Встроенный тип в класс </a:t>
            </a:r>
            <a:r>
              <a:rPr lang="en-US" sz="1000" dirty="0">
                <a:solidFill>
                  <a:schemeClr val="bg1"/>
                </a:solidFill>
                <a:latin typeface="Courier New" pitchFamily="49" charset="0"/>
                <a:ea typeface="Calibri" pitchFamily="34" charset="0"/>
                <a:cs typeface="Courier New" pitchFamily="49" charset="0"/>
              </a:rPr>
              <a:t>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points = new int[100];</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this[int 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points[a];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points[a] = value;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Vector vec = new Vector();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vec[0] = 10;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vec[1] =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vec[-2] = 17;   //Неверный индекс, аварийного завершения не произойдет</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Console.WriteLine(vec[0].ToString());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Console.WriteLine(vec[1].ToString());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smtClean="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Наследование, Полиморфизм</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Наследование, 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1066800"/>
            <a:ext cx="8382000" cy="50006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virtual void Print()     //virtual - задает </a:t>
            </a:r>
            <a:r>
              <a:rPr lang="ru-RU" sz="1000" dirty="0">
                <a:solidFill>
                  <a:schemeClr val="bg1"/>
                </a:solidFill>
                <a:latin typeface="Courier New" pitchFamily="49" charset="0"/>
                <a:ea typeface="Calibri" pitchFamily="34" charset="0"/>
                <a:cs typeface="Courier New" pitchFamily="49" charset="0"/>
              </a:rPr>
              <a:t>метод</a:t>
            </a: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как виртуальный</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void Print()     //override - виртуальное "переопределение" метода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//Полиморфный вызов функции "I'm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154984"/>
          </a:xfrm>
          <a:prstGeom prst="rect">
            <a:avLst/>
          </a:prstGeom>
          <a:noFill/>
        </p:spPr>
        <p:txBody>
          <a:bodyPr wrap="square" rtlCol="0">
            <a:spAutoFit/>
          </a:bodyPr>
          <a:lstStyle/>
          <a:p>
            <a:r>
              <a:rPr lang="en-US" sz="1100" dirty="0" smtClean="0">
                <a:solidFill>
                  <a:schemeClr val="bg1"/>
                </a:solidFill>
                <a:latin typeface="Courier New" pitchFamily="49" charset="0"/>
                <a:cs typeface="Courier New" pitchFamily="49" charset="0"/>
              </a:rPr>
              <a:t>// </a:t>
            </a:r>
            <a:r>
              <a:rPr lang="ru-RU" sz="1100" dirty="0" smtClean="0">
                <a:solidFill>
                  <a:schemeClr val="bg1"/>
                </a:solidFill>
                <a:latin typeface="Courier New" pitchFamily="49" charset="0"/>
                <a:cs typeface="Courier New" pitchFamily="49" charset="0"/>
              </a:rPr>
              <a:t>ВНИМАНИЕ!</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r>
              <a:rPr lang="ru-RU" sz="1100" dirty="0" smtClean="0">
                <a:solidFill>
                  <a:schemeClr val="bg1"/>
                </a:solidFill>
                <a:latin typeface="Courier New" pitchFamily="49" charset="0"/>
                <a:cs typeface="Courier New" pitchFamily="49" charset="0"/>
              </a:rPr>
              <a:t> Никогда не пишите такой код!</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internal </a:t>
            </a:r>
            <a:r>
              <a:rPr lang="en-US" sz="1100" dirty="0">
                <a:solidFill>
                  <a:schemeClr val="bg1"/>
                </a:solidFill>
                <a:latin typeface="Courier New" pitchFamily="49" charset="0"/>
                <a:cs typeface="Courier New" pitchFamily="49" charset="0"/>
              </a:rPr>
              <a:t>class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Parent()</a:t>
            </a:r>
          </a:p>
          <a:p>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r>
              <a:rPr lang="en-US" sz="1100" dirty="0">
                <a:solidFill>
                  <a:schemeClr val="bg1"/>
                </a:solidFill>
                <a:latin typeface="Courier New" pitchFamily="49" charset="0"/>
                <a:cs typeface="Courier New" pitchFamily="49" charset="0"/>
              </a:rPr>
              <a:t>     </a:t>
            </a:r>
            <a:r>
              <a:rPr lang="en-US" sz="1100" dirty="0" err="1" smtClean="0">
                <a:solidFill>
                  <a:schemeClr val="bg1"/>
                </a:solidFill>
                <a:latin typeface="Courier New" pitchFamily="49" charset="0"/>
                <a:cs typeface="Courier New" pitchFamily="49" charset="0"/>
              </a:rPr>
              <a:t>VirtualFunc</a:t>
            </a:r>
            <a:r>
              <a:rPr lang="en-US" sz="1100" dirty="0" smtClean="0">
                <a:solidFill>
                  <a:schemeClr val="bg1"/>
                </a:solidFill>
                <a:latin typeface="Courier New" pitchFamily="49" charset="0"/>
                <a:cs typeface="Courier New" pitchFamily="49" charset="0"/>
              </a:rPr>
              <a:t>();</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virtual void </a:t>
            </a:r>
            <a:r>
              <a:rPr lang="en-US" sz="1100" dirty="0" err="1">
                <a:solidFill>
                  <a:schemeClr val="bg1"/>
                </a:solidFill>
                <a:latin typeface="Courier New" pitchFamily="49" charset="0"/>
                <a:cs typeface="Courier New" pitchFamily="49" charset="0"/>
              </a:rPr>
              <a:t>VirtualFunc</a:t>
            </a:r>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a:t>
            </a:r>
          </a:p>
          <a:p>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internal class Child :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private </a:t>
            </a:r>
            <a:r>
              <a:rPr lang="en-US" sz="1100" dirty="0">
                <a:solidFill>
                  <a:schemeClr val="bg1"/>
                </a:solidFill>
                <a:latin typeface="Courier New" pitchFamily="49" charset="0"/>
                <a:cs typeface="Courier New" pitchFamily="49" charset="0"/>
              </a:rPr>
              <a:t>string _foo;</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Child() { _foo = "HELLO"; }</a:t>
            </a: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override void </a:t>
            </a:r>
            <a:r>
              <a:rPr lang="en-US" sz="1100" dirty="0" err="1">
                <a:solidFill>
                  <a:schemeClr val="bg1"/>
                </a:solidFill>
                <a:latin typeface="Courier New" pitchFamily="49" charset="0"/>
                <a:cs typeface="Courier New" pitchFamily="49" charset="0"/>
              </a:rPr>
              <a:t>VirtualFunc</a:t>
            </a:r>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r>
              <a:rPr lang="en-US" sz="1100" dirty="0" err="1" smtClean="0">
                <a:solidFill>
                  <a:schemeClr val="bg1"/>
                </a:solidFill>
                <a:latin typeface="Courier New" pitchFamily="49" charset="0"/>
                <a:cs typeface="Courier New" pitchFamily="49" charset="0"/>
              </a:rPr>
              <a:t>Console.WriteLine</a:t>
            </a:r>
            <a:r>
              <a:rPr lang="en-US" sz="1100" dirty="0">
                <a:solidFill>
                  <a:schemeClr val="bg1"/>
                </a:solidFill>
                <a:latin typeface="Courier New" pitchFamily="49" charset="0"/>
                <a:cs typeface="Courier New" pitchFamily="49" charset="0"/>
              </a:rPr>
              <a:t>(_</a:t>
            </a:r>
            <a:r>
              <a:rPr lang="en-US" sz="1100" dirty="0" err="1">
                <a:solidFill>
                  <a:schemeClr val="bg1"/>
                </a:solidFill>
                <a:latin typeface="Courier New" pitchFamily="49" charset="0"/>
                <a:cs typeface="Courier New" pitchFamily="49" charset="0"/>
              </a:rPr>
              <a:t>foo.ToLower</a:t>
            </a:r>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endParaRPr lang="en-US" sz="11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smtClean="0">
                <a:solidFill>
                  <a:schemeClr val="bg1"/>
                </a:solidFill>
                <a:cs typeface="Courier New" pitchFamily="49" charset="0"/>
              </a:rPr>
              <a:t>Обращение к виртуальным членам класса из конструктора</a:t>
            </a:r>
            <a:r>
              <a:rPr lang="en-US" dirty="0" smtClean="0">
                <a:solidFill>
                  <a:schemeClr val="bg1"/>
                </a:solidFill>
                <a:cs typeface="Courier New" pitchFamily="49" charset="0"/>
              </a:rPr>
              <a:t> </a:t>
            </a:r>
            <a:r>
              <a:rPr lang="ru-RU" dirty="0" smtClean="0">
                <a:solidFill>
                  <a:schemeClr val="bg1"/>
                </a:solidFill>
                <a:cs typeface="Courier New" pitchFamily="49" charset="0"/>
              </a:rPr>
              <a:t>потенциально опасная операция</a:t>
            </a:r>
            <a:r>
              <a:rPr lang="en-US" dirty="0" smtClean="0">
                <a:solidFill>
                  <a:schemeClr val="bg1"/>
                </a:solidFill>
                <a:cs typeface="Courier New" pitchFamily="49" charset="0"/>
              </a:rPr>
              <a:t> </a:t>
            </a:r>
            <a:r>
              <a:rPr lang="ru-RU" dirty="0" smtClean="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a:t>
            </a:r>
            <a:r>
              <a:rPr lang="ru-RU" dirty="0">
                <a:solidFill>
                  <a:schemeClr val="bg1"/>
                </a:solidFill>
                <a:cs typeface="Courier New" pitchFamily="49" charset="0"/>
              </a:rPr>
              <a:t>е</a:t>
            </a:r>
            <a:r>
              <a:rPr lang="ru-RU" dirty="0" smtClean="0">
                <a:solidFill>
                  <a:schemeClr val="bg1"/>
                </a:solidFill>
                <a:cs typeface="Courier New" pitchFamily="49" charset="0"/>
              </a:rPr>
              <a:t> последние». В примере ниже вызов </a:t>
            </a:r>
            <a:r>
              <a:rPr lang="en-US" dirty="0" err="1" smtClean="0">
                <a:solidFill>
                  <a:schemeClr val="bg1"/>
                </a:solidFill>
                <a:cs typeface="Courier New" pitchFamily="49" charset="0"/>
              </a:rPr>
              <a:t>VirtualFunc</a:t>
            </a:r>
            <a:r>
              <a:rPr lang="en-US" dirty="0" smtClean="0">
                <a:solidFill>
                  <a:schemeClr val="bg1"/>
                </a:solidFill>
                <a:cs typeface="Courier New" pitchFamily="49" charset="0"/>
              </a:rPr>
              <a:t>() </a:t>
            </a:r>
            <a:r>
              <a:rPr lang="ru-RU" dirty="0" smtClean="0">
                <a:solidFill>
                  <a:schemeClr val="bg1"/>
                </a:solidFill>
                <a:cs typeface="Courier New" pitchFamily="49" charset="0"/>
              </a:rPr>
              <a:t>из конструктора </a:t>
            </a:r>
            <a:r>
              <a:rPr lang="en-US" dirty="0" smtClean="0">
                <a:solidFill>
                  <a:schemeClr val="bg1"/>
                </a:solidFill>
                <a:cs typeface="Courier New" pitchFamily="49" charset="0"/>
              </a:rPr>
              <a:t>Parent </a:t>
            </a:r>
            <a:r>
              <a:rPr lang="ru-RU" dirty="0" smtClean="0">
                <a:solidFill>
                  <a:schemeClr val="bg1"/>
                </a:solidFill>
                <a:cs typeface="Courier New" pitchFamily="49" charset="0"/>
              </a:rPr>
              <a:t>приведет к </a:t>
            </a:r>
            <a:r>
              <a:rPr lang="en-US" dirty="0" err="1" smtClean="0">
                <a:solidFill>
                  <a:schemeClr val="bg1"/>
                </a:solidFill>
                <a:cs typeface="Courier New" pitchFamily="49" charset="0"/>
              </a:rPr>
              <a:t>NullReferenceException</a:t>
            </a:r>
            <a:r>
              <a:rPr lang="en-US" dirty="0">
                <a:solidFill>
                  <a:schemeClr val="bg1"/>
                </a:solidFill>
                <a:cs typeface="Courier New" pitchFamily="49" charset="0"/>
              </a:rPr>
              <a:t>.</a:t>
            </a:r>
          </a:p>
        </p:txBody>
      </p:sp>
    </p:spTree>
    <p:extLst>
      <p:ext uri="{BB962C8B-B14F-4D97-AF65-F5344CB8AC3E}">
        <p14:creationId xmlns:p14="http://schemas.microsoft.com/office/powerpoint/2010/main" val="9064028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600101"/>
            <a:ext cx="88392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a:t>
            </a:r>
            <a:r>
              <a:rPr lang="en-US" sz="1400" dirty="0" err="1">
                <a:solidFill>
                  <a:schemeClr val="bg1"/>
                </a:solidFill>
                <a:latin typeface="Consolas" pitchFamily="49" charset="0"/>
                <a:ea typeface="Times New Roman" pitchFamily="18" charset="0"/>
                <a:cs typeface="Consolas" pitchFamily="49" charset="0"/>
              </a:rPr>
              <a:t>bool</a:t>
            </a:r>
            <a:r>
              <a:rPr lang="en-US" sz="1400" dirty="0">
                <a:solidFill>
                  <a:schemeClr val="bg1"/>
                </a:solidFill>
                <a:latin typeface="Consolas" pitchFamily="49" charset="0"/>
                <a:ea typeface="Times New Roman" pitchFamily="18" charset="0"/>
                <a:cs typeface="Consolas" pitchFamily="49" charset="0"/>
              </a:rPr>
              <a:t> Equals(object </a:t>
            </a:r>
            <a:r>
              <a:rPr lang="en-US" sz="1400" dirty="0" err="1">
                <a:solidFill>
                  <a:schemeClr val="bg1"/>
                </a:solidFill>
                <a:latin typeface="Consolas" pitchFamily="49" charset="0"/>
                <a:ea typeface="Times New Roman" pitchFamily="18" charset="0"/>
                <a:cs typeface="Consolas" pitchFamily="49" charset="0"/>
              </a:rPr>
              <a:t>obj</a:t>
            </a:r>
            <a:r>
              <a:rPr lang="en-US" sz="1400" dirty="0">
                <a:solidFill>
                  <a:schemeClr val="bg1"/>
                </a:solidFill>
                <a:latin typeface="Consolas" pitchFamily="49" charset="0"/>
                <a:ea typeface="Times New Roman" pitchFamily="18" charset="0"/>
                <a:cs typeface="Consolas" pitchFamily="49" charset="0"/>
              </a:rPr>
              <a:t>)</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err="1">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структурных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a:t>
            </a:r>
            <a:r>
              <a:rPr lang="en-US" sz="1400" dirty="0" err="1">
                <a:solidFill>
                  <a:schemeClr val="bg1"/>
                </a:solidFill>
                <a:latin typeface="Consolas" pitchFamily="49" charset="0"/>
                <a:ea typeface="Times New Roman" pitchFamily="18" charset="0"/>
                <a:cs typeface="Consolas" pitchFamily="49" charset="0"/>
              </a:rPr>
              <a:t>bool</a:t>
            </a:r>
            <a:r>
              <a:rPr lang="en-US" sz="1400" dirty="0">
                <a:solidFill>
                  <a:schemeClr val="bg1"/>
                </a:solidFill>
                <a:latin typeface="Consolas" pitchFamily="49" charset="0"/>
                <a:ea typeface="Times New Roman" pitchFamily="18" charset="0"/>
                <a:cs typeface="Consolas" pitchFamily="49" charset="0"/>
              </a:rPr>
              <a:t>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protected virtual void Finalize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Используется для освобождения ресурсов перед сборкой мусора.</a:t>
            </a:r>
            <a:endParaRPr lang="be-BY" sz="1400" dirty="0">
              <a:solidFill>
                <a:schemeClr val="bg1"/>
              </a:solidFill>
            </a:endParaRPr>
          </a:p>
          <a:p>
            <a:pPr eaLnBrk="0" hangingPunct="0"/>
            <a:endParaRPr lang="ru-RU" sz="1400" dirty="0">
              <a:solidFill>
                <a:schemeClr val="bg1"/>
              </a:solidFill>
              <a:cs typeface="Times New Roman" pitchFamily="18" charset="0"/>
            </a:endParaRPr>
          </a:p>
          <a:p>
            <a:pPr eaLnBrk="0" hangingPunct="0"/>
            <a:r>
              <a:rPr lang="en-US" sz="1400" dirty="0">
                <a:solidFill>
                  <a:schemeClr val="bg1"/>
                </a:solidFill>
                <a:latin typeface="Consolas" pitchFamily="49" charset="0"/>
                <a:cs typeface="Times New Roman" pitchFamily="18" charset="0"/>
              </a:rPr>
              <a:t>public virtual </a:t>
            </a:r>
            <a:r>
              <a:rPr lang="en-US" sz="1400" dirty="0" err="1">
                <a:solidFill>
                  <a:schemeClr val="bg1"/>
                </a:solidFill>
                <a:latin typeface="Consolas" pitchFamily="49" charset="0"/>
                <a:cs typeface="Times New Roman" pitchFamily="18" charset="0"/>
              </a:rPr>
              <a:t>int</a:t>
            </a:r>
            <a:r>
              <a:rPr lang="en-US" sz="1400" dirty="0">
                <a:solidFill>
                  <a:schemeClr val="bg1"/>
                </a:solidFill>
                <a:latin typeface="Consolas" pitchFamily="49" charset="0"/>
                <a:cs typeface="Times New Roman" pitchFamily="18" charset="0"/>
              </a:rPr>
              <a: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a:t>
            </a:r>
            <a:r>
              <a:rPr lang="en-US" sz="1400" dirty="0" err="1">
                <a:solidFill>
                  <a:schemeClr val="bg1"/>
                </a:solidFill>
                <a:latin typeface="Consolas" pitchFamily="49" charset="0"/>
                <a:cs typeface="Times New Roman" pitchFamily="18" charset="0"/>
              </a:rPr>
              <a:t>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a:t>
            </a:r>
            <a:r>
              <a:rPr lang="en-US" sz="1400" dirty="0" err="1">
                <a:solidFill>
                  <a:schemeClr val="bg1"/>
                </a:solidFill>
                <a:latin typeface="Consolas" pitchFamily="49" charset="0"/>
                <a:cs typeface="Times New Roman" pitchFamily="18" charset="0"/>
              </a:rPr>
              <a:t>bool</a:t>
            </a:r>
            <a:r>
              <a:rPr lang="en-US" sz="1400" dirty="0">
                <a:solidFill>
                  <a:schemeClr val="bg1"/>
                </a:solidFill>
                <a:latin typeface="Consolas" pitchFamily="49" charset="0"/>
                <a:cs typeface="Times New Roman" pitchFamily="18" charset="0"/>
              </a:rPr>
              <a:t> </a:t>
            </a:r>
            <a:r>
              <a:rPr lang="en-US" sz="1400" dirty="0" err="1">
                <a:solidFill>
                  <a:schemeClr val="bg1"/>
                </a:solidFill>
                <a:latin typeface="Consolas" pitchFamily="49" charset="0"/>
                <a:cs typeface="Times New Roman" pitchFamily="18" charset="0"/>
              </a:rPr>
              <a:t>ReferenceEquals</a:t>
            </a:r>
            <a:r>
              <a:rPr lang="en-US" sz="1400" dirty="0">
                <a:solidFill>
                  <a:schemeClr val="bg1"/>
                </a:solidFill>
                <a:latin typeface="Consolas" pitchFamily="49" charset="0"/>
                <a:cs typeface="Times New Roman" pitchFamily="18" charset="0"/>
              </a:rPr>
              <a:t>(object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a:t>
            </a:r>
            <a:r>
              <a:rPr lang="en-US" sz="1400" dirty="0" err="1">
                <a:solidFill>
                  <a:schemeClr val="bg1"/>
                </a:solidFill>
                <a:latin typeface="Consolas" pitchFamily="49" charset="0"/>
                <a:cs typeface="Times New Roman" pitchFamily="18" charset="0"/>
              </a:rPr>
              <a:t>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26628" name="Rectangle 4"/>
          <p:cNvSpPr>
            <a:spLocks noChangeArrowheads="1"/>
          </p:cNvSpPr>
          <p:nvPr/>
        </p:nvSpPr>
        <p:spPr bwMode="auto">
          <a:xfrm>
            <a:off x="228600" y="457200"/>
            <a:ext cx="8686800" cy="315436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string ToString()</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Переопределяем виртуальный метод </a:t>
            </a:r>
            <a:r>
              <a:rPr lang="en-US" sz="1000" dirty="0" err="1">
                <a:solidFill>
                  <a:schemeClr val="bg1"/>
                </a:solidFill>
                <a:latin typeface="Courier New" pitchFamily="49" charset="0"/>
                <a:ea typeface="Calibri" pitchFamily="34" charset="0"/>
                <a:cs typeface="Courier New" pitchFamily="49" charset="0"/>
              </a:rPr>
              <a:t>ToString</a:t>
            </a:r>
            <a:r>
              <a:rPr lang="en-US"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string.Format("X={0}, Y={1}", x,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 : {0}", point);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a:t>
            </a:r>
            <a:r>
              <a:rPr lang="be-BY" sz="1000" dirty="0">
                <a:solidFill>
                  <a:schemeClr val="bg1"/>
                </a:solidFill>
                <a:latin typeface="Courier New" pitchFamily="49" charset="0"/>
                <a:ea typeface="Calibri" pitchFamily="34" charset="0"/>
                <a:cs typeface="Courier New" pitchFamily="49" charset="0"/>
              </a:rPr>
              <a:t>"</a:t>
            </a:r>
            <a:r>
              <a:rPr lang="en-US" sz="1000" dirty="0">
                <a:solidFill>
                  <a:schemeClr val="bg1"/>
                </a:solidFill>
                <a:latin typeface="Courier New" pitchFamily="49" charset="0"/>
                <a:ea typeface="Calibri" pitchFamily="34" charset="0"/>
                <a:cs typeface="Courier New" pitchFamily="49" charset="0"/>
              </a:rPr>
              <a:t>Point : </a:t>
            </a:r>
            <a:r>
              <a:rPr lang="be-BY" sz="1000" dirty="0">
                <a:solidFill>
                  <a:schemeClr val="bg1"/>
                </a:solidFill>
                <a:latin typeface="Courier New" pitchFamily="49" charset="0"/>
                <a:ea typeface="Calibri" pitchFamily="34" charset="0"/>
                <a:cs typeface="Courier New" pitchFamily="49" charset="0"/>
              </a:rPr>
              <a:t>"X=</a:t>
            </a:r>
            <a:r>
              <a:rPr lang="en-US" sz="1000" dirty="0">
                <a:solidFill>
                  <a:schemeClr val="bg1"/>
                </a:solidFill>
                <a:latin typeface="Courier New" pitchFamily="49" charset="0"/>
                <a:ea typeface="Calibri" pitchFamily="34" charset="0"/>
                <a:cs typeface="Courier New" pitchFamily="49" charset="0"/>
              </a:rPr>
              <a:t>10</a:t>
            </a:r>
            <a:r>
              <a:rPr lang="be-BY" sz="1000" dirty="0">
                <a:solidFill>
                  <a:schemeClr val="bg1"/>
                </a:solidFill>
                <a:latin typeface="Courier New" pitchFamily="49" charset="0"/>
                <a:ea typeface="Calibri" pitchFamily="34" charset="0"/>
                <a:cs typeface="Courier New" pitchFamily="49" charset="0"/>
              </a:rPr>
              <a:t>, Y=</a:t>
            </a:r>
            <a:r>
              <a:rPr lang="en-US" sz="1000" dirty="0">
                <a:solidFill>
                  <a:schemeClr val="bg1"/>
                </a:solidFill>
                <a:latin typeface="Courier New" pitchFamily="49" charset="0"/>
                <a:ea typeface="Calibri" pitchFamily="34" charset="0"/>
                <a:cs typeface="Courier New" pitchFamily="49" charset="0"/>
              </a:rPr>
              <a:t>24</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6629" name="Rectangle 5"/>
          <p:cNvSpPr>
            <a:spLocks noChangeArrowheads="1"/>
          </p:cNvSpPr>
          <p:nvPr/>
        </p:nvSpPr>
        <p:spPr bwMode="auto">
          <a:xfrm>
            <a:off x="228600" y="3862388"/>
            <a:ext cx="8686800" cy="2386012"/>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Printer(params object[]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obj in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Printer(10, 14.23, "Some string", new Point(100, 200), new Arc(1, 2, 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cs typeface="Courier New" pitchFamily="49" charset="0"/>
              </a:rPr>
              <a:t>    //</a:t>
            </a:r>
            <a:r>
              <a:rPr lang="ru-RU" sz="1000" dirty="0">
                <a:solidFill>
                  <a:schemeClr val="bg1"/>
                </a:solidFill>
                <a:latin typeface="Courier New" pitchFamily="49" charset="0"/>
                <a:cs typeface="Courier New" pitchFamily="49" charset="0"/>
              </a:rPr>
              <a:t>Что выведет программа? Прокомментируйте вывод объекта </a:t>
            </a:r>
            <a:r>
              <a:rPr lang="en-US" sz="1000" dirty="0">
                <a:solidFill>
                  <a:schemeClr val="bg1"/>
                </a:solidFill>
                <a:latin typeface="Courier New" pitchFamily="49" charset="0"/>
                <a:cs typeface="Courier New" pitchFamily="49" charset="0"/>
              </a:rPr>
              <a:t>Arc.</a:t>
            </a:r>
            <a:endParaRPr lang="be-BY" dirty="0">
              <a:solidFill>
                <a:schemeClr val="bg1"/>
              </a:solidFill>
              <a:latin typeface="Arial" pitchFamily="34" charset="0"/>
            </a:endParaRPr>
          </a:p>
        </p:txBody>
      </p:sp>
    </p:spTree>
    <p:extLst>
      <p:ext uri="{BB962C8B-B14F-4D97-AF65-F5344CB8AC3E}">
        <p14:creationId xmlns:p14="http://schemas.microsoft.com/office/powerpoint/2010/main" val="15947851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a:t>
            </a:r>
            <a:r>
              <a:rPr lang="ru-RU" sz="1600" dirty="0" smtClean="0">
                <a:solidFill>
                  <a:schemeClr val="bg1"/>
                </a:solidFill>
              </a:rPr>
              <a:t>. Другое название – контракт.</a:t>
            </a:r>
            <a:endParaRPr lang="ru-RU" sz="1600" dirty="0">
              <a:solidFill>
                <a:schemeClr val="bg1"/>
              </a:solidFill>
            </a:endParaRPr>
          </a:p>
        </p:txBody>
      </p:sp>
      <p:sp>
        <p:nvSpPr>
          <p:cNvPr id="15364" name="Rectangle 1"/>
          <p:cNvSpPr>
            <a:spLocks noChangeArrowheads="1"/>
          </p:cNvSpPr>
          <p:nvPr/>
        </p:nvSpPr>
        <p:spPr bwMode="auto">
          <a:xfrm>
            <a:off x="1905000" y="1295400"/>
            <a:ext cx="4953000" cy="18161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    </a:t>
            </a:r>
            <a:r>
              <a:rPr lang="en-US" sz="1400" dirty="0">
                <a:solidFill>
                  <a:schemeClr val="bg1"/>
                </a:solidFill>
                <a:latin typeface="Consolas" pitchFamily="49" charset="0"/>
                <a:ea typeface="Times New Roman" pitchFamily="18" charset="0"/>
                <a:cs typeface="Consolas" pitchFamily="49" charset="0"/>
              </a:rPr>
              <a:t>&lt;</a:t>
            </a:r>
            <a:r>
              <a:rPr lang="ru-RU" sz="1400" dirty="0">
                <a:solidFill>
                  <a:schemeClr val="bg1"/>
                </a:solidFill>
                <a:latin typeface="Consolas" pitchFamily="49" charset="0"/>
                <a:ea typeface="Times New Roman" pitchFamily="18" charset="0"/>
                <a:cs typeface="Consolas" pitchFamily="49" charset="0"/>
              </a:rPr>
              <a:t>Функционал интерфейса</a:t>
            </a:r>
            <a:r>
              <a:rPr lang="en-US" sz="1400" dirty="0">
                <a:solidFill>
                  <a:schemeClr val="bg1"/>
                </a:solidFill>
                <a:latin typeface="Consolas" pitchFamily="49" charset="0"/>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Производный 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Все поля интерфейса имеют модификатор </a:t>
            </a:r>
            <a:r>
              <a:rPr lang="en-US" sz="1600" dirty="0">
                <a:solidFill>
                  <a:schemeClr val="bg1"/>
                </a:solidFill>
              </a:rPr>
              <a:t>public, </a:t>
            </a:r>
            <a:r>
              <a:rPr lang="ru-RU" sz="1600" dirty="0">
                <a:solidFill>
                  <a:schemeClr val="bg1"/>
                </a:solidFill>
              </a:rPr>
              <a:t>а также являются виртуальными! </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Класс, унаследованный от интерфейса должен реализовать все его методы( свойства и т.д.)</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 – 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394990"/>
            <a:ext cx="8839200" cy="646330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900" dirty="0">
                <a:solidFill>
                  <a:schemeClr val="bg1"/>
                </a:solidFill>
                <a:ea typeface="Calibri" pitchFamily="34" charset="0"/>
                <a:cs typeface="Courier New" pitchFamily="49" charset="0"/>
              </a:rPr>
              <a:t>interface </a:t>
            </a:r>
            <a:r>
              <a:rPr lang="en-US" sz="900" dirty="0" err="1">
                <a:solidFill>
                  <a:schemeClr val="bg1"/>
                </a:solidFill>
                <a:ea typeface="Calibri" pitchFamily="34" charset="0"/>
                <a:cs typeface="Courier New" pitchFamily="49" charset="0"/>
              </a:rPr>
              <a:t>IPrintable</a:t>
            </a: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void Print();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 : </a:t>
            </a:r>
            <a:r>
              <a:rPr lang="en-US" sz="900" dirty="0" err="1">
                <a:solidFill>
                  <a:schemeClr val="bg1"/>
                </a:solidFill>
                <a:ea typeface="Calibri" pitchFamily="34" charset="0"/>
                <a:cs typeface="Courier New" pitchFamily="49" charset="0"/>
              </a:rPr>
              <a:t>IPrintable</a:t>
            </a: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public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X { get; private set; }</a:t>
            </a:r>
          </a:p>
          <a:p>
            <a:pPr eaLnBrk="0" hangingPunct="0">
              <a:defRPr/>
            </a:pPr>
            <a:r>
              <a:rPr lang="en-US" sz="900" dirty="0">
                <a:solidFill>
                  <a:schemeClr val="bg1"/>
                </a:solidFill>
                <a:ea typeface="Calibri" pitchFamily="34" charset="0"/>
                <a:cs typeface="Courier New" pitchFamily="49" charset="0"/>
              </a:rPr>
              <a:t>    public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Y { get; private set; }</a:t>
            </a:r>
          </a:p>
          <a:p>
            <a:pPr eaLnBrk="0" hangingPunct="0">
              <a:defRPr/>
            </a:pPr>
            <a:r>
              <a:rPr lang="en-US" sz="900" dirty="0">
                <a:solidFill>
                  <a:schemeClr val="bg1"/>
                </a:solidFill>
                <a:ea typeface="Calibri" pitchFamily="34" charset="0"/>
                <a:cs typeface="Courier New" pitchFamily="49" charset="0"/>
              </a:rPr>
              <a:t>    public Point(</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x,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y) { X = x; Y = y;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virtual void Print() // </a:t>
            </a:r>
            <a:r>
              <a:rPr lang="be-BY" sz="900" dirty="0">
                <a:solidFill>
                  <a:schemeClr val="bg1"/>
                </a:solidFill>
                <a:ea typeface="Calibri" pitchFamily="34" charset="0"/>
                <a:cs typeface="Courier New" pitchFamily="49" charset="0"/>
              </a:rPr>
              <a:t>Обязательная реализация функции!</a:t>
            </a:r>
          </a:p>
          <a:p>
            <a:pPr eaLnBrk="0" hangingPunct="0">
              <a:defRPr/>
            </a:pPr>
            <a:r>
              <a:rPr lang="be-BY" sz="900" dirty="0">
                <a:solidFill>
                  <a:schemeClr val="bg1"/>
                </a:solidFill>
                <a:ea typeface="Calibri" pitchFamily="34" charset="0"/>
                <a:cs typeface="Courier New" pitchFamily="49" charset="0"/>
              </a:rPr>
              <a:t>    {</a:t>
            </a:r>
          </a:p>
          <a:p>
            <a:pPr eaLnBrk="0" hangingPunct="0">
              <a:defRPr/>
            </a:pPr>
            <a:r>
              <a:rPr lang="be-BY"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Console.WriteLine</a:t>
            </a:r>
            <a:r>
              <a:rPr lang="en-US" sz="900" dirty="0">
                <a:solidFill>
                  <a:schemeClr val="bg1"/>
                </a:solidFill>
                <a:ea typeface="Calibri" pitchFamily="34" charset="0"/>
                <a:cs typeface="Courier New" pitchFamily="49" charset="0"/>
              </a:rPr>
              <a:t>("I'm Point at X={0};Y={1}",X,Y);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Arc : Point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private double _radius;</a:t>
            </a:r>
          </a:p>
          <a:p>
            <a:pPr eaLnBrk="0" hangingPunct="0">
              <a:defRPr/>
            </a:pPr>
            <a:r>
              <a:rPr lang="en-US" sz="900" dirty="0">
                <a:solidFill>
                  <a:schemeClr val="bg1"/>
                </a:solidFill>
                <a:ea typeface="Calibri" pitchFamily="34" charset="0"/>
                <a:cs typeface="Courier New" pitchFamily="49" charset="0"/>
              </a:rPr>
              <a:t>    public Arc(</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x,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y, double radius) : base(x, y) { _radius = radius; }</a:t>
            </a:r>
          </a:p>
          <a:p>
            <a:pPr eaLnBrk="0" hangingPunct="0">
              <a:defRPr/>
            </a:pPr>
            <a:r>
              <a:rPr lang="en-US" sz="900" dirty="0">
                <a:solidFill>
                  <a:schemeClr val="bg1"/>
                </a:solidFill>
                <a:ea typeface="Calibri" pitchFamily="34" charset="0"/>
                <a:cs typeface="Courier New" pitchFamily="49" charset="0"/>
              </a:rPr>
              <a:t>    public override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Console.WriteLine</a:t>
            </a:r>
            <a:r>
              <a:rPr lang="en-US" sz="900" dirty="0">
                <a:solidFill>
                  <a:schemeClr val="bg1"/>
                </a:solidFill>
                <a:ea typeface="Calibri" pitchFamily="34" charset="0"/>
                <a:cs typeface="Courier New" pitchFamily="49" charset="0"/>
              </a:rPr>
              <a:t>("I'm Arc with Radius {0} at point {1}; {2}", _radius, </a:t>
            </a:r>
            <a:r>
              <a:rPr lang="en-US" sz="900" dirty="0" err="1">
                <a:solidFill>
                  <a:schemeClr val="bg1"/>
                </a:solidFill>
                <a:ea typeface="Calibri" pitchFamily="34" charset="0"/>
                <a:cs typeface="Courier New" pitchFamily="49" charset="0"/>
              </a:rPr>
              <a:t>base.X</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base.Y</a:t>
            </a: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Point3D : </a:t>
            </a:r>
            <a:r>
              <a:rPr lang="en-US" sz="900" dirty="0" err="1">
                <a:solidFill>
                  <a:schemeClr val="bg1"/>
                </a:solidFill>
                <a:ea typeface="Calibri" pitchFamily="34" charset="0"/>
                <a:cs typeface="Courier New" pitchFamily="49" charset="0"/>
              </a:rPr>
              <a:t>IPrintable</a:t>
            </a: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_x, _y, _z;</a:t>
            </a:r>
          </a:p>
          <a:p>
            <a:pPr eaLnBrk="0" hangingPunct="0">
              <a:defRPr/>
            </a:pPr>
            <a:r>
              <a:rPr lang="en-US" sz="900" dirty="0">
                <a:solidFill>
                  <a:schemeClr val="bg1"/>
                </a:solidFill>
                <a:ea typeface="Calibri" pitchFamily="34" charset="0"/>
                <a:cs typeface="Courier New" pitchFamily="49" charset="0"/>
              </a:rPr>
              <a:t>    public Point3D(</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x,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y,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z) { _x = x; _y = y; _z = z;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Console.WriteLine</a:t>
            </a:r>
            <a:r>
              <a:rPr lang="en-US" sz="900" dirty="0">
                <a:solidFill>
                  <a:schemeClr val="bg1"/>
                </a:solidFill>
                <a:ea typeface="Calibri" pitchFamily="34" charset="0"/>
                <a:cs typeface="Courier New" pitchFamily="49" charset="0"/>
              </a:rPr>
              <a:t>("I'm Point 3D at X={0};Y={1};Z={2}", _x, _y, _z);</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Program</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static void Printer(</a:t>
            </a:r>
            <a:r>
              <a:rPr lang="en-US" sz="900" dirty="0" err="1">
                <a:solidFill>
                  <a:schemeClr val="bg1"/>
                </a:solidFill>
                <a:ea typeface="Calibri" pitchFamily="34" charset="0"/>
                <a:cs typeface="Courier New" pitchFamily="49" charset="0"/>
              </a:rPr>
              <a:t>params</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IPrintable</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vals</a:t>
            </a: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foreach</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IPrintable</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obj</a:t>
            </a:r>
            <a:r>
              <a:rPr lang="en-US" sz="900" dirty="0">
                <a:solidFill>
                  <a:schemeClr val="bg1"/>
                </a:solidFill>
                <a:ea typeface="Calibri" pitchFamily="34" charset="0"/>
                <a:cs typeface="Courier New" pitchFamily="49" charset="0"/>
              </a:rPr>
              <a:t> in </a:t>
            </a:r>
            <a:r>
              <a:rPr lang="en-US" sz="900" dirty="0" err="1">
                <a:solidFill>
                  <a:schemeClr val="bg1"/>
                </a:solidFill>
                <a:ea typeface="Calibri" pitchFamily="34" charset="0"/>
                <a:cs typeface="Courier New" pitchFamily="49" charset="0"/>
              </a:rPr>
              <a:t>vals</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obj.Print</a:t>
            </a: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static void Main(string[] </a:t>
            </a:r>
            <a:r>
              <a:rPr lang="en-US" sz="900" dirty="0" err="1">
                <a:solidFill>
                  <a:schemeClr val="bg1"/>
                </a:solidFill>
                <a:ea typeface="Calibri" pitchFamily="34" charset="0"/>
                <a:cs typeface="Courier New" pitchFamily="49" charset="0"/>
              </a:rPr>
              <a:t>args</a:t>
            </a: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Printer(new Point(1,2),new Arc(10,20,30),new Point3D(100,200,300));</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smtClean="0">
                <a:solidFill>
                  <a:schemeClr val="bg1"/>
                </a:solidFill>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err="1">
                <a:solidFill>
                  <a:schemeClr val="bg1"/>
                </a:solidFill>
                <a:cs typeface="Times New Roman" pitchFamily="18" charset="0"/>
              </a:rPr>
              <a:t>IComparable</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в массивах и т.д</a:t>
            </a:r>
            <a:r>
              <a:rPr lang="ru-RU" sz="1200" dirty="0" smtClean="0">
                <a:solidFill>
                  <a:schemeClr val="bg1"/>
                </a:solidFill>
                <a:cs typeface="Times New Roman" pitchFamily="18" charset="0"/>
              </a:rPr>
              <a:t>.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1475656" y="663645"/>
            <a:ext cx="4925144" cy="70788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0" hangingPunct="0"/>
            <a:r>
              <a:rPr lang="be-BY" sz="1000" dirty="0" smtClean="0">
                <a:solidFill>
                  <a:schemeClr val="bg1"/>
                </a:solidFill>
                <a:latin typeface="Courier New" pitchFamily="49" charset="0"/>
                <a:ea typeface="Calibri" pitchFamily="34" charset="0"/>
                <a:cs typeface="Courier New" pitchFamily="49" charset="0"/>
              </a:rPr>
              <a:t>interface 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&lt;T&gt; // </a:t>
            </a:r>
            <a:r>
              <a:rPr lang="en-US" sz="900" dirty="0" err="1" smtClean="0">
                <a:solidFill>
                  <a:schemeClr val="bg1"/>
                </a:solidFill>
                <a:latin typeface="Courier New" pitchFamily="49" charset="0"/>
                <a:ea typeface="Calibri" pitchFamily="34" charset="0"/>
                <a:cs typeface="Courier New" pitchFamily="49" charset="0"/>
              </a:rPr>
              <a:t>System.Collections.Generic</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int CompareTo(</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other</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17412" name="TextBox 7"/>
          <p:cNvSpPr txBox="1">
            <a:spLocks noChangeArrowheads="1"/>
          </p:cNvSpPr>
          <p:nvPr/>
        </p:nvSpPr>
        <p:spPr bwMode="auto">
          <a:xfrm>
            <a:off x="228600" y="140464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Метод </a:t>
            </a:r>
            <a:r>
              <a:rPr lang="en-US" sz="1600" dirty="0" err="1">
                <a:solidFill>
                  <a:schemeClr val="bg1"/>
                </a:solidFill>
              </a:rPr>
              <a:t>CompareTo</a:t>
            </a:r>
            <a:r>
              <a:rPr lang="en-US" sz="1600" dirty="0">
                <a:solidFill>
                  <a:schemeClr val="bg1"/>
                </a:solidFill>
              </a:rPr>
              <a:t>()</a:t>
            </a:r>
            <a:r>
              <a:rPr lang="ru-RU" sz="1600" dirty="0">
                <a:solidFill>
                  <a:schemeClr val="bg1"/>
                </a:solidFill>
              </a:rPr>
              <a:t> должен возвращать -1, если текущий объект меньше принимаемого, 0 – если они равны, +1 – если текущий – </a:t>
            </a:r>
            <a:r>
              <a:rPr lang="ru-RU" sz="1600" dirty="0" smtClean="0">
                <a:solidFill>
                  <a:schemeClr val="bg1"/>
                </a:solidFill>
              </a:rPr>
              <a:t>больше </a:t>
            </a:r>
            <a:r>
              <a:rPr lang="ru-RU" sz="1600" dirty="0">
                <a:solidFill>
                  <a:schemeClr val="bg1"/>
                </a:solidFill>
              </a:rPr>
              <a:t>принимаемого.</a:t>
            </a:r>
          </a:p>
        </p:txBody>
      </p:sp>
      <p:sp>
        <p:nvSpPr>
          <p:cNvPr id="17413" name="Rectangle 2"/>
          <p:cNvSpPr>
            <a:spLocks noChangeArrowheads="1"/>
          </p:cNvSpPr>
          <p:nvPr/>
        </p:nvSpPr>
        <p:spPr bwMode="auto">
          <a:xfrm>
            <a:off x="304800" y="2057916"/>
            <a:ext cx="86868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using System.Collections</a:t>
            </a:r>
            <a:r>
              <a:rPr lang="en-US" sz="1000" dirty="0">
                <a:solidFill>
                  <a:schemeClr val="bg1"/>
                </a:solidFill>
                <a:latin typeface="Courier New" pitchFamily="49" charset="0"/>
                <a:ea typeface="Calibri" pitchFamily="34" charset="0"/>
                <a:cs typeface="Courier New" pitchFamily="49" charset="0"/>
              </a:rPr>
              <a:t>.Generic</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endParaRPr lang="en-US" sz="1000" dirty="0" smtClean="0">
              <a:solidFill>
                <a:schemeClr val="bg1"/>
              </a:solidFill>
              <a:latin typeface="Courier New" pitchFamily="49" charset="0"/>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r>
              <a:rPr lang="ru-RU" sz="1000" dirty="0">
                <a:solidFill>
                  <a:schemeClr val="bg1"/>
                </a:solidFill>
                <a:latin typeface="Courier New" pitchFamily="49" charset="0"/>
                <a:ea typeface="Calibri" pitchFamily="34" charset="0"/>
                <a:cs typeface="Courier New" pitchFamily="49" charset="0"/>
              </a:rPr>
              <a:t>        . . . . . . . . . . . . . . . . . . . . . . . . . . . . . .</a:t>
            </a:r>
            <a:endParaRPr lang="be-BY"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public int </a:t>
            </a:r>
            <a:r>
              <a:rPr lang="be-BY" sz="1000" dirty="0" smtClean="0">
                <a:solidFill>
                  <a:schemeClr val="bg1"/>
                </a:solidFill>
                <a:latin typeface="Courier New" pitchFamily="49" charset="0"/>
                <a:ea typeface="Calibri" pitchFamily="34" charset="0"/>
                <a:cs typeface="Courier New" pitchFamily="49" charset="0"/>
              </a:rPr>
              <a:t>CompareTo(</a:t>
            </a:r>
            <a:r>
              <a:rPr lang="en-US" sz="1000" dirty="0" smtClean="0">
                <a:solidFill>
                  <a:schemeClr val="bg1"/>
                </a:solidFill>
                <a:latin typeface="Courier New" pitchFamily="49" charset="0"/>
                <a:ea typeface="Calibri" pitchFamily="34" charset="0"/>
                <a:cs typeface="Courier New" pitchFamily="49" charset="0"/>
              </a:rPr>
              <a:t>Point p</a:t>
            </a:r>
            <a:r>
              <a:rPr lang="be-BY" sz="1000" dirty="0" smtClean="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//Реализация интерфейса</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x - p.x;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Array.Sort(array);		//Сортировка массива точек</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59423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err="1">
                <a:solidFill>
                  <a:schemeClr val="bg1"/>
                </a:solidFill>
                <a:cs typeface="Times New Roman" pitchFamily="18" charset="0"/>
              </a:rPr>
              <a:t>IComparer</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a:t>
            </a:r>
            <a:r>
              <a:rPr lang="ru-RU" sz="1200" dirty="0" smtClean="0">
                <a:solidFill>
                  <a:schemeClr val="bg1"/>
                </a:solidFill>
                <a:cs typeface="Times New Roman" pitchFamily="18" charset="0"/>
              </a:rPr>
              <a:t>для сортировки классов у которых уже есть реализация </a:t>
            </a:r>
            <a:r>
              <a:rPr lang="en-US" sz="1200" dirty="0" err="1" smtClean="0">
                <a:solidFill>
                  <a:schemeClr val="bg1"/>
                </a:solidFill>
                <a:cs typeface="Times New Roman" pitchFamily="18" charset="0"/>
              </a:rPr>
              <a:t>IComparable</a:t>
            </a:r>
            <a:r>
              <a:rPr lang="en-US" sz="1200" dirty="0" smtClean="0">
                <a:solidFill>
                  <a:schemeClr val="bg1"/>
                </a:solidFill>
                <a:cs typeface="Times New Roman" pitchFamily="18" charset="0"/>
              </a:rPr>
              <a:t> </a:t>
            </a:r>
            <a:r>
              <a:rPr lang="ru-RU" sz="1200" dirty="0" smtClean="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18435" name="Rectangle 1"/>
          <p:cNvSpPr>
            <a:spLocks noChangeArrowheads="1"/>
          </p:cNvSpPr>
          <p:nvPr/>
        </p:nvSpPr>
        <p:spPr bwMode="auto">
          <a:xfrm>
            <a:off x="2667000" y="848767"/>
            <a:ext cx="3733800" cy="708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interface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t>
            </a:r>
            <a:r>
              <a:rPr lang="en-US" sz="1000" dirty="0" err="1" smtClean="0">
                <a:solidFill>
                  <a:schemeClr val="bg1"/>
                </a:solidFill>
                <a:latin typeface="Courier New" pitchFamily="49" charset="0"/>
                <a:ea typeface="Calibri" pitchFamily="34" charset="0"/>
                <a:cs typeface="Courier New" pitchFamily="49" charset="0"/>
              </a:rPr>
              <a:t>er</a:t>
            </a:r>
            <a:r>
              <a:rPr lang="en-US" sz="1000" dirty="0" smtClean="0">
                <a:solidFill>
                  <a:schemeClr val="bg1"/>
                </a:solidFill>
                <a:latin typeface="Courier New" pitchFamily="49" charset="0"/>
                <a:ea typeface="Calibri" pitchFamily="34" charset="0"/>
                <a:cs typeface="Courier New" pitchFamily="49" charset="0"/>
              </a:rPr>
              <a:t>&lt;T&gt;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Compare(</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x,</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 y</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5297" name="Rectangle 1"/>
          <p:cNvSpPr>
            <a:spLocks noChangeArrowheads="1"/>
          </p:cNvSpPr>
          <p:nvPr/>
        </p:nvSpPr>
        <p:spPr bwMode="auto">
          <a:xfrm>
            <a:off x="304800" y="1755303"/>
            <a:ext cx="8534400" cy="469359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a:t>
            </a:r>
            <a:r>
              <a:rPr lang="be-BY" sz="1000" dirty="0" smtClean="0">
                <a:solidFill>
                  <a:schemeClr val="bg1"/>
                </a:solidFill>
                <a:latin typeface="Courier New" pitchFamily="49" charset="0"/>
                <a:ea typeface="Calibri" pitchFamily="34" charset="0"/>
                <a:cs typeface="Courier New" pitchFamily="49" charset="0"/>
              </a:rPr>
              <a:t>System.Collections</a:t>
            </a:r>
            <a:r>
              <a:rPr lang="en-US" sz="1000" dirty="0" smtClean="0">
                <a:solidFill>
                  <a:schemeClr val="bg1"/>
                </a:solidFill>
                <a:latin typeface="Courier New" pitchFamily="49" charset="0"/>
                <a:ea typeface="Calibri" pitchFamily="34" charset="0"/>
                <a:cs typeface="Courier New" pitchFamily="49" charset="0"/>
              </a:rPr>
              <a:t>.Generic</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SortPointsByY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omparer</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IComparer.Compare(</a:t>
            </a:r>
            <a:r>
              <a:rPr lang="en-US" sz="1000" dirty="0" smtClean="0">
                <a:solidFill>
                  <a:schemeClr val="bg1"/>
                </a:solidFill>
                <a:latin typeface="Courier New" pitchFamily="49" charset="0"/>
                <a:ea typeface="Calibri" pitchFamily="34" charset="0"/>
                <a:cs typeface="Courier New" pitchFamily="49" charset="0"/>
              </a:rPr>
              <a:t>Point first</a:t>
            </a:r>
            <a:r>
              <a:rPr lang="be-BY" sz="1000" dirty="0" smtClean="0">
                <a:solidFill>
                  <a:schemeClr val="bg1"/>
                </a:solidFill>
                <a:latin typeface="Courier New" pitchFamily="49" charset="0"/>
                <a:ea typeface="Calibri" pitchFamily="34" charset="0"/>
                <a:cs typeface="Courier New" pitchFamily="49" charset="0"/>
              </a:rPr>
              <a:t>,</a:t>
            </a:r>
            <a:r>
              <a:rPr lang="en-US" sz="1000" dirty="0" smtClean="0">
                <a:solidFill>
                  <a:schemeClr val="bg1"/>
                </a:solidFill>
                <a:latin typeface="Courier New" pitchFamily="49" charset="0"/>
                <a:ea typeface="Calibri" pitchFamily="34" charset="0"/>
                <a:cs typeface="Courier New" pitchFamily="49" charset="0"/>
              </a:rPr>
              <a:t> Point second</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p1.Y - p2.Y;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Array.Sort(array,new SortPointsByY());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537645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1969770"/>
          </a:xfrm>
          <a:prstGeom prst="rect">
            <a:avLst/>
          </a:prstGeom>
        </p:spPr>
        <p:txBody>
          <a:bodyPr wrap="square">
            <a:spAutoFit/>
          </a:bodyPr>
          <a:lstStyle/>
          <a:p>
            <a:pPr lvl="0"/>
            <a:r>
              <a:rPr lang="ru-RU" sz="3200" dirty="0" smtClean="0">
                <a:solidFill>
                  <a:schemeClr val="bg1"/>
                </a:solidFill>
              </a:rPr>
              <a:t>Литература</a:t>
            </a:r>
          </a:p>
          <a:p>
            <a:pPr lvl="0"/>
            <a:endParaRPr lang="en-US" dirty="0" smtClean="0">
              <a:solidFill>
                <a:schemeClr val="bg1"/>
              </a:solidFill>
            </a:endParaRPr>
          </a:p>
          <a:p>
            <a:pPr marL="285750" lvl="0" indent="-285750">
              <a:buFont typeface="Arial" pitchFamily="34" charset="0"/>
              <a:buChar char="•"/>
            </a:pPr>
            <a:r>
              <a:rPr lang="ru-RU" dirty="0">
                <a:solidFill>
                  <a:schemeClr val="bg1"/>
                </a:solidFill>
              </a:rPr>
              <a:t>Гради </a:t>
            </a:r>
            <a:r>
              <a:rPr lang="ru-RU" dirty="0" smtClean="0">
                <a:solidFill>
                  <a:schemeClr val="bg1"/>
                </a:solidFill>
              </a:rPr>
              <a:t>Буч</a:t>
            </a:r>
            <a:r>
              <a:rPr lang="en-US" dirty="0" smtClean="0">
                <a:solidFill>
                  <a:schemeClr val="bg1"/>
                </a:solidFill>
              </a:rPr>
              <a:t>. </a:t>
            </a:r>
            <a:r>
              <a:rPr lang="ru-RU" dirty="0" smtClean="0">
                <a:solidFill>
                  <a:schemeClr val="bg1"/>
                </a:solidFill>
              </a:rPr>
              <a:t>Объектно-ориентированный </a:t>
            </a:r>
            <a:r>
              <a:rPr lang="ru-RU" dirty="0">
                <a:solidFill>
                  <a:schemeClr val="bg1"/>
                </a:solidFill>
              </a:rPr>
              <a:t>анализ и проектирование с примерами </a:t>
            </a:r>
            <a:r>
              <a:rPr lang="ru-RU" dirty="0" smtClean="0">
                <a:solidFill>
                  <a:schemeClr val="bg1"/>
                </a:solidFill>
              </a:rPr>
              <a:t>приложений</a:t>
            </a:r>
            <a:r>
              <a:rPr lang="en-US" dirty="0" smtClean="0">
                <a:solidFill>
                  <a:schemeClr val="bg1"/>
                </a:solidFill>
              </a:rPr>
              <a:t> (Object-Oriented </a:t>
            </a:r>
            <a:r>
              <a:rPr lang="en-US" dirty="0">
                <a:solidFill>
                  <a:schemeClr val="bg1"/>
                </a:solidFill>
              </a:rPr>
              <a:t>Analysis and Design with </a:t>
            </a:r>
            <a:r>
              <a:rPr lang="en-US" dirty="0" smtClean="0">
                <a:solidFill>
                  <a:schemeClr val="bg1"/>
                </a:solidFill>
              </a:rPr>
              <a:t>Application)</a:t>
            </a:r>
            <a:r>
              <a:rPr lang="en-US" dirty="0">
                <a:solidFill>
                  <a:schemeClr val="bg1"/>
                </a:solidFill>
              </a:rPr>
              <a:t/>
            </a:r>
            <a:br>
              <a:rPr lang="en-US" dirty="0">
                <a:solidFill>
                  <a:schemeClr val="bg1"/>
                </a:solidFill>
              </a:rPr>
            </a:br>
            <a:r>
              <a:rPr lang="en-US" dirty="0">
                <a:solidFill>
                  <a:schemeClr val="bg1"/>
                </a:solidFill>
                <a:hlinkClick r:id="rId3"/>
              </a:rPr>
              <a:t>http://</a:t>
            </a:r>
            <a:r>
              <a:rPr lang="en-US" dirty="0" smtClean="0">
                <a:solidFill>
                  <a:schemeClr val="bg1"/>
                </a:solidFill>
                <a:hlinkClick r:id="rId3"/>
              </a:rPr>
              <a:t>oz.by/books/more101944.html</a:t>
            </a: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b="1" dirty="0">
              <a:solidFill>
                <a:schemeClr val="bg1"/>
              </a:solidFill>
              <a:cs typeface="Times New Roman" pitchFamily="18" charset="0"/>
            </a:endParaRPr>
          </a:p>
        </p:txBody>
      </p:sp>
      <p:sp>
        <p:nvSpPr>
          <p:cNvPr id="19459" name="TextBox 7"/>
          <p:cNvSpPr txBox="1">
            <a:spLocks noChangeArrowheads="1"/>
          </p:cNvSpPr>
          <p:nvPr/>
        </p:nvSpPr>
        <p:spPr bwMode="auto">
          <a:xfrm>
            <a:off x="152400" y="457200"/>
            <a:ext cx="88392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Информацию </a:t>
            </a:r>
            <a:r>
              <a:rPr lang="ru-RU" sz="1600" dirty="0">
                <a:solidFill>
                  <a:schemeClr val="bg1"/>
                </a:solidFill>
              </a:rPr>
              <a:t>о большинстве интерфейсов можно посмотреть </a:t>
            </a:r>
            <a:r>
              <a:rPr lang="ru-RU" sz="1600" dirty="0" smtClean="0">
                <a:solidFill>
                  <a:schemeClr val="bg1"/>
                </a:solidFill>
              </a:rPr>
              <a:t>в </a:t>
            </a:r>
            <a:r>
              <a:rPr lang="en-US" sz="1600" dirty="0" smtClean="0">
                <a:solidFill>
                  <a:schemeClr val="bg1"/>
                </a:solidFill>
              </a:rPr>
              <a:t>Object Browser:</a:t>
            </a:r>
            <a:endParaRPr lang="ru-RU" sz="1600" dirty="0">
              <a:solidFill>
                <a:schemeClr val="bg1"/>
              </a:solidFill>
            </a:endParaRPr>
          </a:p>
          <a:p>
            <a:pPr marL="1028700" lvl="1" eaLnBrk="1" hangingPunct="1">
              <a:buFont typeface="Arial" pitchFamily="34" charset="0"/>
              <a:buChar char="•"/>
            </a:pPr>
            <a:r>
              <a:rPr lang="en-US" sz="1600" b="1" dirty="0" smtClean="0">
                <a:solidFill>
                  <a:schemeClr val="bg1"/>
                </a:solidFill>
                <a:latin typeface="Courier New" pitchFamily="49" charset="0"/>
                <a:cs typeface="Courier New" pitchFamily="49" charset="0"/>
              </a:rPr>
              <a:t>View </a:t>
            </a:r>
            <a:r>
              <a:rPr lang="en-US" sz="1600" b="1" dirty="0">
                <a:solidFill>
                  <a:schemeClr val="bg1"/>
                </a:solidFill>
                <a:latin typeface="Courier New" pitchFamily="49" charset="0"/>
                <a:cs typeface="Courier New" pitchFamily="49" charset="0"/>
              </a:rPr>
              <a:t>&gt; Object Browser -&gt; </a:t>
            </a:r>
            <a:r>
              <a:rPr lang="en-US" sz="1600" b="1" dirty="0" smtClean="0">
                <a:solidFill>
                  <a:schemeClr val="bg1"/>
                </a:solidFill>
                <a:latin typeface="Courier New" pitchFamily="49" charset="0"/>
                <a:cs typeface="Courier New" pitchFamily="49" charset="0"/>
              </a:rPr>
              <a:t>system</a:t>
            </a:r>
          </a:p>
          <a:p>
            <a:pPr marL="1028700" lvl="1" eaLnBrk="1" hangingPunct="1">
              <a:buFont typeface="Arial" pitchFamily="34" charset="0"/>
              <a:buChar char="•"/>
            </a:pPr>
            <a:r>
              <a:rPr lang="en-US" sz="1600" b="1" dirty="0" smtClean="0">
                <a:solidFill>
                  <a:schemeClr val="bg1"/>
                </a:solidFill>
                <a:latin typeface="Courier New" pitchFamily="49" charset="0"/>
                <a:cs typeface="Courier New" pitchFamily="49" charset="0"/>
              </a:rPr>
              <a:t>View </a:t>
            </a:r>
            <a:r>
              <a:rPr lang="en-US" sz="1600" b="1" dirty="0">
                <a:solidFill>
                  <a:schemeClr val="bg1"/>
                </a:solidFill>
                <a:latin typeface="Courier New" pitchFamily="49" charset="0"/>
                <a:cs typeface="Courier New" pitchFamily="49" charset="0"/>
              </a:rPr>
              <a:t>&gt; Object Browser -&gt; </a:t>
            </a:r>
            <a:r>
              <a:rPr lang="en-US" sz="1600" b="1" dirty="0" err="1">
                <a:solidFill>
                  <a:schemeClr val="bg1"/>
                </a:solidFill>
                <a:latin typeface="Courier New" pitchFamily="49" charset="0"/>
                <a:cs typeface="Courier New" pitchFamily="49" charset="0"/>
              </a:rPr>
              <a:t>mscorlib</a:t>
            </a:r>
            <a:r>
              <a:rPr lang="en-US" sz="1600" b="1" dirty="0">
                <a:solidFill>
                  <a:schemeClr val="bg1"/>
                </a:solidFill>
                <a:latin typeface="Courier New" pitchFamily="49" charset="0"/>
                <a:cs typeface="Courier New" pitchFamily="49" charset="0"/>
              </a:rPr>
              <a:t> -&gt;</a:t>
            </a:r>
            <a:r>
              <a:rPr lang="en-US" sz="1600" b="1" dirty="0" err="1" smtClean="0">
                <a:solidFill>
                  <a:schemeClr val="bg1"/>
                </a:solidFill>
                <a:latin typeface="Courier New" pitchFamily="49" charset="0"/>
                <a:cs typeface="Courier New" pitchFamily="49" charset="0"/>
              </a:rPr>
              <a:t>System.Collections</a:t>
            </a:r>
            <a:endParaRPr lang="en-US" sz="1600" b="1" dirty="0" smtClean="0">
              <a:solidFill>
                <a:schemeClr val="bg1"/>
              </a:solidFill>
              <a:latin typeface="Courier New" pitchFamily="49" charset="0"/>
              <a:cs typeface="Courier New" pitchFamily="49" charset="0"/>
            </a:endParaRPr>
          </a:p>
          <a:p>
            <a:pPr marL="1028700" lvl="1" eaLnBrk="1" hangingPunct="1">
              <a:buFont typeface="Arial" pitchFamily="34" charset="0"/>
              <a:buChar char="•"/>
            </a:pPr>
            <a:r>
              <a:rPr lang="en-US" sz="1600" b="1" dirty="0" smtClean="0">
                <a:solidFill>
                  <a:schemeClr val="bg1"/>
                </a:solidFill>
                <a:latin typeface="Courier New" pitchFamily="49" charset="0"/>
                <a:cs typeface="Courier New" pitchFamily="49" charset="0"/>
              </a:rPr>
              <a:t>View </a:t>
            </a:r>
            <a:r>
              <a:rPr lang="en-US" sz="1600" b="1" dirty="0">
                <a:solidFill>
                  <a:schemeClr val="bg1"/>
                </a:solidFill>
                <a:latin typeface="Courier New" pitchFamily="49" charset="0"/>
                <a:cs typeface="Courier New" pitchFamily="49" charset="0"/>
              </a:rPr>
              <a:t>&gt; Object Browser -&gt; </a:t>
            </a:r>
            <a:r>
              <a:rPr lang="en-US" sz="1600" b="1" dirty="0" err="1">
                <a:solidFill>
                  <a:schemeClr val="bg1"/>
                </a:solidFill>
                <a:latin typeface="Courier New" pitchFamily="49" charset="0"/>
                <a:cs typeface="Courier New" pitchFamily="49" charset="0"/>
              </a:rPr>
              <a:t>mscorlib</a:t>
            </a:r>
            <a:r>
              <a:rPr lang="en-US" sz="1600" b="1" dirty="0">
                <a:solidFill>
                  <a:schemeClr val="bg1"/>
                </a:solidFill>
                <a:latin typeface="Courier New" pitchFamily="49" charset="0"/>
                <a:cs typeface="Courier New" pitchFamily="49" charset="0"/>
              </a:rPr>
              <a:t> -&gt;</a:t>
            </a:r>
            <a:r>
              <a:rPr lang="en-US" sz="1600" b="1" dirty="0" err="1" smtClean="0">
                <a:solidFill>
                  <a:schemeClr val="bg1"/>
                </a:solidFill>
                <a:latin typeface="Courier New" pitchFamily="49" charset="0"/>
                <a:cs typeface="Courier New" pitchFamily="49" charset="0"/>
              </a:rPr>
              <a:t>System.Collections.Generic</a:t>
            </a:r>
            <a:endParaRPr lang="en-US" sz="1600" b="1" dirty="0" smtClean="0">
              <a:solidFill>
                <a:schemeClr val="bg1"/>
              </a:solidFill>
              <a:latin typeface="Courier New" pitchFamily="49" charset="0"/>
              <a:cs typeface="Courier New" pitchFamily="49" charset="0"/>
            </a:endParaRPr>
          </a:p>
          <a:p>
            <a:pPr eaLnBrk="1" hangingPunct="1"/>
            <a:endParaRPr lang="en-US" sz="1600" b="1" dirty="0" smtClean="0">
              <a:solidFill>
                <a:schemeClr val="bg1"/>
              </a:solidFill>
              <a:latin typeface="Courier New" pitchFamily="49" charset="0"/>
              <a:cs typeface="Courier New" pitchFamily="49" charset="0"/>
            </a:endParaRPr>
          </a:p>
          <a:p>
            <a:pPr eaLnBrk="1" hangingPunct="1"/>
            <a:r>
              <a:rPr lang="ru-RU" sz="1600" b="1" dirty="0" smtClean="0">
                <a:solidFill>
                  <a:schemeClr val="bg1"/>
                </a:solidFill>
                <a:latin typeface="Courier New" pitchFamily="49" charset="0"/>
                <a:cs typeface="Courier New" pitchFamily="49" charset="0"/>
              </a:rPr>
              <a:t>Другие полезные интерфейсы</a:t>
            </a:r>
          </a:p>
          <a:p>
            <a:pPr marL="1028700" lvl="1" eaLnBrk="1" hangingPunct="1">
              <a:buFont typeface="Arial" pitchFamily="34" charset="0"/>
              <a:buChar char="•"/>
            </a:pPr>
            <a:r>
              <a:rPr lang="en-US" sz="1600" b="1" dirty="0" err="1" smtClean="0">
                <a:solidFill>
                  <a:schemeClr val="bg1"/>
                </a:solidFill>
                <a:latin typeface="Courier New" pitchFamily="49" charset="0"/>
                <a:cs typeface="Courier New" pitchFamily="49" charset="0"/>
              </a:rPr>
              <a:t>System.IEnumerable</a:t>
            </a:r>
            <a:r>
              <a:rPr lang="en-US" sz="1600" b="1" dirty="0" smtClean="0">
                <a:solidFill>
                  <a:schemeClr val="bg1"/>
                </a:solidFill>
                <a:latin typeface="Courier New" pitchFamily="49" charset="0"/>
                <a:cs typeface="Courier New" pitchFamily="49" charset="0"/>
              </a:rPr>
              <a:t>, </a:t>
            </a:r>
            <a:r>
              <a:rPr lang="en-US" sz="1600" b="1" dirty="0" err="1" smtClean="0">
                <a:solidFill>
                  <a:schemeClr val="bg1"/>
                </a:solidFill>
                <a:latin typeface="Courier New" pitchFamily="49" charset="0"/>
                <a:cs typeface="Courier New" pitchFamily="49" charset="0"/>
              </a:rPr>
              <a:t>System.Collections.Generic.IEnumerable</a:t>
            </a:r>
            <a:r>
              <a:rPr lang="en-US" sz="1600" b="1" dirty="0" smtClean="0">
                <a:solidFill>
                  <a:schemeClr val="bg1"/>
                </a:solidFill>
                <a:latin typeface="Courier New" pitchFamily="49" charset="0"/>
                <a:cs typeface="Courier New" pitchFamily="49" charset="0"/>
              </a:rPr>
              <a:t>&lt;T&gt;</a:t>
            </a:r>
          </a:p>
          <a:p>
            <a:pPr marL="1028700" lvl="1" eaLnBrk="1" hangingPunct="1">
              <a:buFont typeface="Arial" pitchFamily="34" charset="0"/>
              <a:buChar char="•"/>
            </a:pPr>
            <a:r>
              <a:rPr lang="en-US" sz="1600" b="1" dirty="0" err="1" smtClean="0">
                <a:solidFill>
                  <a:schemeClr val="bg1"/>
                </a:solidFill>
                <a:latin typeface="Courier New" pitchFamily="49" charset="0"/>
                <a:cs typeface="Courier New" pitchFamily="49" charset="0"/>
              </a:rPr>
              <a:t>System.IDisposable</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6292696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Перегрузка операторов </a:t>
            </a:r>
            <a:r>
              <a:rPr lang="en-US" b="1" dirty="0" smtClean="0">
                <a:solidFill>
                  <a:schemeClr val="bg1"/>
                </a:solidFill>
                <a:cs typeface="Courier New" pitchFamily="49" charset="0"/>
              </a:rPr>
              <a:t>(operator overload) </a:t>
            </a:r>
            <a:r>
              <a:rPr lang="ru-RU" b="1" dirty="0" smtClean="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в поведение программы может стать плохо предсказуемым.</a:t>
            </a:r>
            <a:endParaRPr lang="en-US" b="1" dirty="0" smtClean="0">
              <a:solidFill>
                <a:schemeClr val="bg1"/>
              </a:solidFill>
              <a:cs typeface="Courier New" pitchFamily="49" charset="0"/>
            </a:endParaRPr>
          </a:p>
          <a:p>
            <a:endParaRPr lang="en-US" b="1" dirty="0" smtClean="0">
              <a:solidFill>
                <a:schemeClr val="bg1"/>
              </a:solidFill>
              <a:cs typeface="Courier New" pitchFamily="49" charset="0"/>
            </a:endParaRPr>
          </a:p>
          <a:p>
            <a:r>
              <a:rPr lang="ru-RU" b="1" dirty="0" smtClean="0">
                <a:solidFill>
                  <a:schemeClr val="bg1"/>
                </a:solidFill>
                <a:cs typeface="Courier New" pitchFamily="49" charset="0"/>
              </a:rPr>
              <a:t>Если вы реализуете операторы равно (==) и неравно (!=) обязаны определяться</a:t>
            </a:r>
            <a:endParaRPr lang="ru-RU" b="1" dirty="0">
              <a:solidFill>
                <a:schemeClr val="bg1"/>
              </a:solidFill>
              <a:cs typeface="Courier New" pitchFamily="49" charset="0"/>
            </a:endParaRPr>
          </a:p>
        </p:txBody>
      </p:sp>
    </p:spTree>
    <p:extLst>
      <p:ext uri="{BB962C8B-B14F-4D97-AF65-F5344CB8AC3E}">
        <p14:creationId xmlns:p14="http://schemas.microsoft.com/office/powerpoint/2010/main" val="8221240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&lt;=.</a:t>
            </a: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33400"/>
            <a:ext cx="8686800" cy="62484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IComparable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static Point operator +(Point o1, Point o2)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new Point(o1.x + o2.x, o1.y + o2.y);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static Point operator +(Point obj, int a)</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new Point(obj.x + a, obj.y + a);</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static Point operator -(Point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new Point(-obj.x, -obj.y);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static bool operator ==(Point o1, Point o2)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o1.x == o2.x &amp;&amp; o1.y == o2.y;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static bool operator !=(Point o1, Point o2)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!(o1 == o2);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p1 = new Point(1,2);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p2 = new Point(10,20);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p3 = p1 + p2 + 10;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p3.Print();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p2 += p1;</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p2.Print();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(p2 != p3)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Console.WriteLine("p2 != p3");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p1 = -p1;</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p1.Print();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Самостоятельное 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a:t>
            </a:r>
            <a:r>
              <a:rPr lang="ru-RU" dirty="0" smtClean="0">
                <a:solidFill>
                  <a:schemeClr val="bg1"/>
                </a:solidFill>
              </a:rPr>
              <a:t>для работы с комплексными числами.</a:t>
            </a:r>
            <a:endParaRPr lang="ru-RU" dirty="0">
              <a:solidFill>
                <a:schemeClr val="bg1"/>
              </a:solidFill>
            </a:endParaRPr>
          </a:p>
          <a:p>
            <a:endParaRPr lang="ru-RU" dirty="0">
              <a:solidFill>
                <a:schemeClr val="bg1"/>
              </a:solidFill>
            </a:endParaRPr>
          </a:p>
          <a:p>
            <a:r>
              <a:rPr lang="ru-RU" dirty="0">
                <a:solidFill>
                  <a:schemeClr val="bg1"/>
                </a:solidFill>
              </a:rPr>
              <a:t>Смотрите текст задания в файле </a:t>
            </a:r>
            <a:r>
              <a:rPr lang="en-US" dirty="0" smtClean="0">
                <a:solidFill>
                  <a:schemeClr val="bg1"/>
                </a:solidFill>
              </a:rPr>
              <a:t>complex-number</a:t>
            </a:r>
            <a:r>
              <a:rPr lang="ru-RU" dirty="0" smtClean="0">
                <a:solidFill>
                  <a:schemeClr val="bg1"/>
                </a:solidFill>
              </a:rPr>
              <a:t>.docx</a:t>
            </a:r>
            <a:endParaRPr lang="ru-RU" dirty="0">
              <a:solidFill>
                <a:schemeClr val="bg1"/>
              </a:solidFill>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Коллекции</a:t>
            </a:r>
            <a:r>
              <a:rPr lang="en-US" sz="2400" b="1" dirty="0" smtClean="0">
                <a:solidFill>
                  <a:schemeClr val="bg1"/>
                </a:solidFill>
                <a:cs typeface="Times New Roman" pitchFamily="18" charset="0"/>
              </a:rPr>
              <a:t> – </a:t>
            </a:r>
            <a:r>
              <a:rPr lang="en-US" sz="2400" b="1" dirty="0" err="1" smtClean="0">
                <a:solidFill>
                  <a:schemeClr val="bg1"/>
                </a:solidFill>
                <a:cs typeface="Times New Roman" pitchFamily="18" charset="0"/>
              </a:rPr>
              <a:t>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gridCol w="4975820"/>
              </a:tblGrid>
              <a:tr h="370840">
                <a:tc>
                  <a:txBody>
                    <a:bodyPr/>
                    <a:lstStyle/>
                    <a:p>
                      <a:pPr algn="l"/>
                      <a:r>
                        <a:rPr lang="ru-RU" dirty="0" smtClean="0"/>
                        <a:t>Класс</a:t>
                      </a:r>
                      <a:endParaRPr lang="en-US" dirty="0"/>
                    </a:p>
                  </a:txBody>
                  <a:tcPr/>
                </a:tc>
                <a:tc>
                  <a:txBody>
                    <a:bodyPr/>
                    <a:lstStyle/>
                    <a:p>
                      <a:pPr algn="l"/>
                      <a:r>
                        <a:rPr lang="ru-RU" dirty="0" smtClean="0"/>
                        <a:t>Описание</a:t>
                      </a:r>
                      <a:endParaRPr lang="en-US" dirty="0"/>
                    </a:p>
                  </a:txBody>
                  <a:tcPr/>
                </a:tc>
              </a:tr>
              <a:tr h="370840">
                <a:tc>
                  <a:txBody>
                    <a:bodyPr/>
                    <a:lstStyle/>
                    <a:p>
                      <a:pPr algn="l"/>
                      <a:r>
                        <a:rPr lang="en-US" dirty="0" smtClean="0"/>
                        <a:t>List&lt;T&gt;</a:t>
                      </a:r>
                      <a:endParaRPr lang="en-US" dirty="0"/>
                    </a:p>
                  </a:txBody>
                  <a:tcPr/>
                </a:tc>
                <a:tc>
                  <a:txBody>
                    <a:bodyPr/>
                    <a:lstStyle/>
                    <a:p>
                      <a:pPr algn="l"/>
                      <a:r>
                        <a:rPr lang="ru-RU" dirty="0" smtClean="0"/>
                        <a:t>Список</a:t>
                      </a:r>
                      <a:r>
                        <a:rPr lang="ru-RU" baseline="0" dirty="0" smtClean="0"/>
                        <a:t> с доступом по индексу.</a:t>
                      </a:r>
                      <a:endParaRPr lang="en-US" dirty="0"/>
                    </a:p>
                  </a:txBody>
                  <a:tcPr/>
                </a:tc>
              </a:tr>
              <a:tr h="370840">
                <a:tc>
                  <a:txBody>
                    <a:bodyPr/>
                    <a:lstStyle/>
                    <a:p>
                      <a:pPr algn="l"/>
                      <a:r>
                        <a:rPr lang="en-US" dirty="0" smtClean="0"/>
                        <a:t>Queue&lt;T&gt;</a:t>
                      </a:r>
                      <a:endParaRPr lang="en-US" dirty="0"/>
                    </a:p>
                  </a:txBody>
                  <a:tcPr/>
                </a:tc>
                <a:tc>
                  <a:txBody>
                    <a:bodyPr/>
                    <a:lstStyle/>
                    <a:p>
                      <a:pPr algn="l"/>
                      <a:r>
                        <a:rPr lang="ru-RU" dirty="0" smtClean="0"/>
                        <a:t>Очередь</a:t>
                      </a:r>
                      <a:endParaRPr lang="en-US" dirty="0"/>
                    </a:p>
                  </a:txBody>
                  <a:tcPr/>
                </a:tc>
              </a:tr>
              <a:tr h="370840">
                <a:tc>
                  <a:txBody>
                    <a:bodyPr/>
                    <a:lstStyle/>
                    <a:p>
                      <a:pPr algn="l"/>
                      <a:r>
                        <a:rPr lang="en-US" dirty="0" smtClean="0"/>
                        <a:t>Dictionary&lt;</a:t>
                      </a:r>
                      <a:r>
                        <a:rPr lang="en-US" dirty="0" err="1" smtClean="0"/>
                        <a:t>TKey</a:t>
                      </a:r>
                      <a:r>
                        <a:rPr lang="en-US" dirty="0" smtClean="0"/>
                        <a:t>, </a:t>
                      </a:r>
                      <a:r>
                        <a:rPr lang="en-US" dirty="0" err="1" smtClean="0"/>
                        <a:t>TValue</a:t>
                      </a:r>
                      <a:r>
                        <a:rPr lang="en-US" dirty="0" smtClean="0"/>
                        <a:t>&gt;</a:t>
                      </a:r>
                      <a:endParaRPr lang="en-US" dirty="0"/>
                    </a:p>
                  </a:txBody>
                  <a:tcPr/>
                </a:tc>
                <a:tc>
                  <a:txBody>
                    <a:bodyPr/>
                    <a:lstStyle/>
                    <a:p>
                      <a:pPr algn="l"/>
                      <a:r>
                        <a:rPr lang="ru-RU" dirty="0" smtClean="0"/>
                        <a:t>Коллекция элементов с доступом</a:t>
                      </a:r>
                      <a:r>
                        <a:rPr lang="ru-RU" baseline="0" dirty="0" smtClean="0"/>
                        <a:t> по ключу</a:t>
                      </a:r>
                      <a:endParaRPr lang="en-US" dirty="0"/>
                    </a:p>
                  </a:txBody>
                  <a:tcPr/>
                </a:tc>
              </a:tr>
              <a:tr h="370840">
                <a:tc>
                  <a:txBody>
                    <a:bodyPr/>
                    <a:lstStyle/>
                    <a:p>
                      <a:pPr algn="l"/>
                      <a:r>
                        <a:rPr lang="en-US" dirty="0" err="1" smtClean="0"/>
                        <a:t>HashSet</a:t>
                      </a:r>
                      <a:r>
                        <a:rPr lang="en-US" dirty="0" smtClean="0"/>
                        <a:t>&lt;T&gt;</a:t>
                      </a:r>
                      <a:endParaRPr lang="en-US" dirty="0"/>
                    </a:p>
                  </a:txBody>
                  <a:tcPr/>
                </a:tc>
                <a:tc>
                  <a:txBody>
                    <a:bodyPr/>
                    <a:lstStyle/>
                    <a:p>
                      <a:pPr algn="l"/>
                      <a:r>
                        <a:rPr lang="ru-RU" dirty="0" smtClean="0"/>
                        <a:t>Множество элементов. Каждый элемент является уникальным.</a:t>
                      </a:r>
                      <a:r>
                        <a:rPr lang="ru-RU" baseline="0" dirty="0" smtClean="0"/>
                        <a:t> Порядок элементов не определен.</a:t>
                      </a:r>
                      <a:endParaRPr lang="en-US" dirty="0"/>
                    </a:p>
                  </a:txBody>
                  <a:tcPr/>
                </a:tc>
              </a:tr>
              <a:tr h="370840">
                <a:tc>
                  <a:txBody>
                    <a:bodyPr/>
                    <a:lstStyle/>
                    <a:p>
                      <a:pPr algn="l"/>
                      <a:r>
                        <a:rPr lang="en-US" dirty="0" err="1" smtClean="0"/>
                        <a:t>LinkedList</a:t>
                      </a:r>
                      <a:r>
                        <a:rPr lang="en-US" dirty="0" smtClean="0"/>
                        <a:t>&lt;T&gt;</a:t>
                      </a:r>
                      <a:endParaRPr lang="en-US" dirty="0"/>
                    </a:p>
                  </a:txBody>
                  <a:tcPr/>
                </a:tc>
                <a:tc>
                  <a:txBody>
                    <a:bodyPr/>
                    <a:lstStyle/>
                    <a:p>
                      <a:pPr algn="l"/>
                      <a:r>
                        <a:rPr lang="ru-RU" dirty="0" smtClean="0"/>
                        <a:t>Связанный список.</a:t>
                      </a:r>
                      <a:endParaRPr lang="en-US" dirty="0"/>
                    </a:p>
                  </a:txBody>
                  <a:tcPr/>
                </a:tc>
              </a:tr>
              <a:tr h="370840">
                <a:tc>
                  <a:txBody>
                    <a:bodyPr/>
                    <a:lstStyle/>
                    <a:p>
                      <a:pPr algn="l"/>
                      <a:r>
                        <a:rPr lang="en-US" dirty="0" smtClean="0"/>
                        <a:t>Stack&lt;T&gt;</a:t>
                      </a:r>
                      <a:endParaRPr lang="en-US" dirty="0"/>
                    </a:p>
                  </a:txBody>
                  <a:tcPr/>
                </a:tc>
                <a:tc>
                  <a:txBody>
                    <a:bodyPr/>
                    <a:lstStyle/>
                    <a:p>
                      <a:pPr algn="l"/>
                      <a:r>
                        <a:rPr lang="ru-RU" dirty="0" smtClean="0"/>
                        <a:t>Стек</a:t>
                      </a:r>
                      <a:endParaRPr lang="en-US" dirty="0"/>
                    </a:p>
                  </a:txBody>
                  <a:tcPr/>
                </a:tc>
              </a:tr>
              <a:tr h="370840">
                <a:tc>
                  <a:txBody>
                    <a:bodyPr/>
                    <a:lstStyle/>
                    <a:p>
                      <a:pPr algn="l"/>
                      <a:r>
                        <a:rPr lang="en-US" dirty="0" err="1" smtClean="0"/>
                        <a:t>SortedDictionary</a:t>
                      </a:r>
                      <a:r>
                        <a:rPr lang="en-US" dirty="0" smtClean="0"/>
                        <a:t>&lt;</a:t>
                      </a:r>
                      <a:r>
                        <a:rPr lang="en-US" dirty="0" err="1" smtClean="0"/>
                        <a:t>TKey</a:t>
                      </a:r>
                      <a:r>
                        <a:rPr lang="en-US" dirty="0" smtClean="0"/>
                        <a:t>, </a:t>
                      </a:r>
                      <a:r>
                        <a:rPr lang="en-US" dirty="0" err="1" smtClean="0"/>
                        <a:t>TValue</a:t>
                      </a:r>
                      <a:r>
                        <a:rPr lang="en-US" dirty="0" smtClean="0"/>
                        <a:t>&gt;</a:t>
                      </a:r>
                    </a:p>
                  </a:txBody>
                  <a:tcPr/>
                </a:tc>
                <a:tc>
                  <a:txBody>
                    <a:bodyPr/>
                    <a:lstStyle/>
                    <a:p>
                      <a:pPr algn="l"/>
                      <a:r>
                        <a:rPr lang="ru-RU" dirty="0" smtClean="0"/>
                        <a:t>Коллекция элементов с доступом</a:t>
                      </a:r>
                      <a:r>
                        <a:rPr lang="ru-RU" baseline="0" dirty="0" smtClean="0"/>
                        <a:t> по ключу</a:t>
                      </a:r>
                      <a:r>
                        <a:rPr lang="en-US" baseline="0" dirty="0" smtClean="0"/>
                        <a:t>. </a:t>
                      </a:r>
                      <a:r>
                        <a:rPr lang="ru-RU" baseline="0" dirty="0" smtClean="0"/>
                        <a:t>Элементы сортируются по значения ключа.</a:t>
                      </a:r>
                      <a:endParaRPr lang="en-US" dirty="0"/>
                    </a:p>
                  </a:txBody>
                  <a:tcPr/>
                </a:tc>
              </a:tr>
              <a:tr h="370840">
                <a:tc>
                  <a:txBody>
                    <a:bodyPr/>
                    <a:lstStyle/>
                    <a:p>
                      <a:pPr algn="l"/>
                      <a:r>
                        <a:rPr lang="en-US" dirty="0" err="1" smtClean="0"/>
                        <a:t>SortedSet</a:t>
                      </a:r>
                      <a:r>
                        <a:rPr lang="en-US" dirty="0" smtClean="0"/>
                        <a:t>&lt;T&gt;</a:t>
                      </a:r>
                    </a:p>
                  </a:txBody>
                  <a:tcPr/>
                </a:tc>
                <a:tc>
                  <a:txBody>
                    <a:bodyPr/>
                    <a:lstStyle/>
                    <a:p>
                      <a:pPr algn="l"/>
                      <a:r>
                        <a:rPr lang="ru-RU" dirty="0" smtClean="0"/>
                        <a:t>Сортированное множество.</a:t>
                      </a:r>
                      <a:endParaRPr lang="en-US" dirty="0"/>
                    </a:p>
                  </a:txBody>
                  <a:tcPr/>
                </a:tc>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smtClean="0">
                <a:solidFill>
                  <a:schemeClr val="bg1"/>
                </a:solidFill>
              </a:rPr>
              <a:t>Не пользуемся</a:t>
            </a:r>
            <a:r>
              <a:rPr lang="ru-RU" dirty="0" smtClean="0">
                <a:solidFill>
                  <a:schemeClr val="bg1"/>
                </a:solidFill>
              </a:rPr>
              <a:t> классами из пространства имен </a:t>
            </a:r>
            <a:r>
              <a:rPr lang="en-US" dirty="0" err="1" smtClean="0">
                <a:solidFill>
                  <a:schemeClr val="bg1"/>
                </a:solidFill>
              </a:rPr>
              <a:t>System.Collections</a:t>
            </a:r>
            <a:r>
              <a:rPr lang="en-US" dirty="0" smtClean="0">
                <a:solidFill>
                  <a:schemeClr val="bg1"/>
                </a:solidFill>
              </a:rPr>
              <a:t>. </a:t>
            </a:r>
            <a:r>
              <a:rPr lang="ru-RU" dirty="0" smtClean="0">
                <a:solidFill>
                  <a:schemeClr val="bg1"/>
                </a:solidFill>
              </a:rPr>
              <a:t>Они нужны только для совместимости с кодом из </a:t>
            </a:r>
            <a:r>
              <a:rPr lang="en-US" dirty="0" smtClean="0">
                <a:solidFill>
                  <a:schemeClr val="bg1"/>
                </a:solidFill>
              </a:rPr>
              <a:t>.NET 1.x</a:t>
            </a:r>
            <a:endParaRPr lang="en-US" dirty="0">
              <a:solidFill>
                <a:schemeClr val="bg1"/>
              </a:solidFill>
            </a:endParaRPr>
          </a:p>
        </p:txBody>
      </p:sp>
    </p:spTree>
    <p:extLst>
      <p:ext uri="{BB962C8B-B14F-4D97-AF65-F5344CB8AC3E}">
        <p14:creationId xmlns:p14="http://schemas.microsoft.com/office/powerpoint/2010/main" val="19683875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r>
              <a:rPr lang="be-BY" sz="1000" dirty="0" smtClean="0">
                <a:solidFill>
                  <a:schemeClr val="bg1"/>
                </a:solidFill>
                <a:latin typeface="Courier New" pitchFamily="49" charset="0"/>
                <a:ea typeface="Calibri" pitchFamily="34" charset="0"/>
                <a:cs typeface="Courier New" pitchFamily="49" charset="0"/>
              </a:rPr>
              <a:t>;</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a:t>
            </a:r>
            <a:r>
              <a:rPr lang="ru-RU" sz="2400" b="1" dirty="0">
                <a:solidFill>
                  <a:schemeClr val="bg1"/>
                </a:solidFill>
                <a:cs typeface="Times New Roman" pitchFamily="18" charset="0"/>
              </a:rPr>
              <a:t>к</a:t>
            </a:r>
            <a:r>
              <a:rPr lang="ru-RU" sz="2400" b="1" dirty="0" smtClean="0">
                <a:solidFill>
                  <a:schemeClr val="bg1"/>
                </a:solidFill>
                <a:cs typeface="Times New Roman" pitchFamily="18" charset="0"/>
              </a:rPr>
              <a:t>оллекции</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 </a:t>
            </a:r>
            <a:br>
              <a:rPr lang="ru-RU" sz="2400" b="1" dirty="0" smtClean="0">
                <a:solidFill>
                  <a:schemeClr val="bg1"/>
                </a:solidFill>
                <a:cs typeface="Times New Roman" pitchFamily="18" charset="0"/>
              </a:rPr>
            </a:br>
            <a:r>
              <a:rPr lang="en-US" sz="2400" b="1" dirty="0" smtClean="0">
                <a:solidFill>
                  <a:schemeClr val="bg1"/>
                </a:solidFill>
                <a:cs typeface="Times New Roman" pitchFamily="18" charset="0"/>
              </a:rPr>
              <a:t>The </a:t>
            </a:r>
            <a:r>
              <a:rPr lang="en-US" sz="2400" b="1" dirty="0">
                <a:solidFill>
                  <a:schemeClr val="bg1"/>
                </a:solidFill>
                <a:cs typeface="Times New Roman" pitchFamily="18" charset="0"/>
              </a:rPr>
              <a:t>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smtClean="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r>
              <a:rPr lang="en-US" dirty="0" smtClean="0">
                <a:solidFill>
                  <a:schemeClr val="bg1"/>
                </a:solidFill>
                <a:cs typeface="Times New Roman" pitchFamily="18" charset="0"/>
                <a:hlinkClick r:id="rId3"/>
              </a:rPr>
              <a:t>/</a:t>
            </a:r>
            <a:endParaRPr lang="en-US" dirty="0" smtClean="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smtClean="0">
                <a:solidFill>
                  <a:schemeClr val="bg1"/>
                </a:solidFill>
                <a:cs typeface="Times New Roman" pitchFamily="18" charset="0"/>
              </a:rPr>
              <a:t>Подключить библиотеку к проекту можно также через </a:t>
            </a:r>
            <a:r>
              <a:rPr lang="en-US" dirty="0" smtClean="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r>
              <a:rPr lang="en-US" dirty="0" smtClean="0">
                <a:solidFill>
                  <a:schemeClr val="bg1"/>
                </a:solidFill>
                <a:cs typeface="Times New Roman" pitchFamily="18" charset="0"/>
                <a:hlinkClick r:id="rId4"/>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3970318"/>
          </a:xfrm>
          <a:prstGeom prst="rect">
            <a:avLst/>
          </a:prstGeom>
          <a:noFill/>
        </p:spPr>
        <p:txBody>
          <a:bodyPr wrap="square" rtlCol="0">
            <a:spAutoFit/>
          </a:bodyPr>
          <a:lstStyle/>
          <a:p>
            <a:pPr marL="285750" indent="-285750">
              <a:buFont typeface="Arial" pitchFamily="34" charset="0"/>
              <a:buChar char="•"/>
            </a:pPr>
            <a:r>
              <a:rPr lang="en-US" dirty="0" smtClean="0">
                <a:solidFill>
                  <a:schemeClr val="bg1"/>
                </a:solidFill>
              </a:rPr>
              <a:t>static</a:t>
            </a:r>
          </a:p>
          <a:p>
            <a:pPr marL="742950" lvl="1" indent="-285750">
              <a:buFont typeface="Arial" pitchFamily="34" charset="0"/>
              <a:buChar char="•"/>
            </a:pPr>
            <a:r>
              <a:rPr lang="ru-RU" dirty="0" smtClean="0">
                <a:solidFill>
                  <a:schemeClr val="bg1"/>
                </a:solidFill>
              </a:rPr>
              <a:t>Позволяет объявить статический класс то есть класс без </a:t>
            </a:r>
            <a:r>
              <a:rPr lang="en-US" dirty="0" smtClean="0">
                <a:solidFill>
                  <a:schemeClr val="bg1"/>
                </a:solidFill>
              </a:rPr>
              <a:t>instance </a:t>
            </a:r>
            <a:r>
              <a:rPr lang="ru-RU" dirty="0" smtClean="0">
                <a:solidFill>
                  <a:schemeClr val="bg1"/>
                </a:solidFill>
              </a:rPr>
              <a:t>полей, а только со </a:t>
            </a:r>
            <a:r>
              <a:rPr lang="en-US" dirty="0" smtClean="0">
                <a:solidFill>
                  <a:schemeClr val="bg1"/>
                </a:solidFill>
              </a:rPr>
              <a:t>static </a:t>
            </a:r>
            <a:r>
              <a:rPr lang="ru-RU" dirty="0" smtClean="0">
                <a:solidFill>
                  <a:schemeClr val="bg1"/>
                </a:solidFill>
              </a:rPr>
              <a:t>членами</a:t>
            </a:r>
            <a:endParaRPr lang="en-US" dirty="0" smtClean="0">
              <a:solidFill>
                <a:schemeClr val="bg1"/>
              </a:solidFill>
            </a:endParaRPr>
          </a:p>
          <a:p>
            <a:pPr marL="742950" lvl="1" indent="-285750">
              <a:buFont typeface="Arial" pitchFamily="34" charset="0"/>
              <a:buChar char="•"/>
            </a:pPr>
            <a:r>
              <a:rPr lang="ru-RU" dirty="0" smtClean="0">
                <a:solidFill>
                  <a:schemeClr val="bg1"/>
                </a:solidFill>
              </a:rPr>
              <a:t>Применяется для «классов-помошников» и классов с внешними функциями </a:t>
            </a:r>
            <a:r>
              <a:rPr lang="en-US" dirty="0" smtClean="0">
                <a:solidFill>
                  <a:schemeClr val="bg1"/>
                </a:solidFill>
              </a:rPr>
              <a:t>(P/Invoke)</a:t>
            </a: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sealed</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Класс от которого нельзя наследоваться. </a:t>
            </a:r>
            <a:r>
              <a:rPr lang="en-US" dirty="0" smtClean="0">
                <a:solidFill>
                  <a:schemeClr val="bg1"/>
                </a:solidFill>
              </a:rPr>
              <a:t>Static </a:t>
            </a:r>
            <a:r>
              <a:rPr lang="ru-RU" dirty="0">
                <a:solidFill>
                  <a:schemeClr val="bg1"/>
                </a:solidFill>
              </a:rPr>
              <a:t>классы по </a:t>
            </a:r>
            <a:r>
              <a:rPr lang="ru-RU" dirty="0" smtClean="0">
                <a:solidFill>
                  <a:schemeClr val="bg1"/>
                </a:solidFill>
              </a:rPr>
              <a:t>умолчнию являются </a:t>
            </a:r>
            <a:r>
              <a:rPr lang="en-US" dirty="0" smtClean="0">
                <a:solidFill>
                  <a:schemeClr val="bg1"/>
                </a:solidFill>
              </a:rPr>
              <a:t>sealed</a:t>
            </a:r>
          </a:p>
          <a:p>
            <a:pPr marL="742950" lvl="1"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partial</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Позволяет разбить объявление класса на несколько частей</a:t>
            </a:r>
          </a:p>
          <a:p>
            <a:pPr marL="742950" lvl="1" indent="-285750">
              <a:buFont typeface="Arial" pitchFamily="34" charset="0"/>
              <a:buChar char="•"/>
            </a:pPr>
            <a:r>
              <a:rPr lang="ru-RU" dirty="0" smtClean="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dirty="0">
                <a:solidFill>
                  <a:schemeClr val="bg1"/>
                </a:solidFill>
                <a:cs typeface="Arial" charset="0"/>
              </a:rPr>
              <a:t>			Написать класс </a:t>
            </a:r>
            <a:r>
              <a:rPr lang="en-US" b="1" i="1" dirty="0" err="1">
                <a:solidFill>
                  <a:schemeClr val="bg1"/>
                </a:solidFill>
                <a:cs typeface="Arial" charset="0"/>
              </a:rPr>
              <a:t>UHugeInt</a:t>
            </a:r>
            <a:r>
              <a:rPr lang="en-US" i="1" dirty="0">
                <a:solidFill>
                  <a:schemeClr val="bg1"/>
                </a:solidFill>
                <a:cs typeface="Arial" charset="0"/>
              </a:rPr>
              <a:t> </a:t>
            </a:r>
            <a:r>
              <a:rPr lang="ru-RU" i="1" dirty="0">
                <a:solidFill>
                  <a:schemeClr val="bg1"/>
                </a:solidFill>
                <a:cs typeface="Arial" charset="0"/>
              </a:rPr>
              <a:t>(</a:t>
            </a:r>
            <a:r>
              <a:rPr lang="ru-RU" i="1" dirty="0" err="1">
                <a:solidFill>
                  <a:schemeClr val="bg1"/>
                </a:solidFill>
                <a:cs typeface="Arial" charset="0"/>
              </a:rPr>
              <a:t>беззнаковый</a:t>
            </a:r>
            <a:r>
              <a:rPr lang="ru-RU" i="1" dirty="0">
                <a:solidFill>
                  <a:schemeClr val="bg1"/>
                </a:solidFill>
                <a:cs typeface="Arial" charset="0"/>
              </a:rPr>
              <a:t> большой целый), в котором число хранится как массив байт</a:t>
            </a:r>
            <a:r>
              <a:rPr lang="en-US" i="1" dirty="0">
                <a:solidFill>
                  <a:schemeClr val="bg1"/>
                </a:solidFill>
                <a:cs typeface="Arial" charset="0"/>
              </a:rPr>
              <a:t> </a:t>
            </a:r>
            <a:r>
              <a:rPr lang="ru-RU" i="1" dirty="0">
                <a:solidFill>
                  <a:schemeClr val="bg1"/>
                </a:solidFill>
                <a:cs typeface="Arial" charset="0"/>
              </a:rPr>
              <a:t>(</a:t>
            </a:r>
            <a:r>
              <a:rPr lang="en-US" i="1" dirty="0">
                <a:solidFill>
                  <a:schemeClr val="bg1"/>
                </a:solidFill>
                <a:cs typeface="Arial" charset="0"/>
              </a:rPr>
              <a:t> byte[] digits )</a:t>
            </a:r>
            <a:r>
              <a:rPr lang="ru-RU" i="1" dirty="0">
                <a:solidFill>
                  <a:schemeClr val="bg1"/>
                </a:solidFill>
                <a:cs typeface="Arial" charset="0"/>
              </a:rPr>
              <a:t>, где каждый элемент массива – цифра числа. Для класса реализовать</a:t>
            </a:r>
            <a:r>
              <a:rPr lang="en-US" i="1" dirty="0">
                <a:solidFill>
                  <a:schemeClr val="bg1"/>
                </a:solidFill>
                <a:cs typeface="Arial" charset="0"/>
              </a:rPr>
              <a:t>:</a:t>
            </a:r>
          </a:p>
          <a:p>
            <a:pPr marL="800100" lvl="1" indent="-342900" defTabSz="360000">
              <a:buFont typeface="Arial" pitchFamily="34" charset="0"/>
              <a:buChar char="•"/>
              <a:defRPr/>
            </a:pPr>
            <a:r>
              <a:rPr lang="ru-RU" i="1"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dirty="0">
                <a:solidFill>
                  <a:schemeClr val="bg1"/>
                </a:solidFill>
                <a:cs typeface="Arial" charset="0"/>
              </a:rPr>
              <a:t>Перегрузить операторы </a:t>
            </a:r>
            <a:r>
              <a:rPr lang="en-US" i="1" dirty="0">
                <a:solidFill>
                  <a:schemeClr val="bg1"/>
                </a:solidFill>
                <a:cs typeface="Arial" charset="0"/>
              </a:rPr>
              <a:t>“</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a:t>
            </a:r>
            <a:r>
              <a:rPr lang="en-US" i="1" dirty="0">
                <a:solidFill>
                  <a:schemeClr val="bg1"/>
                </a:solidFill>
                <a:cs typeface="Arial" charset="0"/>
              </a:rPr>
              <a:t>“</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dirty="0">
                <a:solidFill>
                  <a:schemeClr val="bg1"/>
                </a:solidFill>
                <a:cs typeface="Arial" charset="0"/>
              </a:rPr>
              <a:t>Перегрузить операторы сравнения </a:t>
            </a:r>
            <a:r>
              <a:rPr lang="en-US" i="1" dirty="0">
                <a:solidFill>
                  <a:schemeClr val="bg1"/>
                </a:solidFill>
                <a:cs typeface="Arial" charset="0"/>
              </a:rPr>
              <a:t>“==” “!=” “&gt;” “&lt;” “&gt;=” “&lt;=”.</a:t>
            </a:r>
            <a:r>
              <a:rPr lang="ru-RU" i="1" dirty="0">
                <a:solidFill>
                  <a:schemeClr val="bg1"/>
                </a:solidFill>
                <a:cs typeface="Arial" charset="0"/>
              </a:rPr>
              <a:t> (можно реализовать возможность сравнения с целыми числами типа </a:t>
            </a:r>
            <a:r>
              <a:rPr lang="en-US" i="1" dirty="0" err="1">
                <a:solidFill>
                  <a:schemeClr val="bg1"/>
                </a:solidFill>
                <a:cs typeface="Arial" charset="0"/>
              </a:rPr>
              <a:t>int</a:t>
            </a:r>
            <a:r>
              <a:rPr lang="ru-RU" i="1" dirty="0">
                <a:solidFill>
                  <a:schemeClr val="bg1"/>
                </a:solidFill>
                <a:cs typeface="Arial" charset="0"/>
              </a:rPr>
              <a:t>).</a:t>
            </a:r>
            <a:endParaRPr lang="en-US" i="1" dirty="0">
              <a:solidFill>
                <a:schemeClr val="bg1"/>
              </a:solidFill>
              <a:cs typeface="Arial" charset="0"/>
            </a:endParaRPr>
          </a:p>
          <a:p>
            <a:pPr marL="800100" lvl="1" indent="-342900" defTabSz="360000">
              <a:buFont typeface="Arial" pitchFamily="34" charset="0"/>
              <a:buChar char="•"/>
              <a:defRPr/>
            </a:pPr>
            <a:r>
              <a:rPr lang="ru-RU" i="1" dirty="0">
                <a:solidFill>
                  <a:schemeClr val="bg1"/>
                </a:solidFill>
                <a:cs typeface="Arial" charset="0"/>
              </a:rPr>
              <a:t>Метод</a:t>
            </a:r>
            <a:r>
              <a:rPr lang="en-US" i="1" dirty="0" err="1">
                <a:solidFill>
                  <a:schemeClr val="bg1"/>
                </a:solidFill>
                <a:cs typeface="Arial" charset="0"/>
              </a:rPr>
              <a:t>ToString</a:t>
            </a:r>
            <a:r>
              <a:rPr lang="en-US" i="1" dirty="0">
                <a:solidFill>
                  <a:schemeClr val="bg1"/>
                </a:solidFill>
                <a:cs typeface="Arial" charset="0"/>
              </a:rPr>
              <a:t>() </a:t>
            </a:r>
            <a:r>
              <a:rPr lang="ru-RU" i="1" dirty="0">
                <a:solidFill>
                  <a:schemeClr val="bg1"/>
                </a:solidFill>
                <a:cs typeface="Arial" charset="0"/>
              </a:rPr>
              <a:t>для корректного вывода</a:t>
            </a:r>
            <a:r>
              <a:rPr lang="en-US" i="1" dirty="0">
                <a:solidFill>
                  <a:schemeClr val="bg1"/>
                </a:solidFill>
                <a:cs typeface="Arial" charset="0"/>
              </a:rPr>
              <a:t> </a:t>
            </a:r>
            <a:r>
              <a:rPr lang="ru-RU" i="1" dirty="0">
                <a:solidFill>
                  <a:schemeClr val="bg1"/>
                </a:solidFill>
                <a:cs typeface="Arial" charset="0"/>
              </a:rPr>
              <a:t>числа.</a:t>
            </a:r>
          </a:p>
          <a:p>
            <a:pPr marL="828000" lvl="1" defTabSz="360000">
              <a:defRPr/>
            </a:pPr>
            <a:endParaRPr lang="ru-RU" i="1" dirty="0">
              <a:solidFill>
                <a:schemeClr val="bg1"/>
              </a:solidFill>
              <a:cs typeface="Arial" charset="0"/>
            </a:endParaRPr>
          </a:p>
          <a:p>
            <a:pPr marL="0" lvl="1" defTabSz="360000">
              <a:defRPr/>
            </a:pPr>
            <a:r>
              <a:rPr lang="ru-RU" i="1" dirty="0">
                <a:solidFill>
                  <a:schemeClr val="bg1"/>
                </a:solidFill>
                <a:cs typeface="Arial" charset="0"/>
              </a:rPr>
              <a:t>	Написать класс </a:t>
            </a:r>
            <a:r>
              <a:rPr lang="en-US" b="1" i="1" dirty="0" err="1">
                <a:solidFill>
                  <a:schemeClr val="bg1"/>
                </a:solidFill>
                <a:cs typeface="Arial" charset="0"/>
              </a:rPr>
              <a:t>HugeInt</a:t>
            </a:r>
            <a:r>
              <a:rPr lang="en-US" b="1" i="1" dirty="0">
                <a:solidFill>
                  <a:schemeClr val="bg1"/>
                </a:solidFill>
                <a:cs typeface="Arial" charset="0"/>
              </a:rPr>
              <a:t> </a:t>
            </a:r>
            <a:r>
              <a:rPr lang="ru-RU" i="1" dirty="0">
                <a:solidFill>
                  <a:schemeClr val="bg1"/>
                </a:solidFill>
                <a:cs typeface="Arial" charset="0"/>
              </a:rPr>
              <a:t>(знаковый большой целый), унаследованный от </a:t>
            </a:r>
            <a:r>
              <a:rPr lang="en-US" i="1" dirty="0" err="1">
                <a:solidFill>
                  <a:schemeClr val="bg1"/>
                </a:solidFill>
                <a:cs typeface="Arial" charset="0"/>
              </a:rPr>
              <a:t>UHugeInt</a:t>
            </a:r>
            <a:r>
              <a:rPr lang="ru-RU" i="1" dirty="0">
                <a:solidFill>
                  <a:schemeClr val="bg1"/>
                </a:solidFill>
                <a:cs typeface="Arial" charset="0"/>
              </a:rPr>
              <a:t>, в котором большое целое число может принимать отрицательные значения. Для него</a:t>
            </a:r>
            <a:r>
              <a:rPr lang="en-US" i="1" dirty="0">
                <a:solidFill>
                  <a:schemeClr val="bg1"/>
                </a:solidFill>
                <a:cs typeface="Arial" charset="0"/>
              </a:rPr>
              <a:t> </a:t>
            </a:r>
            <a:r>
              <a:rPr lang="ru-RU" i="1" dirty="0">
                <a:solidFill>
                  <a:schemeClr val="bg1"/>
                </a:solidFill>
                <a:cs typeface="Arial" charset="0"/>
              </a:rPr>
              <a:t>реализовать</a:t>
            </a:r>
            <a:r>
              <a:rPr lang="en-US" i="1" dirty="0">
                <a:solidFill>
                  <a:schemeClr val="bg1"/>
                </a:solidFill>
                <a:cs typeface="Arial" charset="0"/>
              </a:rPr>
              <a:t>:</a:t>
            </a:r>
          </a:p>
          <a:p>
            <a:pPr marL="457200" lvl="2" defTabSz="360000">
              <a:buFont typeface="Arial" pitchFamily="34" charset="0"/>
              <a:buChar char="•"/>
              <a:defRPr/>
            </a:pPr>
            <a:r>
              <a:rPr lang="en-US" i="1" dirty="0">
                <a:solidFill>
                  <a:schemeClr val="bg1"/>
                </a:solidFill>
                <a:cs typeface="Arial" charset="0"/>
              </a:rPr>
              <a:t>	</a:t>
            </a:r>
            <a:r>
              <a:rPr lang="ru-RU" i="1" dirty="0">
                <a:solidFill>
                  <a:schemeClr val="bg1"/>
                </a:solidFill>
                <a:cs typeface="Arial" charset="0"/>
              </a:rPr>
              <a:t>Набор операторов из класса-предка </a:t>
            </a:r>
            <a:r>
              <a:rPr lang="en-US" i="1" dirty="0" err="1">
                <a:solidFill>
                  <a:schemeClr val="bg1"/>
                </a:solidFill>
                <a:cs typeface="Arial" charset="0"/>
              </a:rPr>
              <a:t>UHugeInt</a:t>
            </a:r>
            <a:r>
              <a:rPr lang="en-US" i="1" dirty="0">
                <a:solidFill>
                  <a:schemeClr val="bg1"/>
                </a:solidFill>
                <a:cs typeface="Arial" charset="0"/>
              </a:rPr>
              <a:t>.</a:t>
            </a:r>
          </a:p>
          <a:p>
            <a:pPr marL="457200" lvl="2" defTabSz="360000">
              <a:buFont typeface="Arial" pitchFamily="34" charset="0"/>
              <a:buChar char="•"/>
              <a:defRPr/>
            </a:pPr>
            <a:r>
              <a:rPr lang="ru-RU" i="1" dirty="0">
                <a:solidFill>
                  <a:schemeClr val="bg1"/>
                </a:solidFill>
                <a:cs typeface="Arial" charset="0"/>
              </a:rPr>
              <a:t>	Интерфейс </a:t>
            </a:r>
            <a:r>
              <a:rPr lang="en-US" i="1" dirty="0">
                <a:solidFill>
                  <a:schemeClr val="bg1"/>
                </a:solidFill>
                <a:cs typeface="Arial" charset="0"/>
              </a:rPr>
              <a:t>I</a:t>
            </a:r>
            <a:r>
              <a:rPr lang="ru-RU" i="1" dirty="0">
                <a:solidFill>
                  <a:schemeClr val="bg1"/>
                </a:solidFill>
                <a:cs typeface="Arial" charset="0"/>
              </a:rPr>
              <a:t>С</a:t>
            </a:r>
            <a:r>
              <a:rPr lang="en-US" i="1" dirty="0" err="1">
                <a:solidFill>
                  <a:schemeClr val="bg1"/>
                </a:solidFill>
                <a:cs typeface="Arial" charset="0"/>
              </a:rPr>
              <a:t>omparable</a:t>
            </a:r>
            <a:r>
              <a:rPr lang="ru-RU" i="1"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dirty="0">
                <a:solidFill>
                  <a:schemeClr val="bg1"/>
                </a:solidFill>
                <a:cs typeface="Arial" charset="0"/>
              </a:rPr>
              <a:t>	Любые другие методы, свойства, индексаторы, и т.д. необходимые для решения задачи(унарные </a:t>
            </a:r>
            <a:r>
              <a:rPr lang="en-US" i="1" dirty="0">
                <a:solidFill>
                  <a:schemeClr val="bg1"/>
                </a:solidFill>
                <a:cs typeface="Arial" charset="0"/>
              </a:rPr>
              <a:t>“-”, “</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a:t>
            </a:r>
            <a:r>
              <a:rPr lang="en-US" i="1" dirty="0">
                <a:solidFill>
                  <a:schemeClr val="bg1"/>
                </a:solidFill>
                <a:cs typeface="Arial" charset="0"/>
              </a:rPr>
              <a:t>“--”, </a:t>
            </a:r>
            <a:r>
              <a:rPr lang="ru-RU" i="1" dirty="0">
                <a:solidFill>
                  <a:schemeClr val="bg1"/>
                </a:solidFill>
                <a:cs typeface="Arial" charset="0"/>
              </a:rPr>
              <a:t>бинарный</a:t>
            </a:r>
            <a:r>
              <a:rPr lang="en-US" i="1" dirty="0">
                <a:solidFill>
                  <a:schemeClr val="bg1"/>
                </a:solidFill>
                <a:cs typeface="Arial" charset="0"/>
              </a:rPr>
              <a:t> “%” </a:t>
            </a:r>
            <a:r>
              <a:rPr lang="ru-RU" i="1" dirty="0">
                <a:solidFill>
                  <a:schemeClr val="bg1"/>
                </a:solidFill>
                <a:cs typeface="Arial" charset="0"/>
              </a:rPr>
              <a:t>и др.</a:t>
            </a:r>
            <a:r>
              <a:rPr lang="en-US" i="1" dirty="0">
                <a:solidFill>
                  <a:schemeClr val="bg1"/>
                </a:solidFill>
                <a:cs typeface="Arial" charset="0"/>
              </a:rPr>
              <a:t>)</a:t>
            </a:r>
            <a:r>
              <a:rPr lang="ru-RU" i="1" dirty="0">
                <a:solidFill>
                  <a:schemeClr val="bg1"/>
                </a:solidFill>
                <a:cs typeface="Arial" charset="0"/>
              </a:rPr>
              <a:t>.</a:t>
            </a:r>
          </a:p>
          <a:p>
            <a:pPr marL="457200" lvl="2" defTabSz="360000">
              <a:buFont typeface="Arial" pitchFamily="34" charset="0"/>
              <a:buChar char="•"/>
              <a:defRPr/>
            </a:pPr>
            <a:endParaRPr lang="ru-RU" i="1" dirty="0">
              <a:solidFill>
                <a:schemeClr val="bg1"/>
              </a:solidFill>
              <a:cs typeface="Arial" charset="0"/>
            </a:endParaRPr>
          </a:p>
          <a:p>
            <a:pPr marL="457200" lvl="2" defTabSz="360000">
              <a:buFont typeface="Arial" pitchFamily="34" charset="0"/>
              <a:buChar char="•"/>
              <a:defRPr/>
            </a:pPr>
            <a:r>
              <a:rPr lang="ru-RU" i="1" dirty="0">
                <a:solidFill>
                  <a:schemeClr val="bg1"/>
                </a:solidFill>
                <a:cs typeface="Arial" charset="0"/>
              </a:rPr>
              <a:t>** Попытаться перегрузить операторы </a:t>
            </a:r>
            <a:r>
              <a:rPr lang="en-US" i="1" dirty="0">
                <a:solidFill>
                  <a:schemeClr val="bg1"/>
                </a:solidFill>
                <a:cs typeface="Arial" charset="0"/>
              </a:rPr>
              <a:t>“</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и </a:t>
            </a:r>
            <a:r>
              <a:rPr lang="en-US" i="1" dirty="0">
                <a:solidFill>
                  <a:schemeClr val="bg1"/>
                </a:solidFill>
                <a:cs typeface="Arial" charset="0"/>
              </a:rPr>
              <a:t>“/”</a:t>
            </a:r>
            <a:r>
              <a:rPr lang="ru-RU" i="1"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2432092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a:t>
            </a:r>
            <a:r>
              <a:rPr lang="ru-RU" sz="2400" dirty="0" smtClean="0">
                <a:solidFill>
                  <a:schemeClr val="bg1"/>
                </a:solidFill>
                <a:cs typeface="Times New Roman" pitchFamily="18" charset="0"/>
              </a:rPr>
              <a:t>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класса&gt; </a:t>
            </a:r>
            <a:r>
              <a:rPr lang="en-US" sz="1200" dirty="0">
                <a:solidFill>
                  <a:schemeClr val="bg1"/>
                </a:solidFill>
                <a:latin typeface="Consolas" pitchFamily="49" charset="0"/>
                <a:ea typeface="Times New Roman" pitchFamily="18" charset="0"/>
                <a:cs typeface="Consolas" pitchFamily="49" charset="0"/>
              </a:rPr>
              <a:t>: &lt;</a:t>
            </a:r>
            <a:r>
              <a:rPr lang="ru-RU" sz="1200" dirty="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a:solidFill>
                  <a:schemeClr val="bg1"/>
                </a:solidFill>
                <a:latin typeface="+mj-lt"/>
              </a:rPr>
              <a:t>:</a:t>
            </a:r>
          </a:p>
          <a:p>
            <a:pPr eaLnBrk="1" hangingPunct="1"/>
            <a:r>
              <a:rPr lang="en-US" sz="1400" dirty="0">
                <a:solidFill>
                  <a:schemeClr val="bg1"/>
                </a:solidFill>
                <a:latin typeface="+mj-lt"/>
              </a:rPr>
              <a:t>	</a:t>
            </a:r>
            <a:endParaRPr lang="ru-RU" sz="1400" dirty="0">
              <a:solidFill>
                <a:schemeClr val="bg1"/>
              </a:solidFill>
              <a:latin typeface="+mj-lt"/>
            </a:endParaRPr>
          </a:p>
          <a:p>
            <a:pPr eaLnBrk="1" hangingPunct="1"/>
            <a:r>
              <a:rPr lang="ru-RU" sz="1400" b="1" dirty="0">
                <a:solidFill>
                  <a:schemeClr val="bg1"/>
                </a:solidFill>
                <a:latin typeface="+mj-lt"/>
              </a:rPr>
              <a:t>	Поля</a:t>
            </a:r>
            <a:r>
              <a:rPr lang="en-US" sz="1400" b="1" dirty="0">
                <a:solidFill>
                  <a:schemeClr val="bg1"/>
                </a:solidFill>
                <a:latin typeface="+mj-lt"/>
              </a:rPr>
              <a:t>:</a:t>
            </a:r>
            <a:r>
              <a:rPr lang="en-US" sz="1400" dirty="0">
                <a:solidFill>
                  <a:schemeClr val="bg1"/>
                </a:solidFill>
                <a:latin typeface="+mj-lt"/>
              </a:rPr>
              <a:t> </a:t>
            </a:r>
            <a:r>
              <a:rPr lang="ru-RU" sz="1400" dirty="0">
                <a:solidFill>
                  <a:schemeClr val="bg1"/>
                </a:solidFill>
                <a:latin typeface="+mj-lt"/>
              </a:rPr>
              <a:t>Переменные и объекты любого типа, могут быть константами.</a:t>
            </a:r>
          </a:p>
          <a:p>
            <a:pPr eaLnBrk="1" hangingPunct="1"/>
            <a:r>
              <a:rPr lang="ru-RU" sz="1400" dirty="0">
                <a:solidFill>
                  <a:schemeClr val="bg1"/>
                </a:solidFill>
                <a:latin typeface="+mj-lt"/>
              </a:rPr>
              <a:t>	</a:t>
            </a:r>
          </a:p>
          <a:p>
            <a:pPr eaLnBrk="1" hangingPunct="1"/>
            <a:r>
              <a:rPr lang="ru-RU" sz="1400" b="1" dirty="0">
                <a:solidFill>
                  <a:schemeClr val="bg1"/>
                </a:solidFill>
                <a:latin typeface="+mj-lt"/>
              </a:rPr>
              <a:t>	Методы</a:t>
            </a:r>
            <a:r>
              <a:rPr lang="en-US" sz="1400" b="1" dirty="0">
                <a:solidFill>
                  <a:schemeClr val="bg1"/>
                </a:solidFill>
                <a:latin typeface="+mj-lt"/>
              </a:rPr>
              <a:t>:</a:t>
            </a:r>
            <a:r>
              <a:rPr lang="ru-RU" sz="1400" dirty="0">
                <a:solidFill>
                  <a:schemeClr val="bg1"/>
                </a:solidFill>
                <a:latin typeface="+mj-lt"/>
              </a:rPr>
              <a:t> Пользовательские функции, описывающие функциональность класса.</a:t>
            </a:r>
          </a:p>
          <a:p>
            <a:pPr eaLnBrk="1" hangingPunct="1"/>
            <a:r>
              <a:rPr lang="ru-RU" sz="1400" dirty="0">
                <a:solidFill>
                  <a:schemeClr val="bg1"/>
                </a:solidFill>
                <a:latin typeface="+mj-lt"/>
              </a:rPr>
              <a:t>	</a:t>
            </a:r>
          </a:p>
          <a:p>
            <a:pPr eaLnBrk="1" hangingPunct="1"/>
            <a:r>
              <a:rPr lang="ru-RU" sz="1400" b="1" dirty="0">
                <a:solidFill>
                  <a:schemeClr val="bg1"/>
                </a:solidFill>
                <a:latin typeface="+mj-lt"/>
              </a:rPr>
              <a:t>	Конструкторы</a:t>
            </a:r>
            <a:r>
              <a:rPr lang="en-US" sz="1400" b="1" dirty="0">
                <a:solidFill>
                  <a:schemeClr val="bg1"/>
                </a:solidFill>
                <a:latin typeface="+mj-lt"/>
              </a:rPr>
              <a:t>: </a:t>
            </a:r>
            <a:r>
              <a:rPr lang="ru-RU" sz="1400" dirty="0">
                <a:solidFill>
                  <a:schemeClr val="bg1"/>
                </a:solidFill>
                <a:latin typeface="+mj-lt"/>
              </a:rPr>
              <a:t>Функции, предназначенная для инициализации начальных значений класса.</a:t>
            </a: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Финализатор</a:t>
            </a:r>
            <a:r>
              <a:rPr lang="en-US" sz="1400" b="1" dirty="0">
                <a:solidFill>
                  <a:schemeClr val="bg1"/>
                </a:solidFill>
                <a:latin typeface="+mj-lt"/>
              </a:rPr>
              <a:t>:</a:t>
            </a:r>
            <a:r>
              <a:rPr lang="ru-RU" sz="1400" dirty="0">
                <a:solidFill>
                  <a:schemeClr val="bg1"/>
                </a:solidFill>
                <a:latin typeface="+mj-lt"/>
              </a:rPr>
              <a:t> Аналог деструктора в С++ - предназначен для освобождения ресурсов при 		удалении класса</a:t>
            </a:r>
            <a:r>
              <a:rPr lang="ru-RU" sz="1400" dirty="0" smtClean="0">
                <a:solidFill>
                  <a:schemeClr val="bg1"/>
                </a:solidFill>
                <a:latin typeface="+mj-lt"/>
              </a:rPr>
              <a:t>.</a:t>
            </a:r>
          </a:p>
          <a:p>
            <a:pPr eaLnBrk="1" hangingPunct="1"/>
            <a:endParaRPr lang="ru-RU" sz="1400" dirty="0">
              <a:solidFill>
                <a:schemeClr val="bg1"/>
              </a:solidFill>
              <a:latin typeface="+mj-lt"/>
            </a:endParaRPr>
          </a:p>
          <a:p>
            <a:pPr eaLnBrk="1" hangingPunct="1"/>
            <a:r>
              <a:rPr lang="ru-RU" sz="1400" b="1" dirty="0">
                <a:solidFill>
                  <a:schemeClr val="bg1"/>
                </a:solidFill>
                <a:latin typeface="+mj-lt"/>
              </a:rPr>
              <a:t>	Свойства: </a:t>
            </a:r>
            <a:r>
              <a:rPr lang="ru-RU" sz="1400" dirty="0">
                <a:solidFill>
                  <a:schemeClr val="bg1"/>
                </a:solidFill>
                <a:latin typeface="+mj-lt"/>
              </a:rPr>
              <a:t>Предоставляют доступ к закрытым полям класса.</a:t>
            </a: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Индексаторы</a:t>
            </a:r>
            <a:r>
              <a:rPr lang="en-US" sz="1400" b="1" dirty="0">
                <a:solidFill>
                  <a:schemeClr val="bg1"/>
                </a:solidFill>
                <a:latin typeface="+mj-lt"/>
              </a:rPr>
              <a:t>: </a:t>
            </a:r>
            <a:r>
              <a:rPr lang="ru-RU" sz="1400" dirty="0">
                <a:solidFill>
                  <a:schemeClr val="bg1"/>
                </a:solidFill>
                <a:latin typeface="+mj-lt"/>
              </a:rPr>
              <a:t>Особое свойство, принимающее в качестве дополнительного параметра 		индекс элемента.</a:t>
            </a:r>
            <a:endParaRPr lang="be-BY" sz="1400" dirty="0">
              <a:solidFill>
                <a:schemeClr val="bg1"/>
              </a:solidFill>
              <a:latin typeface="+mj-lt"/>
            </a:endParaRP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Вложенные типы</a:t>
            </a:r>
            <a:r>
              <a:rPr lang="en-US" sz="1400" b="1" dirty="0">
                <a:solidFill>
                  <a:schemeClr val="bg1"/>
                </a:solidFill>
                <a:latin typeface="+mj-lt"/>
              </a:rPr>
              <a:t>: </a:t>
            </a:r>
            <a:r>
              <a:rPr lang="ru-RU" sz="1400" dirty="0">
                <a:solidFill>
                  <a:schemeClr val="bg1"/>
                </a:solidFill>
                <a:latin typeface="+mj-lt"/>
              </a:rPr>
              <a:t>В классе могут описываться другие классы, а также структуры и 			перечисления, предназначенные для вспомогательных целей.</a:t>
            </a:r>
          </a:p>
        </p:txBody>
      </p:sp>
    </p:spTree>
    <p:extLst>
      <p:ext uri="{BB962C8B-B14F-4D97-AF65-F5344CB8AC3E}">
        <p14:creationId xmlns:p14="http://schemas.microsoft.com/office/powerpoint/2010/main" val="24598656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//Констанда 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доступа. 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private </a:t>
            </a:r>
            <a:r>
              <a:rPr lang="ru-RU" sz="1600" dirty="0">
                <a:solidFill>
                  <a:schemeClr val="bg1"/>
                </a:solidFill>
                <a:cs typeface="Arial" charset="0"/>
              </a:rPr>
              <a:t>Элемент доступен только в том типе, в котором он определен.</a:t>
            </a:r>
            <a:endParaRPr lang="en-US" sz="1600" dirty="0">
              <a:solidFill>
                <a:schemeClr val="bg1"/>
              </a:solidFill>
              <a:cs typeface="Arial"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protected</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 в типе в котором он определен и в его потомках.</a:t>
            </a:r>
            <a:endParaRPr lang="en-US" sz="1600" dirty="0">
              <a:solidFill>
                <a:schemeClr val="bg1"/>
              </a:solidFill>
              <a:cs typeface="Arial"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internal</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только в текущей сборке, В других сборках – не виден.</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protected internal</a:t>
            </a:r>
            <a:r>
              <a:rPr lang="ru-RU" sz="1600" b="1" dirty="0">
                <a:solidFill>
                  <a:schemeClr val="bg1"/>
                </a:solidFill>
              </a:rPr>
              <a:t> </a:t>
            </a:r>
            <a:r>
              <a:rPr lang="ru-RU" sz="1600" dirty="0">
                <a:solidFill>
                  <a:schemeClr val="bg1"/>
                </a:solidFill>
                <a:cs typeface="Arial" charset="0"/>
              </a:rPr>
              <a:t>Работает как </a:t>
            </a:r>
            <a:r>
              <a:rPr lang="en-US" sz="1600" b="1" dirty="0">
                <a:solidFill>
                  <a:schemeClr val="bg1"/>
                </a:solidFill>
                <a:latin typeface="Courier New" pitchFamily="49" charset="0"/>
                <a:cs typeface="Courier New" pitchFamily="49" charset="0"/>
              </a:rPr>
              <a:t>protected </a:t>
            </a:r>
            <a:r>
              <a:rPr lang="ru-RU" sz="1600" dirty="0">
                <a:solidFill>
                  <a:schemeClr val="bg1"/>
                </a:solidFill>
                <a:cs typeface="Arial" charset="0"/>
              </a:rPr>
              <a:t>и как </a:t>
            </a:r>
            <a:r>
              <a:rPr lang="en-US" sz="1600" b="1" dirty="0">
                <a:solidFill>
                  <a:schemeClr val="bg1"/>
                </a:solidFill>
                <a:latin typeface="Courier New" pitchFamily="49" charset="0"/>
                <a:cs typeface="Courier New" pitchFamily="49" charset="0"/>
              </a:rPr>
              <a:t>internal</a:t>
            </a:r>
            <a:r>
              <a:rPr lang="ru-RU" sz="1600" dirty="0">
                <a:solidFill>
                  <a:schemeClr val="bg1"/>
                </a:solidFill>
                <a:cs typeface="Arial" charset="0"/>
              </a:rPr>
              <a:t> .</a:t>
            </a:r>
            <a:r>
              <a:rPr lang="ru-RU" sz="1600" b="1" dirty="0">
                <a:solidFill>
                  <a:schemeClr val="bg1"/>
                </a:solidFill>
              </a:rPr>
              <a:t> </a:t>
            </a:r>
          </a:p>
        </p:txBody>
      </p:sp>
    </p:spTree>
    <p:extLst>
      <p:ext uri="{BB962C8B-B14F-4D97-AF65-F5344CB8AC3E}">
        <p14:creationId xmlns:p14="http://schemas.microsoft.com/office/powerpoint/2010/main" val="637846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Функции, предназначенная для инициализации начальных значений класса.</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endParaRPr lang="en-US" sz="1600" dirty="0">
              <a:solidFill>
                <a:schemeClr val="bg1"/>
              </a:solidFill>
            </a:endParaRPr>
          </a:p>
          <a:p>
            <a:pPr eaLnBrk="1" hangingPunct="1"/>
            <a:endParaRPr lang="ru-RU" sz="1600" dirty="0"/>
          </a:p>
          <a:p>
            <a:pPr eaLnBrk="1" hangingPunct="1"/>
            <a:r>
              <a:rPr lang="ru-RU" sz="1600" dirty="0">
                <a:solidFill>
                  <a:schemeClr val="bg1"/>
                </a:solidFill>
              </a:rPr>
              <a:t>	Вызвать другой конструктор базового класса можно, используя конструкцию</a:t>
            </a:r>
            <a:r>
              <a:rPr lang="en-US" sz="1600" dirty="0">
                <a:solidFill>
                  <a:schemeClr val="bg1"/>
                </a:solidFill>
              </a:rPr>
              <a:t>:</a:t>
            </a:r>
            <a:endParaRPr lang="ru-RU" sz="1600" dirty="0">
              <a:solidFill>
                <a:schemeClr val="bg1"/>
              </a:solidFill>
            </a:endParaRPr>
          </a:p>
        </p:txBody>
      </p:sp>
      <p:sp>
        <p:nvSpPr>
          <p:cNvPr id="38915" name="Rectangle 3"/>
          <p:cNvSpPr>
            <a:spLocks noChangeArrowheads="1"/>
          </p:cNvSpPr>
          <p:nvPr/>
        </p:nvSpPr>
        <p:spPr bwMode="auto">
          <a:xfrm>
            <a:off x="533400" y="990972"/>
            <a:ext cx="8077200" cy="2385268"/>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x;</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y;</a:t>
            </a:r>
            <a:endParaRPr lang="be-BY" sz="900" dirty="0">
              <a:solidFill>
                <a:schemeClr val="bg1"/>
              </a:solidFill>
              <a:latin typeface="Arial" pitchFamily="34"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Point</a:t>
            </a:r>
            <a:r>
              <a:rPr lang="be-BY" sz="1000" dirty="0" smtClean="0">
                <a:solidFill>
                  <a:schemeClr val="bg1"/>
                </a:solidFill>
                <a:latin typeface="Courier New" pitchFamily="49" charset="0"/>
                <a:ea typeface="Calibri" pitchFamily="34" charset="0"/>
                <a:cs typeface="Courier New" pitchFamily="49" charset="0"/>
              </a:rPr>
              <a:t>() : this(0,0)</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p>
          <a:p>
            <a:pPr defTabSz="360000" eaLnBrk="0" hangingPunct="0">
              <a:defRPr/>
            </a:pP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Point(int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this.</a:t>
            </a:r>
            <a:r>
              <a:rPr lang="be-BY" sz="1000" dirty="0">
                <a:solidFill>
                  <a:schemeClr val="bg1"/>
                </a:solidFill>
                <a:latin typeface="Courier New" pitchFamily="49" charset="0"/>
                <a:ea typeface="Calibri" pitchFamily="34" charset="0"/>
                <a:cs typeface="Courier New" pitchFamily="49" charset="0"/>
              </a:rPr>
              <a:t>x =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this.</a:t>
            </a:r>
            <a:r>
              <a:rPr lang="be-BY" sz="1000" dirty="0">
                <a:solidFill>
                  <a:schemeClr val="bg1"/>
                </a:solidFill>
                <a:latin typeface="Courier New" pitchFamily="49" charset="0"/>
                <a:ea typeface="Calibri" pitchFamily="34" charset="0"/>
                <a:cs typeface="Courier New" pitchFamily="49" charset="0"/>
              </a:rPr>
              <a:t>y =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
        <p:nvSpPr>
          <p:cNvPr id="6150" name="Прямоугольник 9"/>
          <p:cNvSpPr>
            <a:spLocks noChangeArrowheads="1"/>
          </p:cNvSpPr>
          <p:nvPr/>
        </p:nvSpPr>
        <p:spPr bwMode="auto">
          <a:xfrm>
            <a:off x="762000" y="5581650"/>
            <a:ext cx="7696200" cy="12001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defTabSz="358775"/>
            <a:r>
              <a:rPr lang="en-US" dirty="0">
                <a:solidFill>
                  <a:schemeClr val="bg1"/>
                </a:solidFill>
              </a:rPr>
              <a:t>		&lt;</a:t>
            </a:r>
            <a:r>
              <a:rPr lang="ru-RU" dirty="0">
                <a:solidFill>
                  <a:schemeClr val="bg1"/>
                </a:solidFill>
              </a:rPr>
              <a:t>Имя конструктора</a:t>
            </a:r>
            <a:r>
              <a:rPr lang="en-US" dirty="0">
                <a:solidFill>
                  <a:schemeClr val="bg1"/>
                </a:solidFill>
              </a:rPr>
              <a:t>&gt;</a:t>
            </a:r>
            <a:r>
              <a:rPr lang="ru-RU" dirty="0">
                <a:solidFill>
                  <a:schemeClr val="bg1"/>
                </a:solidFill>
              </a:rPr>
              <a:t>()  </a:t>
            </a:r>
            <a:r>
              <a:rPr lang="en-US" dirty="0" smtClean="0">
                <a:solidFill>
                  <a:schemeClr val="bg1"/>
                </a:solidFill>
              </a:rPr>
              <a:t>:</a:t>
            </a:r>
            <a:r>
              <a:rPr lang="ru-RU" dirty="0" smtClean="0">
                <a:solidFill>
                  <a:schemeClr val="bg1"/>
                </a:solidFill>
              </a:rPr>
              <a:t> </a:t>
            </a:r>
            <a:r>
              <a:rPr lang="en-US" dirty="0" smtClean="0">
                <a:solidFill>
                  <a:schemeClr val="bg1"/>
                </a:solidFill>
              </a:rPr>
              <a:t>base(&lt;</a:t>
            </a:r>
            <a:r>
              <a:rPr lang="ru-RU" dirty="0">
                <a:solidFill>
                  <a:schemeClr val="bg1"/>
                </a:solidFill>
              </a:rPr>
              <a:t>параметры конструктора</a:t>
            </a:r>
            <a:r>
              <a:rPr lang="en-US" dirty="0">
                <a:solidFill>
                  <a:schemeClr val="bg1"/>
                </a:solidFill>
              </a:rPr>
              <a:t>&gt;</a:t>
            </a:r>
            <a:r>
              <a:rPr lang="ru-RU" dirty="0">
                <a:solidFill>
                  <a:schemeClr val="bg1"/>
                </a:solidFill>
              </a:rPr>
              <a:t>)</a:t>
            </a:r>
          </a:p>
          <a:p>
            <a:pPr defTabSz="358775"/>
            <a:r>
              <a:rPr lang="ru-RU" dirty="0">
                <a:solidFill>
                  <a:schemeClr val="bg1"/>
                </a:solidFill>
              </a:rPr>
              <a:t>		</a:t>
            </a:r>
            <a:r>
              <a:rPr lang="en-US" dirty="0">
                <a:solidFill>
                  <a:schemeClr val="bg1"/>
                </a:solidFill>
              </a:rPr>
              <a:t>{</a:t>
            </a:r>
          </a:p>
          <a:p>
            <a:pPr defTabSz="358775"/>
            <a:r>
              <a:rPr lang="en-US" dirty="0">
                <a:solidFill>
                  <a:schemeClr val="bg1"/>
                </a:solidFill>
              </a:rPr>
              <a:t>			&lt;</a:t>
            </a:r>
            <a:r>
              <a:rPr lang="ru-RU" dirty="0">
                <a:solidFill>
                  <a:schemeClr val="bg1"/>
                </a:solidFill>
              </a:rPr>
              <a:t>Тело конструктора</a:t>
            </a:r>
            <a:r>
              <a:rPr lang="en-US" dirty="0">
                <a:solidFill>
                  <a:schemeClr val="bg1"/>
                </a:solidFill>
              </a:rPr>
              <a:t>&gt;</a:t>
            </a:r>
          </a:p>
          <a:p>
            <a:pPr defTabSz="358775"/>
            <a:r>
              <a:rPr lang="en-US" dirty="0">
                <a:solidFill>
                  <a:schemeClr val="bg1"/>
                </a:solidFill>
              </a:rPr>
              <a:t>		}</a:t>
            </a:r>
            <a:endParaRPr lang="ru-RU" dirty="0">
              <a:solidFill>
                <a:schemeClr val="bg1"/>
              </a:solidFill>
            </a:endParaRPr>
          </a:p>
        </p:txBody>
      </p:sp>
    </p:spTree>
    <p:extLst>
      <p:ext uri="{BB962C8B-B14F-4D97-AF65-F5344CB8AC3E}">
        <p14:creationId xmlns:p14="http://schemas.microsoft.com/office/powerpoint/2010/main" val="3358099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&lt;</a:t>
            </a:r>
            <a:r>
              <a:rPr lang="ru-RU" sz="1600" dirty="0">
                <a:solidFill>
                  <a:schemeClr val="bg1"/>
                </a:solidFill>
              </a:rPr>
              <a:t>Описание 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 name="TextBox 6"/>
          <p:cNvSpPr txBox="1"/>
          <p:nvPr/>
        </p:nvSpPr>
        <p:spPr>
          <a:xfrm>
            <a:off x="152400" y="215900"/>
            <a:ext cx="8839200" cy="1569660"/>
          </a:xfrm>
          <a:prstGeom prst="rect">
            <a:avLst/>
          </a:prstGeom>
          <a:noFill/>
        </p:spPr>
        <p:txBody>
          <a:bodyPr>
            <a:spAutoFit/>
          </a:bodyPr>
          <a:lstStyle/>
          <a:p>
            <a:pPr defTabSz="360000">
              <a:defRPr/>
            </a:pPr>
            <a:r>
              <a:rPr lang="en-US" sz="1200" dirty="0"/>
              <a:t>	</a:t>
            </a:r>
            <a:r>
              <a:rPr lang="ru-RU" sz="1200" dirty="0">
                <a:solidFill>
                  <a:schemeClr val="bg1"/>
                </a:solidFill>
              </a:rPr>
              <a:t>Существует 4 способа передать параметры в метод.</a:t>
            </a:r>
          </a:p>
          <a:p>
            <a:pPr marL="342900" indent="-342900" defTabSz="360000">
              <a:buFontTx/>
              <a:buAutoNum type="arabicPeriod"/>
              <a:defRPr/>
            </a:pPr>
            <a:r>
              <a:rPr lang="ru-RU" sz="1200" dirty="0">
                <a:solidFill>
                  <a:schemeClr val="bg1"/>
                </a:solidFill>
              </a:rPr>
              <a:t>По значению. В метод передается значение параметра.</a:t>
            </a:r>
          </a:p>
          <a:p>
            <a:pPr marL="342900" indent="-342900" defTabSz="360000">
              <a:buFontTx/>
              <a:buAutoNum type="arabicPeriod"/>
              <a:defRPr/>
            </a:pPr>
            <a:r>
              <a:rPr lang="ru-RU" sz="1200" dirty="0">
                <a:solidFill>
                  <a:schemeClr val="bg1"/>
                </a:solidFill>
              </a:rPr>
              <a:t>По ссылке (</a:t>
            </a:r>
            <a:r>
              <a:rPr lang="en-US" sz="1200" b="1" dirty="0">
                <a:solidFill>
                  <a:schemeClr val="bg1"/>
                </a:solidFill>
                <a:latin typeface="Courier New" pitchFamily="49" charset="0"/>
                <a:cs typeface="Courier New" pitchFamily="49" charset="0"/>
              </a:rPr>
              <a:t>ref</a:t>
            </a:r>
            <a:r>
              <a:rPr lang="ru-RU" sz="1200" dirty="0">
                <a:solidFill>
                  <a:schemeClr val="bg1"/>
                </a:solidFill>
              </a:rPr>
              <a:t>). В</a:t>
            </a:r>
            <a:r>
              <a:rPr lang="en-US" sz="1200" dirty="0">
                <a:solidFill>
                  <a:schemeClr val="bg1"/>
                </a:solidFill>
              </a:rPr>
              <a:t> </a:t>
            </a:r>
            <a:r>
              <a:rPr lang="ru-RU" sz="1200" dirty="0">
                <a:solidFill>
                  <a:schemeClr val="bg1"/>
                </a:solidFill>
              </a:rPr>
              <a:t>метод передается ссылка на параметр. При изменении значения параметра в вызванном методе, оно изменится и в вызывающем.</a:t>
            </a:r>
            <a:endParaRPr lang="ru-RU" sz="1200" b="1" dirty="0">
              <a:solidFill>
                <a:schemeClr val="bg1"/>
              </a:solidFill>
              <a:latin typeface="Courier New" pitchFamily="49" charset="0"/>
              <a:cs typeface="Courier New" pitchFamily="49" charset="0"/>
            </a:endParaRPr>
          </a:p>
          <a:p>
            <a:pPr marL="342900" indent="-342900" defTabSz="360000">
              <a:buFontTx/>
              <a:buAutoNum type="arabicPeriod"/>
              <a:defRPr/>
            </a:pPr>
            <a:r>
              <a:rPr lang="ru-RU" sz="1200" dirty="0">
                <a:solidFill>
                  <a:schemeClr val="bg1"/>
                </a:solidFill>
                <a:latin typeface="Arial" pitchFamily="34" charset="0"/>
                <a:cs typeface="Arial" pitchFamily="34" charset="0"/>
              </a:rPr>
              <a:t>Как выходной параметр (</a:t>
            </a:r>
            <a:r>
              <a:rPr lang="en-US" sz="1200" b="1" dirty="0">
                <a:solidFill>
                  <a:schemeClr val="bg1"/>
                </a:solidFill>
                <a:latin typeface="Courier New" pitchFamily="49" charset="0"/>
                <a:cs typeface="Courier New" pitchFamily="49" charset="0"/>
              </a:rPr>
              <a:t>out</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Работает как ссылка, но метод должен проинициализировать такой параметр, а также не может прочитать его значения.</a:t>
            </a:r>
          </a:p>
          <a:p>
            <a:pPr marL="342900" indent="-342900" defTabSz="360000">
              <a:buFontTx/>
              <a:buAutoNum type="arabicPeriod"/>
              <a:defRPr/>
            </a:pPr>
            <a:r>
              <a:rPr lang="ru-RU" sz="1200" dirty="0">
                <a:solidFill>
                  <a:schemeClr val="bg1"/>
                </a:solidFill>
                <a:latin typeface="Arial" pitchFamily="34" charset="0"/>
                <a:cs typeface="Arial" pitchFamily="34" charset="0"/>
              </a:rPr>
              <a:t>Как список параметров (</a:t>
            </a:r>
            <a:r>
              <a:rPr lang="en-US" sz="1200" b="1" dirty="0" err="1">
                <a:solidFill>
                  <a:schemeClr val="bg1"/>
                </a:solidFill>
                <a:latin typeface="Courier New" pitchFamily="49" charset="0"/>
                <a:cs typeface="Courier New" pitchFamily="49" charset="0"/>
              </a:rPr>
              <a:t>params</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Метод может принмать неограниченное число параметров данного типа</a:t>
            </a:r>
            <a:r>
              <a:rPr lang="ru-RU" sz="1200" dirty="0" smtClean="0">
                <a:solidFill>
                  <a:schemeClr val="bg1"/>
                </a:solidFill>
                <a:latin typeface="Arial" pitchFamily="34" charset="0"/>
                <a:cs typeface="Arial" pitchFamily="34" charset="0"/>
              </a:rPr>
              <a:t>.</a:t>
            </a:r>
            <a:endParaRPr lang="en-US" sz="1200" dirty="0" smtClean="0">
              <a:solidFill>
                <a:schemeClr val="bg1"/>
              </a:solidFill>
              <a:latin typeface="Arial" pitchFamily="34" charset="0"/>
              <a:cs typeface="Arial" pitchFamily="34" charset="0"/>
            </a:endParaRPr>
          </a:p>
          <a:p>
            <a:pPr marL="342900" indent="-342900" defTabSz="360000">
              <a:buFontTx/>
              <a:buAutoNum type="arabicPeriod"/>
              <a:defRPr/>
            </a:pPr>
            <a:r>
              <a:rPr lang="en-US" sz="1200" dirty="0" smtClean="0">
                <a:solidFill>
                  <a:schemeClr val="bg1"/>
                </a:solidFill>
                <a:latin typeface="Arial" pitchFamily="34" charset="0"/>
                <a:cs typeface="Arial" pitchFamily="34" charset="0"/>
              </a:rPr>
              <a:t>Optional </a:t>
            </a:r>
            <a:r>
              <a:rPr lang="ru-RU" sz="1200" dirty="0" smtClean="0">
                <a:solidFill>
                  <a:schemeClr val="bg1"/>
                </a:solidFill>
                <a:latin typeface="Arial" pitchFamily="34" charset="0"/>
                <a:cs typeface="Arial" pitchFamily="34" charset="0"/>
              </a:rPr>
              <a:t>параметры</a:t>
            </a:r>
            <a:endParaRPr lang="ru-RU" sz="1200" dirty="0">
              <a:solidFill>
                <a:schemeClr val="bg1"/>
              </a:solidFill>
              <a:latin typeface="Arial" pitchFamily="34" charset="0"/>
              <a:cs typeface="Arial" pitchFamily="34" charset="0"/>
            </a:endParaRPr>
          </a:p>
        </p:txBody>
      </p:sp>
      <p:sp>
        <p:nvSpPr>
          <p:cNvPr id="40961" name="Rectangle 1"/>
          <p:cNvSpPr>
            <a:spLocks noChangeArrowheads="1"/>
          </p:cNvSpPr>
          <p:nvPr/>
        </p:nvSpPr>
        <p:spPr bwMode="auto">
          <a:xfrm>
            <a:off x="304800" y="1754009"/>
            <a:ext cx="8610600" cy="486287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SimleParams(int x,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RefParams(int x, int y, ref int z</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z = x * y * z;</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OutParams(int x, int y, out int res</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res =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SumOfParamsList(params int[] list)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sum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(int val in </a:t>
            </a:r>
            <a:r>
              <a:rPr lang="be-BY" sz="1000" dirty="0" smtClean="0">
                <a:solidFill>
                  <a:schemeClr val="bg1"/>
                </a:solidFill>
                <a:latin typeface="Courier New" pitchFamily="49" charset="0"/>
                <a:ea typeface="Calibri" pitchFamily="34" charset="0"/>
                <a:cs typeface="Courier New" pitchFamily="49" charset="0"/>
              </a:rPr>
              <a:t>list) sum </a:t>
            </a:r>
            <a:r>
              <a:rPr lang="be-BY" sz="1000" dirty="0">
                <a:solidFill>
                  <a:schemeClr val="bg1"/>
                </a:solidFill>
                <a:latin typeface="Courier New" pitchFamily="49" charset="0"/>
                <a:ea typeface="Calibri" pitchFamily="34" charset="0"/>
                <a:cs typeface="Courier New" pitchFamily="49" charset="0"/>
              </a:rPr>
              <a:t>+= val;</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sum;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a=5, b=15, c=2;</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Console.WriteLine("Simple params : " + SimleParams(a, b).ToString());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RefParams(a, b, ref c);              //Передача ссылка на С</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Console.WriteLine("Reference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OutParams(a, b, out c);              //Передача ссылки на С как выходного параметра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Console.WriteLine("Out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 = SumOfParamsList(a, b, c, 10, 20, 30, 40);  //Использование списка параметров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Console.WriteLine("Sum = " + s.ToString());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544702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2487</Words>
  <Application>Microsoft Office PowerPoint</Application>
  <PresentationFormat>On-screen Show (4:3)</PresentationFormat>
  <Paragraphs>676</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PowerPoint Presentation</vt:lpstr>
      <vt:lpstr>Материалы для обучения</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2013-10-04T10:01:53Z</dcterms:modified>
</cp:coreProperties>
</file>