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305" r:id="rId24"/>
    <p:sldId id="260" r:id="rId25"/>
    <p:sldId id="282" r:id="rId26"/>
    <p:sldId id="261" r:id="rId27"/>
    <p:sldId id="298" r:id="rId28"/>
    <p:sldId id="274" r:id="rId29"/>
    <p:sldId id="281" r:id="rId30"/>
    <p:sldId id="301" r:id="rId31"/>
    <p:sldId id="275" r:id="rId32"/>
    <p:sldId id="276" r:id="rId33"/>
    <p:sldId id="268" r:id="rId34"/>
    <p:sldId id="286" r:id="rId35"/>
    <p:sldId id="279" r:id="rId36"/>
    <p:sldId id="303" r:id="rId37"/>
    <p:sldId id="304" r:id="rId38"/>
    <p:sldId id="302" r:id="rId39"/>
    <p:sldId id="283" r:id="rId40"/>
    <p:sldId id="278" r:id="rId41"/>
    <p:sldId id="280" r:id="rId42"/>
    <p:sldId id="294" r:id="rId43"/>
    <p:sldId id="273" r:id="rId44"/>
    <p:sldId id="264" r:id="rId45"/>
    <p:sldId id="297" r:id="rId46"/>
    <p:sldId id="263" r:id="rId47"/>
    <p:sldId id="299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C79AC-A384-45C7-A523-22ADA455CFA9}">
          <p14:sldIdLst>
            <p14:sldId id="256"/>
            <p14:sldId id="257"/>
            <p14:sldId id="269"/>
            <p14:sldId id="266"/>
            <p14:sldId id="259"/>
            <p14:sldId id="284"/>
            <p14:sldId id="285"/>
            <p14:sldId id="277"/>
            <p14:sldId id="300"/>
            <p14:sldId id="270"/>
            <p14:sldId id="271"/>
            <p14:sldId id="265"/>
            <p14:sldId id="292"/>
            <p14:sldId id="293"/>
            <p14:sldId id="272"/>
            <p14:sldId id="267"/>
            <p14:sldId id="296"/>
            <p14:sldId id="291"/>
          </p14:sldIdLst>
        </p14:section>
        <p14:section name="LINQ" id="{5B8C2418-E4CC-9944-AB00-46F46190405B}">
          <p14:sldIdLst>
            <p14:sldId id="287"/>
            <p14:sldId id="288"/>
            <p14:sldId id="289"/>
            <p14:sldId id="290"/>
            <p14:sldId id="305"/>
          </p14:sldIdLst>
        </p14:section>
        <p14:section name="LINQ запросы" id="{A85D3983-1D66-4A5A-8EF6-F6D43B0D8575}">
          <p14:sldIdLst>
            <p14:sldId id="260"/>
            <p14:sldId id="282"/>
          </p14:sldIdLst>
        </p14:section>
        <p14:section name="Расширяющие методы" id="{4506275D-1ABE-43B2-B46D-E56F40C5CDC4}">
          <p14:sldIdLst>
            <p14:sldId id="261"/>
            <p14:sldId id="298"/>
            <p14:sldId id="274"/>
            <p14:sldId id="281"/>
            <p14:sldId id="301"/>
            <p14:sldId id="275"/>
            <p14:sldId id="276"/>
            <p14:sldId id="268"/>
            <p14:sldId id="286"/>
            <p14:sldId id="279"/>
            <p14:sldId id="303"/>
            <p14:sldId id="304"/>
            <p14:sldId id="302"/>
            <p14:sldId id="283"/>
            <p14:sldId id="278"/>
            <p14:sldId id="280"/>
            <p14:sldId id="294"/>
            <p14:sldId id="273"/>
          </p14:sldIdLst>
        </p14:section>
        <p14:section name="Библиотека MoreLinq" id="{4D2FF09F-89E0-4466-A4C5-A2AD510D010D}">
          <p14:sldIdLst>
            <p14:sldId id="264"/>
            <p14:sldId id="297"/>
            <p14:sldId id="263"/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63" d="100"/>
          <a:sy n="163" d="100"/>
        </p:scale>
        <p:origin x="-4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s://morelinq.github.io/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Language Integrated Query (LINQ)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547DC5-A497-3E42-88A1-79D1A1F23884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См. комментарий на следующем слайде о ключевом слове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step);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numbers;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).Take(10))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return </a:t>
            </a:r>
            <a:r>
              <a:rPr lang="ru-RU" sz="1600" dirty="0"/>
              <a:t>возращает текущее значение из итерации. При следующеем обращении выполнение продолжится </a:t>
            </a:r>
            <a:r>
              <a:rPr lang="ru-RU" sz="1600"/>
              <a:t>с последнего места.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break </a:t>
            </a:r>
            <a:r>
              <a:rPr lang="ru-RU" sz="1600" dirty="0"/>
              <a:t>служит сигналом конца последовательности.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ru-RU" dirty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 err="1"/>
              <a:t>foreach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cs typeface="Courier New" pitchFamily="49" charset="0"/>
              </a:rPr>
              <a:t>Чтобы объявить </a:t>
            </a:r>
            <a:r>
              <a:rPr lang="en-US" sz="2000" dirty="0">
                <a:cs typeface="Courier New" pitchFamily="49" charset="0"/>
              </a:rPr>
              <a:t>extension </a:t>
            </a:r>
            <a:r>
              <a:rPr lang="ru-RU" sz="2000" dirty="0">
                <a:cs typeface="Courier New" pitchFamily="49" charset="0"/>
              </a:rPr>
              <a:t>метод</a:t>
            </a:r>
            <a:r>
              <a:rPr lang="en-US" sz="2000" dirty="0">
                <a:cs typeface="Courier New" pitchFamily="49" charset="0"/>
              </a:rPr>
              <a:t>(</a:t>
            </a:r>
            <a:r>
              <a:rPr lang="ru-RU" sz="2000" dirty="0">
                <a:cs typeface="Courier New" pitchFamily="49" charset="0"/>
              </a:rPr>
              <a:t>ы</a:t>
            </a:r>
            <a:r>
              <a:rPr lang="en-US" sz="2000" dirty="0">
                <a:cs typeface="Courier New" pitchFamily="49" charset="0"/>
              </a:rPr>
              <a:t>)</a:t>
            </a:r>
            <a:r>
              <a:rPr lang="ru-RU" sz="2000" dirty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Создать </a:t>
            </a:r>
            <a:r>
              <a:rPr lang="en-US" sz="2000" dirty="0">
                <a:cs typeface="Courier New" pitchFamily="49" charset="0"/>
              </a:rPr>
              <a:t>static class. </a:t>
            </a:r>
            <a:r>
              <a:rPr lang="ru-RU" sz="2000" dirty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>
                <a:cs typeface="Courier New" pitchFamily="49" charset="0"/>
              </a:rPr>
              <a:t>Extensions. </a:t>
            </a:r>
            <a:r>
              <a:rPr lang="ru-RU" sz="2000" dirty="0">
                <a:cs typeface="Courier New" pitchFamily="49" charset="0"/>
              </a:rPr>
              <a:t>Класс не может быть вложенным в другой.</a:t>
            </a:r>
            <a:endParaRPr lang="en-US" sz="2000" dirty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Объявить внутри него </a:t>
            </a:r>
            <a:r>
              <a:rPr lang="en-US" sz="2000" dirty="0">
                <a:cs typeface="Courier New" pitchFamily="49" charset="0"/>
              </a:rPr>
              <a:t>public static </a:t>
            </a:r>
            <a:r>
              <a:rPr lang="ru-RU" sz="2000" dirty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>
                <a:cs typeface="Courier New" pitchFamily="49" charset="0"/>
              </a:rPr>
              <a:t>this.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Напишите </a:t>
            </a:r>
            <a:r>
              <a:rPr lang="en-US" dirty="0"/>
              <a:t>extension </a:t>
            </a:r>
            <a:r>
              <a:rPr lang="ru-RU" dirty="0"/>
              <a:t>метод для класса </a:t>
            </a:r>
            <a:r>
              <a:rPr lang="en-US" dirty="0" err="1"/>
              <a:t>StringBuilder</a:t>
            </a:r>
            <a:r>
              <a:rPr lang="en-US" dirty="0"/>
              <a:t>:</a:t>
            </a:r>
          </a:p>
          <a:p>
            <a:r>
              <a:rPr lang="en-US" dirty="0" err="1"/>
              <a:t>AppendFormatLine</a:t>
            </a:r>
            <a:r>
              <a:rPr lang="en-US" dirty="0"/>
              <a:t>(string format, object[]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ru-RU" dirty="0"/>
              <a:t> – форматированный вывод строки заканчивающийся переводом строки.</a:t>
            </a:r>
            <a:r>
              <a:rPr lang="en-US" dirty="0"/>
              <a:t> </a:t>
            </a:r>
            <a:r>
              <a:rPr lang="ru-RU" dirty="0"/>
              <a:t>Он должен делать то же самое что и стандартный метод </a:t>
            </a:r>
            <a:r>
              <a:rPr lang="en-US" dirty="0" err="1"/>
              <a:t>AppendFormat</a:t>
            </a:r>
            <a:r>
              <a:rPr lang="ru-RU" dirty="0"/>
              <a:t>  с добавлением символов перевода строки </a:t>
            </a:r>
            <a:r>
              <a:rPr lang="en-US" dirty="0"/>
              <a:t>(\r\n) </a:t>
            </a:r>
            <a:r>
              <a:rPr lang="ru-RU" dirty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(lambda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Лямбда-выражение это</a:t>
            </a:r>
            <a:r>
              <a:rPr lang="en-US" dirty="0"/>
              <a:t> </a:t>
            </a:r>
            <a:r>
              <a:rPr lang="ru-RU" dirty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/>
              <a:t>(параметры) =</a:t>
            </a:r>
            <a:r>
              <a:rPr lang="en-US" dirty="0"/>
              <a:t>&gt; { </a:t>
            </a:r>
            <a:r>
              <a:rPr lang="ru-RU" dirty="0"/>
              <a:t>тело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=&gt;</a:t>
            </a:r>
            <a:r>
              <a:rPr lang="ru-RU" dirty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};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>: </a:t>
            </a:r>
            <a:r>
              <a:rPr lang="ru-RU" dirty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аргумента не нужны т.к. он 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фигурные скобки, // 	return и точку с запятой можно убрать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и 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лямбда 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Objects: </a:t>
            </a:r>
            <a:r>
              <a:rPr lang="ru-RU" dirty="0"/>
              <a:t>Два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выражения можно писать используя специальный </a:t>
            </a:r>
            <a:r>
              <a:rPr lang="ru-RU" dirty="0">
                <a:solidFill>
                  <a:srgbClr val="FFFF00"/>
                </a:solidFill>
              </a:rPr>
              <a:t>язык запросов</a:t>
            </a:r>
            <a:r>
              <a:rPr lang="ru-RU" dirty="0"/>
              <a:t> и/или </a:t>
            </a:r>
            <a:r>
              <a:rPr lang="ru-RU" dirty="0">
                <a:solidFill>
                  <a:srgbClr val="FFFF00"/>
                </a:solidFill>
              </a:rPr>
              <a:t>методы расширения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  <a:p>
            <a:pPr lvl="1"/>
            <a:r>
              <a:rPr lang="en-US" dirty="0"/>
              <a:t>LINQ in C# 2010</a:t>
            </a:r>
            <a:endParaRPr lang="ru-RU" dirty="0"/>
          </a:p>
          <a:p>
            <a:pPr lvl="1"/>
            <a:r>
              <a:rPr lang="en-US" dirty="0"/>
              <a:t>LINQ in Action</a:t>
            </a:r>
          </a:p>
          <a:p>
            <a:endParaRPr lang="en-US" dirty="0"/>
          </a:p>
          <a:p>
            <a:r>
              <a:rPr lang="en-US" dirty="0"/>
              <a:t>C#/.NET Little Wonders: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LINQ </a:t>
            </a:r>
            <a:r>
              <a:rPr lang="ru-RU" sz="2400" dirty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расширения должы идти в алфавитном порядке. Хранить данные будем в следующем классе: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без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[extension]++;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(extension,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extensions,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(inf1, inf2)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inf1.Count != inf2.Count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? inf2.Count - inf1.Count : inf1.Extension.CompareTo(inf2.Extension)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extensions;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используя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Проекция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03462-EDF4-E147-9862-EB3ED9B5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Отложенное исполнение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C08D06-877D-C340-9132-B1B1AE7E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запросы/методы возвращающие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или производные от них используют отложенное исполнение. Это означает что запрос начнет выполняться в момент начала перебора результата и, далее шаг за шагом по мере запроса новых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8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</a:t>
                      </a:r>
                      <a:r>
                        <a:rPr lang="ru-RU" sz="1400" baseline="0" dirty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Фильтрация элементов с</a:t>
                      </a:r>
                      <a:r>
                        <a:rPr lang="ru-RU" sz="1400" baseline="0" dirty="0"/>
                        <a:t> помощью одного</a:t>
                      </a:r>
                      <a:r>
                        <a:rPr lang="ru-RU" sz="1400" dirty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/>
                        <a:t> операторами И и ИЛИ </a:t>
                      </a:r>
                      <a:r>
                        <a:rPr lang="en-US" sz="1400" dirty="0"/>
                        <a:t>( &amp;&amp; or || ).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Enumerable.Where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</a:t>
                      </a:r>
                      <a:r>
                        <a:rPr lang="ru-RU" sz="1400" baseline="0" dirty="0"/>
                        <a:t> данные которые являются результатом запроса.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Enumerable.Select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Группировка данных по указанному полю.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Enumerable.GroupBy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 идентификатор</a:t>
                      </a:r>
                      <a:r>
                        <a:rPr lang="ru-RU" sz="1400" baseline="0" dirty="0"/>
                        <a:t> который может ссылаться на результаты операторов </a:t>
                      </a:r>
                      <a:r>
                        <a:rPr lang="en-US" sz="1400" baseline="0" dirty="0"/>
                        <a:t>join, group </a:t>
                      </a:r>
                      <a:r>
                        <a:rPr lang="ru-RU" sz="1400" baseline="0" dirty="0"/>
                        <a:t>или </a:t>
                      </a:r>
                      <a:r>
                        <a:rPr lang="en-US" sz="1400" baseline="0" dirty="0"/>
                        <a:t>select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Сортирует</a:t>
                      </a:r>
                      <a:r>
                        <a:rPr lang="ru-RU" sz="1400" baseline="0" dirty="0"/>
                        <a:t> результат запроса по убыванию или возрастанию.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Enumerable.OrderBy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Enumerable.OrderByDescending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Enumerable.ThenBy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 err="1"/>
                        <a:t>Enumerable.ThenByDescending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Объединяет</a:t>
                      </a:r>
                      <a:r>
                        <a:rPr lang="ru-RU" sz="1400" baseline="0" dirty="0"/>
                        <a:t> несколько источников данных.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Enumerable.Join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/>
                        <a:t>Enumerable. </a:t>
                      </a:r>
                      <a:r>
                        <a:rPr lang="en-US" sz="1400" baseline="0" dirty="0" err="1"/>
                        <a:t>GroupJoin</a:t>
                      </a:r>
                      <a:r>
                        <a:rPr lang="en-US" sz="1400" baseline="0" dirty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 переменную</a:t>
                      </a:r>
                      <a:r>
                        <a:rPr lang="ru-RU" sz="1400" baseline="0" dirty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join.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group.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Содержит множество полезных </a:t>
            </a:r>
            <a:r>
              <a:rPr lang="en-US" dirty="0"/>
              <a:t>extension </a:t>
            </a:r>
            <a:r>
              <a:rPr lang="ru-RU" dirty="0"/>
              <a:t>методов для </a:t>
            </a:r>
            <a:r>
              <a:rPr lang="en-US" dirty="0"/>
              <a:t>LINQ to Objects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/>
              <a:t>Enumerable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53676"/>
              </p:ext>
            </p:extLst>
          </p:nvPr>
        </p:nvGraphicFramePr>
        <p:xfrm>
          <a:off x="395536" y="886086"/>
          <a:ext cx="8352928" cy="564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Append,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Prepend, Reverse, Select,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.Where()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Where() </a:t>
            </a:r>
            <a:r>
              <a:rPr lang="ru-RU" dirty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.Select()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SelectMany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Any() </a:t>
            </a:r>
            <a:r>
              <a:rPr lang="ru-RU" dirty="0"/>
              <a:t>и </a:t>
            </a:r>
            <a:r>
              <a:rPr lang="en-US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Any() </a:t>
            </a:r>
            <a:r>
              <a:rPr lang="ru-RU" dirty="0"/>
              <a:t>вызванный без аргументов 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(то есть является не пустой) и </a:t>
            </a:r>
            <a:r>
              <a:rPr lang="en-US" dirty="0"/>
              <a:t>false </a:t>
            </a:r>
            <a:r>
              <a:rPr lang="ru-RU" dirty="0"/>
              <a:t>в </a:t>
            </a:r>
            <a:r>
              <a:rPr lang="ru-RU"/>
              <a:t>противном случае;</a:t>
            </a:r>
            <a:endParaRPr lang="en-US" dirty="0"/>
          </a:p>
          <a:p>
            <a:pPr lvl="1"/>
            <a:r>
              <a:rPr lang="ru-RU" dirty="0"/>
              <a:t>Метод </a:t>
            </a:r>
            <a:r>
              <a:rPr lang="en-US" dirty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для которого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  <a:p>
            <a:r>
              <a:rPr lang="en-US" dirty="0"/>
              <a:t>All()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All(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для всех элементов последовательности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.First() </a:t>
            </a:r>
            <a:r>
              <a:rPr lang="ru-RU" dirty="0"/>
              <a:t>и </a:t>
            </a:r>
            <a:r>
              <a:rPr lang="en-US" dirty="0"/>
              <a:t>.Last()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Возвращают первый или последний элемент.</a:t>
            </a:r>
            <a:r>
              <a:rPr lang="en-US" dirty="0"/>
              <a:t> </a:t>
            </a:r>
            <a:r>
              <a:rPr lang="ru-RU" dirty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/>
              <a:t>FirstOrDefault</a:t>
            </a:r>
            <a:r>
              <a:rPr lang="en-US" dirty="0"/>
              <a:t>()/</a:t>
            </a:r>
            <a:r>
              <a:rPr lang="en-US" dirty="0" err="1"/>
              <a:t>LastOrDefault</a:t>
            </a:r>
            <a:r>
              <a:rPr lang="en-US" dirty="0"/>
              <a:t>(). </a:t>
            </a:r>
            <a:r>
              <a:rPr lang="ru-RU" dirty="0"/>
              <a:t>Они вернут первый элемент или значение по умолчанию</a:t>
            </a:r>
            <a:r>
              <a:rPr lang="en-US" dirty="0"/>
              <a:t>: null </a:t>
            </a:r>
            <a:r>
              <a:rPr lang="ru-RU" dirty="0"/>
              <a:t>для ссылочных типов, 0 для </a:t>
            </a:r>
            <a:r>
              <a:rPr lang="en-US" dirty="0"/>
              <a:t>value </a:t>
            </a:r>
            <a:r>
              <a:rPr lang="ru-RU" dirty="0" smtClean="0"/>
              <a:t>типов. Начиная с </a:t>
            </a:r>
            <a:r>
              <a:rPr lang="en-US" dirty="0" smtClean="0"/>
              <a:t>.NET 6 </a:t>
            </a:r>
            <a:r>
              <a:rPr lang="ru-RU" dirty="0" smtClean="0"/>
              <a:t>есть возможность указать значение по умолчанию для </a:t>
            </a:r>
            <a:r>
              <a:rPr lang="en-US" dirty="0" smtClean="0"/>
              <a:t>***</a:t>
            </a:r>
            <a:r>
              <a:rPr lang="en-US" dirty="0" err="1" smtClean="0"/>
              <a:t>OrDefault</a:t>
            </a:r>
            <a:r>
              <a:rPr lang="en-US" dirty="0" smtClean="0"/>
              <a:t> </a:t>
            </a:r>
            <a:r>
              <a:rPr lang="ru-RU" dirty="0" smtClean="0"/>
              <a:t>методов.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.Single()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Single() </a:t>
            </a:r>
            <a:r>
              <a:rPr lang="ru-RU" dirty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</a:t>
            </a:r>
            <a:r>
              <a:rPr lang="en-US" dirty="0"/>
              <a:t> </a:t>
            </a:r>
            <a:r>
              <a:rPr lang="en-US" dirty="0" err="1"/>
              <a:t>SingleOrDefault</a:t>
            </a:r>
            <a:r>
              <a:rPr lang="en-US" dirty="0" smtClean="0"/>
              <a:t>().</a:t>
            </a:r>
            <a:r>
              <a:rPr lang="ru-RU" dirty="0"/>
              <a:t> Начиная с </a:t>
            </a:r>
            <a:r>
              <a:rPr lang="en-US" dirty="0"/>
              <a:t>.NET 6 </a:t>
            </a:r>
            <a:r>
              <a:rPr lang="ru-RU" dirty="0"/>
              <a:t>есть возможность указать значение по умолчанию для </a:t>
            </a:r>
            <a:r>
              <a:rPr lang="en-US" dirty="0"/>
              <a:t>***</a:t>
            </a:r>
            <a:r>
              <a:rPr lang="en-US" dirty="0" err="1"/>
              <a:t>OrDefault</a:t>
            </a:r>
            <a:r>
              <a:rPr lang="en-US" dirty="0"/>
              <a:t> </a:t>
            </a:r>
            <a:r>
              <a:rPr lang="ru-RU" dirty="0"/>
              <a:t>методов.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Enumerable.GroupBy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Группировка данных по одному или нескольким признакам.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(4),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Except():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.Except(3,4,5) = (1,2)</a:t>
            </a:r>
          </a:p>
          <a:p>
            <a:r>
              <a:rPr lang="en-US" dirty="0"/>
              <a:t>Intersect(): </a:t>
            </a:r>
            <a:r>
              <a:rPr lang="ru-RU" dirty="0"/>
              <a:t>пересечение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 Intersect(3,4,5) = (</a:t>
            </a:r>
            <a:r>
              <a:rPr lang="ru-RU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Union(): </a:t>
            </a:r>
            <a:r>
              <a:rPr lang="ru-RU" dirty="0"/>
              <a:t>объединение с удалением дубликатов</a:t>
            </a:r>
            <a:endParaRPr lang="en-US" dirty="0"/>
          </a:p>
          <a:p>
            <a:pPr lvl="1"/>
            <a:r>
              <a:rPr lang="en-US" dirty="0"/>
              <a:t>(1,2,3) + (3,4,5) = (1,2,3,4,5)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(1,2,3) + (3,4,5) = (1,2,3,3,4,5)</a:t>
            </a:r>
            <a:endParaRPr lang="ru-RU" dirty="0"/>
          </a:p>
          <a:p>
            <a:r>
              <a:rPr lang="en-US" dirty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Union/Intersect/Except</a:t>
            </a:r>
          </a:p>
        </p:txBody>
      </p:sp>
    </p:spTree>
    <p:extLst>
      <p:ext uri="{BB962C8B-B14F-4D97-AF65-F5344CB8AC3E}">
        <p14:creationId xmlns:p14="http://schemas.microsoft.com/office/powerpoint/2010/main" val="367073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788F6-B19F-8449-8F85-422BB61B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Возвращает только уникальные элементы входной коллекции используя </a:t>
            </a:r>
            <a:r>
              <a:rPr lang="en-US" dirty="0" err="1"/>
              <a:t>EqualityComparer</a:t>
            </a:r>
            <a:r>
              <a:rPr lang="en-US" dirty="0"/>
              <a:t> </a:t>
            </a:r>
            <a:r>
              <a:rPr lang="ru-RU" dirty="0"/>
              <a:t>по умолчанию или указанный явно.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1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Append/Prepend (.NET 4.7.1+)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Append: </a:t>
            </a:r>
            <a:r>
              <a:rPr lang="ru-RU" dirty="0"/>
              <a:t>Добавление элемента в конец коллекции</a:t>
            </a:r>
          </a:p>
          <a:p>
            <a:r>
              <a:rPr lang="en-US" dirty="0"/>
              <a:t>Prepend: </a:t>
            </a:r>
            <a:r>
              <a:rPr lang="ru-RU" dirty="0"/>
              <a:t>Добавление элемента в начало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23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Enumerable. </a:t>
            </a:r>
            <a:r>
              <a:rPr lang="ru-RU" dirty="0"/>
              <a:t>Сортировка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/>
              <a:t>()</a:t>
            </a:r>
            <a:r>
              <a:rPr lang="ru-RU" dirty="0"/>
              <a:t> – сортировка по возрастанию.</a:t>
            </a:r>
          </a:p>
          <a:p>
            <a:r>
              <a:rPr lang="en-US" dirty="0" err="1"/>
              <a:t>OrderByDescending</a:t>
            </a:r>
            <a:r>
              <a:rPr lang="en-US" dirty="0"/>
              <a:t>()</a:t>
            </a:r>
            <a:r>
              <a:rPr lang="ru-RU" dirty="0"/>
              <a:t> – сортировка по 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Оба этих метода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/>
              <a:t>ThenBy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ThenByDescending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Данные методы используют устойчивый (</a:t>
            </a:r>
            <a:r>
              <a:rPr lang="en-US" dirty="0"/>
              <a:t>stable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Удобная утилита для тестирования </a:t>
            </a:r>
            <a:r>
              <a:rPr lang="en-US" dirty="0"/>
              <a:t>LINQ </a:t>
            </a:r>
            <a:r>
              <a:rPr lang="ru-RU" dirty="0"/>
              <a:t>запросов и написания </a:t>
            </a:r>
            <a:r>
              <a:rPr lang="en-US" dirty="0"/>
              <a:t>C# </a:t>
            </a:r>
            <a:r>
              <a:rPr lang="ru-RU" dirty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См. также </a:t>
            </a:r>
            <a:r>
              <a:rPr lang="en-US" dirty="0">
                <a:solidFill>
                  <a:srgbClr val="FFFF00"/>
                </a:solidFill>
              </a:rPr>
              <a:t>tools-linqpad.docx</a:t>
            </a: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минимальное значение</a:t>
            </a:r>
          </a:p>
          <a:p>
            <a:r>
              <a:rPr lang="en-US" dirty="0"/>
              <a:t>Max</a:t>
            </a:r>
            <a:r>
              <a:rPr lang="ru-RU" dirty="0"/>
              <a:t>() – максимальное значение</a:t>
            </a:r>
          </a:p>
          <a:p>
            <a:r>
              <a:rPr lang="en-US" dirty="0"/>
              <a:t>Average</a:t>
            </a:r>
            <a:r>
              <a:rPr lang="ru-RU" dirty="0"/>
              <a:t>() – среднее значение</a:t>
            </a:r>
          </a:p>
          <a:p>
            <a:r>
              <a:rPr lang="en-US" dirty="0"/>
              <a:t>Sum</a:t>
            </a:r>
            <a:r>
              <a:rPr lang="ru-RU" dirty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Cast&lt;T&gt;()</a:t>
            </a:r>
          </a:p>
          <a:p>
            <a:r>
              <a:rPr lang="en-US" dirty="0" err="1"/>
              <a:t>OfType</a:t>
            </a:r>
            <a:r>
              <a:rPr lang="en-US" dirty="0"/>
              <a:t>&lt;T&gt;()</a:t>
            </a:r>
            <a:endParaRPr lang="ru-RU" dirty="0"/>
          </a:p>
          <a:p>
            <a:r>
              <a:rPr lang="en-US" dirty="0"/>
              <a:t>Count()</a:t>
            </a:r>
            <a:r>
              <a:rPr lang="ru-RU" dirty="0"/>
              <a:t>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ElementAt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Skip()/</a:t>
            </a:r>
            <a:r>
              <a:rPr lang="en-US" dirty="0" err="1"/>
              <a:t>SkipWhile</a:t>
            </a:r>
            <a:r>
              <a:rPr lang="ru-RU" dirty="0"/>
              <a:t>()</a:t>
            </a:r>
            <a:endParaRPr lang="en-US" dirty="0"/>
          </a:p>
          <a:p>
            <a:r>
              <a:rPr lang="en-US" dirty="0"/>
              <a:t>Take()/</a:t>
            </a:r>
            <a:r>
              <a:rPr lang="en-US" dirty="0" err="1"/>
              <a:t>TakeWhile</a:t>
            </a:r>
            <a:r>
              <a:rPr lang="en-US" dirty="0"/>
              <a:t>()</a:t>
            </a:r>
          </a:p>
          <a:p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Методы </a:t>
            </a:r>
            <a:r>
              <a:rPr lang="en-US" sz="2800" dirty="0"/>
              <a:t>Count()/</a:t>
            </a:r>
            <a:r>
              <a:rPr lang="en-US" sz="2800" dirty="0" err="1"/>
              <a:t>LongCount</a:t>
            </a:r>
            <a:r>
              <a:rPr lang="en-US" sz="2800" dirty="0" smtClean="0"/>
              <a:t>()/</a:t>
            </a:r>
            <a:r>
              <a:rPr lang="en-US" sz="2800" dirty="0" err="1" smtClean="0"/>
              <a:t>TryGetNonEnumeratedCount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Если у коллекции есть свойство </a:t>
            </a:r>
            <a:r>
              <a:rPr lang="en-US" sz="2400" dirty="0"/>
              <a:t>Length/Count, </a:t>
            </a:r>
            <a:r>
              <a:rPr lang="ru-RU" sz="2400" dirty="0"/>
              <a:t>то лучше использовать его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Метод </a:t>
            </a:r>
            <a:r>
              <a:rPr lang="en-US" sz="2400" dirty="0" err="1" smtClean="0"/>
              <a:t>TryGetNonEnumeratedCount</a:t>
            </a:r>
            <a:r>
              <a:rPr lang="ru-RU" sz="2400" smtClean="0"/>
              <a:t> пробует получить количество элементов без перебора коллекции.</a:t>
            </a: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en-US" dirty="0" err="1"/>
              <a:t>ToXXX</a:t>
            </a:r>
            <a:r>
              <a:rPr lang="en-US" dirty="0"/>
              <a:t>()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ToArray</a:t>
            </a:r>
            <a:r>
              <a:rPr lang="en-US" sz="2800" dirty="0"/>
              <a:t>() </a:t>
            </a:r>
            <a:r>
              <a:rPr lang="ru-RU" sz="2800" dirty="0"/>
              <a:t>– 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T[]</a:t>
            </a:r>
          </a:p>
          <a:p>
            <a:r>
              <a:rPr lang="en-US" sz="2800" dirty="0" err="1"/>
              <a:t>ToList</a:t>
            </a:r>
            <a:r>
              <a:rPr lang="en-US" sz="2800" dirty="0"/>
              <a:t>() </a:t>
            </a:r>
            <a:r>
              <a:rPr lang="ru-RU" sz="2800" dirty="0"/>
              <a:t>–</a:t>
            </a:r>
            <a:r>
              <a:rPr lang="en-US" sz="2800" dirty="0"/>
              <a:t> </a:t>
            </a:r>
            <a:r>
              <a:rPr lang="ru-RU" sz="2800" dirty="0"/>
              <a:t>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List&lt;T&gt;</a:t>
            </a:r>
          </a:p>
          <a:p>
            <a:r>
              <a:rPr lang="en-US" sz="2800" dirty="0" err="1"/>
              <a:t>ToDictionary</a:t>
            </a:r>
            <a:r>
              <a:rPr lang="en-US" sz="2800" dirty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Dictionary&lt;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ToHashSet</a:t>
            </a:r>
            <a:r>
              <a:rPr lang="en-US" sz="2800" dirty="0" smtClean="0"/>
              <a:t>() -</a:t>
            </a:r>
            <a:r>
              <a:rPr lang="en-US" sz="2800" dirty="0"/>
              <a:t>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err="1" smtClean="0"/>
              <a:t>HashSet</a:t>
            </a:r>
            <a:r>
              <a:rPr lang="en-US" sz="2800" dirty="0" smtClean="0"/>
              <a:t>&lt;T&gt;</a:t>
            </a:r>
            <a:endParaRPr lang="en-US" sz="2800" dirty="0"/>
          </a:p>
          <a:p>
            <a:r>
              <a:rPr lang="en-US" sz="2800" dirty="0" err="1"/>
              <a:t>ToLookup</a:t>
            </a:r>
            <a:r>
              <a:rPr lang="en-US" sz="2800" dirty="0"/>
              <a:t>()</a:t>
            </a:r>
            <a:r>
              <a:rPr lang="ru-RU" sz="2800" dirty="0"/>
              <a:t> </a:t>
            </a:r>
            <a:r>
              <a:rPr lang="en-US" sz="2800" dirty="0"/>
              <a:t>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Lookup&lt;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TElement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ToEnumerable</a:t>
            </a:r>
            <a:r>
              <a:rPr lang="en-US" sz="2800" dirty="0"/>
              <a:t>() - </a:t>
            </a:r>
            <a:r>
              <a:rPr lang="ru-RU" sz="2800" dirty="0"/>
              <a:t>преобразование </a:t>
            </a:r>
            <a:r>
              <a:rPr lang="ru-RU" sz="2800" dirty="0" smtClean="0"/>
              <a:t>в тип </a:t>
            </a:r>
            <a:r>
              <a:rPr lang="en-US" sz="2800" dirty="0" err="1" smtClean="0"/>
              <a:t>IEnumerable</a:t>
            </a:r>
            <a:r>
              <a:rPr lang="en-US" sz="2800" dirty="0" smtClean="0"/>
              <a:t>&lt;T&gt;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morelinq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Добавляет полезные </a:t>
            </a:r>
            <a:r>
              <a:rPr lang="en-US" dirty="0"/>
              <a:t>extension </a:t>
            </a:r>
            <a:r>
              <a:rPr lang="ru-RU" dirty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://morelinq.github.io/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Превращает 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Присоединяет 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новую последовательность, где каждый элемент создается на основе соответствующих элементов исходных последовательностей.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>
                          <a:effectLst/>
                        </a:rPr>
                        <a:t>Action</a:t>
                      </a:r>
                      <a:r>
                        <a:rPr lang="ru-RU" sz="1400" b="0" dirty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>
                          <a:effectLst/>
                        </a:rPr>
                        <a:t>HashSet</a:t>
                      </a:r>
                      <a:r>
                        <a:rPr lang="en-US" sz="1400" dirty="0">
                          <a:effectLst/>
                        </a:rPr>
                        <a:t>&lt;T&gt;</a:t>
                      </a:r>
                      <a:r>
                        <a:rPr lang="ru-RU" sz="1400" dirty="0">
                          <a:effectLst/>
                        </a:rPr>
                        <a:t> 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 err="1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Objects: </a:t>
            </a:r>
            <a:r>
              <a:rPr lang="ru-RU" dirty="0"/>
              <a:t>работа данными в памяти</a:t>
            </a:r>
            <a:endParaRPr lang="en-US" dirty="0"/>
          </a:p>
          <a:p>
            <a:r>
              <a:rPr lang="en-US" dirty="0"/>
              <a:t>LINQ to XML</a:t>
            </a:r>
            <a:r>
              <a:rPr lang="ru-RU" dirty="0"/>
              <a:t>: работа с </a:t>
            </a:r>
            <a:r>
              <a:rPr lang="en-US" dirty="0"/>
              <a:t>XML</a:t>
            </a:r>
          </a:p>
          <a:p>
            <a:r>
              <a:rPr lang="en-US" dirty="0"/>
              <a:t>Parallel LINQ: </a:t>
            </a:r>
            <a:r>
              <a:rPr lang="ru-RU" dirty="0"/>
              <a:t>многопоточные расширения</a:t>
            </a:r>
            <a:endParaRPr lang="en-US" dirty="0"/>
          </a:p>
          <a:p>
            <a:endParaRPr lang="ru-RU" dirty="0"/>
          </a:p>
          <a:p>
            <a:r>
              <a:rPr lang="ru-RU" dirty="0"/>
              <a:t>Работа с БД:</a:t>
            </a:r>
            <a:endParaRPr lang="en-US" dirty="0"/>
          </a:p>
          <a:p>
            <a:pPr lvl="1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pPr lvl="1"/>
            <a:r>
              <a:rPr lang="en-US" dirty="0"/>
              <a:t>LINQ to SQL (</a:t>
            </a:r>
            <a:r>
              <a:rPr lang="ru-RU" dirty="0"/>
              <a:t>устарел)</a:t>
            </a:r>
            <a:endParaRPr lang="en-US" dirty="0"/>
          </a:p>
          <a:p>
            <a:pPr lvl="1"/>
            <a:r>
              <a:rPr lang="en-US" dirty="0"/>
              <a:t>LINQ to 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типы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класса со свойствами указанными при инициализации. Тип  свойства совпадает с типом значения использованного при инициализации. Разные экземпляры анонимного типа будут иметь одинаковый тип, если названия, типы и порядок свойств совпадает.</a:t>
            </a:r>
          </a:p>
          <a:p>
            <a:endParaRPr lang="ru-RU" sz="2000" dirty="0"/>
          </a:p>
          <a:p>
            <a:r>
              <a:rPr lang="ru-RU" sz="2000" dirty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Объявляется как </a:t>
            </a:r>
            <a:r>
              <a:rPr lang="en-US" sz="2000" dirty="0"/>
              <a:t>class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классе переопределяются </a:t>
            </a:r>
            <a:r>
              <a:rPr lang="en-US" sz="2000" dirty="0" err="1"/>
              <a:t>ToString</a:t>
            </a:r>
            <a:r>
              <a:rPr lang="en-US" sz="2000" dirty="0"/>
              <a:t>(), Equals(object), </a:t>
            </a:r>
            <a:r>
              <a:rPr lang="en-US" sz="2000" dirty="0" err="1"/>
              <a:t>GetHashCode</a:t>
            </a:r>
            <a:r>
              <a:rPr lang="en-US" sz="2000" dirty="0"/>
              <a:t>()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IEnumerable</a:t>
            </a:r>
            <a:r>
              <a:rPr lang="ru-RU" dirty="0"/>
              <a:t> и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(коллекция):</a:t>
            </a:r>
            <a:endParaRPr lang="en-US" dirty="0"/>
          </a:p>
          <a:p>
            <a:r>
              <a:rPr lang="ru-RU" dirty="0"/>
              <a:t>Однонаправленная;</a:t>
            </a:r>
            <a:br>
              <a:rPr lang="ru-RU" dirty="0"/>
            </a:br>
            <a:r>
              <a:rPr lang="ru-RU" dirty="0"/>
              <a:t>	</a:t>
            </a:r>
            <a:r>
              <a:rPr lang="ru-RU" sz="2400" dirty="0"/>
              <a:t>(начало → конец)</a:t>
            </a:r>
          </a:p>
          <a:p>
            <a:r>
              <a:rPr lang="ru-RU" dirty="0"/>
              <a:t>Неизменяемая;</a:t>
            </a:r>
          </a:p>
          <a:p>
            <a:r>
              <a:rPr lang="ru-RU" dirty="0"/>
              <a:t>С неизвестным количеством элементов;</a:t>
            </a:r>
          </a:p>
          <a:p>
            <a:r>
              <a:rPr lang="ru-RU" dirty="0"/>
              <a:t>Без встроенной возможности обращения по индексу.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ru-RU" dirty="0"/>
            </a:b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2774</Words>
  <Application>Microsoft Office PowerPoint</Application>
  <PresentationFormat>On-screen Show (4:3)</PresentationFormat>
  <Paragraphs>450</Paragraphs>
  <Slides>47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Интерфейсы IEnumerable и IEnumerable&lt;T&gt;</vt:lpstr>
      <vt:lpstr>Интерфейсы 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Отложенное исполнение</vt:lpstr>
      <vt:lpstr>PowerPoint Presentation</vt:lpstr>
      <vt:lpstr>Ключевые слова LINQ</vt:lpstr>
      <vt:lpstr>Класс System.Linq.Enumerable</vt:lpstr>
      <vt:lpstr>Методы класса Enumerable</vt:lpstr>
      <vt:lpstr>.Where() отложенное исполнение</vt:lpstr>
      <vt:lpstr>.Select() отложенное исполнение</vt:lpstr>
      <vt:lpstr>.SelectMany() отложенное исполнение</vt:lpstr>
      <vt:lpstr>Any() и All()</vt:lpstr>
      <vt:lpstr>.First() и .Last()</vt:lpstr>
      <vt:lpstr>.Single()</vt:lpstr>
      <vt:lpstr>Enumerable.GroupBy() отложенное исполнение</vt:lpstr>
      <vt:lpstr>Enumerable. Множества</vt:lpstr>
      <vt:lpstr>Union/Intersect/Except</vt:lpstr>
      <vt:lpstr>Distinct отложенное исполнение</vt:lpstr>
      <vt:lpstr>Append/Prepend (.NET 4.7.1+)</vt:lpstr>
      <vt:lpstr>Enumerable. Сортировка отложенное исполнение</vt:lpstr>
      <vt:lpstr>Enumerable. Математика</vt:lpstr>
      <vt:lpstr>Enumerable. Другие методы</vt:lpstr>
      <vt:lpstr>Методы Count()/LongCount()/TryGetNonEnumeratedCount</vt:lpstr>
      <vt:lpstr>Enumerable. ToXXX() методы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2022-11-18T20:41:00Z</dcterms:modified>
</cp:coreProperties>
</file>