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293" r:id="rId19"/>
    <p:sldId id="301" r:id="rId20"/>
    <p:sldId id="300" r:id="rId21"/>
    <p:sldId id="295" r:id="rId22"/>
    <p:sldId id="296" r:id="rId23"/>
    <p:sldId id="297" r:id="rId24"/>
    <p:sldId id="298" r:id="rId25"/>
    <p:sldId id="299" r:id="rId26"/>
    <p:sldId id="260" r:id="rId27"/>
    <p:sldId id="261" r:id="rId28"/>
    <p:sldId id="262" r:id="rId29"/>
    <p:sldId id="263" r:id="rId30"/>
    <p:sldId id="264" r:id="rId31"/>
    <p:sldId id="291" r:id="rId32"/>
    <p:sldId id="265" r:id="rId33"/>
    <p:sldId id="266" r:id="rId34"/>
    <p:sldId id="286" r:id="rId35"/>
    <p:sldId id="267" r:id="rId36"/>
    <p:sldId id="271" r:id="rId37"/>
    <p:sldId id="282" r:id="rId38"/>
    <p:sldId id="288" r:id="rId39"/>
    <p:sldId id="280" r:id="rId40"/>
    <p:sldId id="272" r:id="rId41"/>
    <p:sldId id="27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r>
              <a:rPr lang="ru-RU" dirty="0" smtClean="0"/>
              <a:t> </a:t>
            </a:r>
            <a:r>
              <a:rPr lang="en-US" dirty="0" smtClean="0"/>
              <a:t>Express</a:t>
            </a:r>
          </a:p>
          <a:p>
            <a:pPr lvl="1"/>
            <a:r>
              <a:rPr lang="ru-RU" dirty="0" smtClean="0"/>
              <a:t>Ставится отдельно. Качается бесплатно с сайта </a:t>
            </a:r>
            <a:r>
              <a:rPr lang="en-US" dirty="0" smtClean="0"/>
              <a:t>Microsoft</a:t>
            </a:r>
          </a:p>
          <a:p>
            <a:r>
              <a:rPr lang="en-US" dirty="0"/>
              <a:t>Microsoft SQL Server Data </a:t>
            </a:r>
            <a:r>
              <a:rPr lang="en-US" dirty="0" smtClean="0"/>
              <a:t>Tools</a:t>
            </a:r>
          </a:p>
          <a:p>
            <a:pPr lvl="1"/>
            <a:r>
              <a:rPr lang="ru-RU" dirty="0" smtClean="0"/>
              <a:t>Расширение для </a:t>
            </a:r>
            <a:r>
              <a:rPr lang="en-US" dirty="0" smtClean="0"/>
              <a:t>Visual Studio</a:t>
            </a:r>
            <a:r>
              <a:rPr lang="ru-RU" dirty="0" smtClean="0"/>
              <a:t>. </a:t>
            </a:r>
            <a:r>
              <a:rPr lang="ru-RU" dirty="0"/>
              <a:t>Ставится отдельно. Качается бесплатно с сайта </a:t>
            </a:r>
            <a:r>
              <a:rPr lang="en-US" dirty="0" smtClean="0"/>
              <a:t>Microsoft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msdn.microsoft.com/en-us/data/tools.aspx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никогда</a:t>
            </a:r>
            <a:r>
              <a:rPr lang="ru-RU" dirty="0" smtClean="0"/>
              <a:t>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r>
              <a:rPr lang="en-US" dirty="0" smtClean="0"/>
              <a:t>, timestamp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Однобайтовые 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35656"/>
                <a:gridCol w="1594440"/>
                <a:gridCol w="1615048"/>
                <a:gridCol w="1615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Название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Диапазон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Точность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Размер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8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минута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 день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3 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сером фоне типы доступные в </a:t>
            </a:r>
            <a:r>
              <a:rPr lang="en-US" sz="2400" dirty="0" smtClean="0"/>
              <a:t>SQL Server 2008 </a:t>
            </a:r>
            <a:r>
              <a:rPr lang="ru-RU" sz="2400" dirty="0" smtClean="0"/>
              <a:t>и выше.</a:t>
            </a:r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Численные</a:t>
            </a:r>
            <a:r>
              <a:rPr lang="en-US" dirty="0" smtClean="0"/>
              <a:t> </a:t>
            </a:r>
            <a:r>
              <a:rPr lang="ru-RU" dirty="0" smtClean="0"/>
              <a:t>типы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7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binary </a:t>
            </a:r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</a:p>
          <a:p>
            <a:r>
              <a:rPr lang="en-US" dirty="0" err="1" smtClean="0"/>
              <a:t>varbinary</a:t>
            </a:r>
            <a:endParaRPr lang="en-US" dirty="0" smtClean="0"/>
          </a:p>
          <a:p>
            <a:r>
              <a:rPr lang="en-US" dirty="0" smtClean="0"/>
              <a:t>image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в </a:t>
            </a:r>
            <a:r>
              <a:rPr lang="en-US" dirty="0" smtClean="0"/>
              <a:t>SQL </a:t>
            </a:r>
            <a:r>
              <a:rPr lang="ru-RU" dirty="0" smtClean="0"/>
              <a:t>данных. Рекомендации.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Дата, время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 колонки с одним из типом умеющих хранить даты, время</a:t>
            </a:r>
          </a:p>
          <a:p>
            <a:r>
              <a:rPr lang="ru-RU" dirty="0" smtClean="0"/>
              <a:t>Выбирайте минимально необходимый тип</a:t>
            </a:r>
          </a:p>
          <a:p>
            <a:pPr lvl="1"/>
            <a:r>
              <a:rPr lang="ru-RU" dirty="0" smtClean="0"/>
              <a:t>Например, если вам нужна только дата, то тип </a:t>
            </a:r>
            <a:r>
              <a:rPr lang="en-US" dirty="0" smtClean="0"/>
              <a:t>date </a:t>
            </a:r>
            <a:r>
              <a:rPr lang="ru-RU" dirty="0" smtClean="0"/>
              <a:t>лучше чем тип </a:t>
            </a:r>
            <a:r>
              <a:rPr lang="en-US" dirty="0" err="1" smtClean="0"/>
              <a:t>datetime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 храните дату в виде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</a:t>
            </a:r>
            <a:r>
              <a:rPr lang="ru-RU" dirty="0" smtClean="0"/>
              <a:t> есть тип </a:t>
            </a:r>
            <a:r>
              <a:rPr lang="en-US" dirty="0" err="1" smtClean="0"/>
              <a:t>varbinary</a:t>
            </a:r>
            <a:r>
              <a:rPr lang="en-US" dirty="0" smtClean="0"/>
              <a:t> </a:t>
            </a:r>
            <a:r>
              <a:rPr lang="ru-RU" dirty="0" smtClean="0"/>
              <a:t>(и другие) в которых можно хранить любые бинарные данные без ограничения по размеру. В завимости от размера файлов и типа приложения это может быть как хорошей так и плохой идеей.</a:t>
            </a:r>
          </a:p>
          <a:p>
            <a:pPr marL="0" indent="0">
              <a:buNone/>
            </a:pPr>
            <a:r>
              <a:rPr lang="ru-RU" dirty="0" smtClean="0"/>
              <a:t>За</a:t>
            </a:r>
          </a:p>
          <a:p>
            <a:r>
              <a:rPr lang="ru-RU" dirty="0" smtClean="0"/>
              <a:t>Легкость миграции т.к. все данные хранятся в БД</a:t>
            </a:r>
          </a:p>
          <a:p>
            <a:r>
              <a:rPr lang="ru-RU" dirty="0" smtClean="0"/>
              <a:t>Легкость создания резервной копии</a:t>
            </a:r>
          </a:p>
          <a:p>
            <a:r>
              <a:rPr lang="ru-RU" dirty="0" smtClean="0"/>
              <a:t>Возможность использовать средства БД для ограничения доступа к данным</a:t>
            </a:r>
          </a:p>
          <a:p>
            <a:pPr marL="0" indent="0">
              <a:buNone/>
            </a:pPr>
            <a:r>
              <a:rPr lang="ru-RU" dirty="0" smtClean="0"/>
              <a:t>Против</a:t>
            </a:r>
          </a:p>
          <a:p>
            <a:r>
              <a:rPr lang="ru-RU" dirty="0" smtClean="0"/>
              <a:t>Производительность может оказаться хуже чем при использовании файловой системы</a:t>
            </a:r>
          </a:p>
          <a:p>
            <a:r>
              <a:rPr lang="ru-RU" dirty="0" smtClean="0"/>
              <a:t>Увеличенный размер резервных копий</a:t>
            </a:r>
          </a:p>
          <a:p>
            <a:r>
              <a:rPr lang="ru-RU" dirty="0" smtClean="0"/>
              <a:t>Замедление репликации (если используется)</a:t>
            </a:r>
          </a:p>
          <a:p>
            <a:r>
              <a:rPr lang="ru-RU" dirty="0" smtClean="0"/>
              <a:t>Невозможность использовать средства кеширования файлов из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98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Пароли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 храните пароли в открытом виде в строковых колонках</a:t>
            </a:r>
          </a:p>
          <a:p>
            <a:r>
              <a:rPr lang="ru-RU" dirty="0" smtClean="0"/>
              <a:t>Храните криптографический хеш пароля с использованием случайной «соли» </a:t>
            </a:r>
            <a:r>
              <a:rPr lang="en-US" dirty="0" smtClean="0"/>
              <a:t>(salt)</a:t>
            </a:r>
            <a:r>
              <a:rPr lang="ru-RU" dirty="0" smtClean="0"/>
              <a:t> в бинарном виде или одной из </a:t>
            </a:r>
            <a:r>
              <a:rPr lang="en-US" dirty="0" smtClean="0"/>
              <a:t>hex2str </a:t>
            </a:r>
            <a:r>
              <a:rPr lang="ru-RU" dirty="0" smtClean="0"/>
              <a:t>кодировок (например, </a:t>
            </a:r>
            <a:r>
              <a:rPr lang="en-US" dirty="0" smtClean="0"/>
              <a:t>base64)</a:t>
            </a:r>
          </a:p>
          <a:p>
            <a:r>
              <a:rPr lang="ru-RU" dirty="0" smtClean="0"/>
              <a:t>Предпочитайте алгорит</a:t>
            </a:r>
            <a:r>
              <a:rPr lang="ru-RU" dirty="0"/>
              <a:t>м</a:t>
            </a:r>
            <a:r>
              <a:rPr lang="ru-RU" dirty="0" smtClean="0"/>
              <a:t>ы хеширования созданные специально для паролей </a:t>
            </a:r>
            <a:r>
              <a:rPr lang="en-US" dirty="0" smtClean="0"/>
              <a:t>(</a:t>
            </a:r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r>
              <a:rPr lang="en-US" dirty="0"/>
              <a:t>, </a:t>
            </a:r>
            <a:r>
              <a:rPr lang="en-US" dirty="0" smtClean="0"/>
              <a:t>PBKDF2)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/>
                <a:gridCol w="2736304"/>
                <a:gridCol w="3096345"/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Строка</a:t>
                      </a:r>
                      <a:r>
                        <a:rPr lang="ru-RU" sz="1400" baseline="0" dirty="0" smtClean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ru-RU" sz="1400" baseline="0" dirty="0" smtClean="0"/>
                        <a:t> для всех строк содержащих слово </a:t>
                      </a:r>
                      <a:r>
                        <a:rPr lang="en-US" sz="1400" baseline="0" dirty="0" smtClean="0"/>
                        <a:t>computer </a:t>
                      </a:r>
                      <a:r>
                        <a:rPr lang="ru-RU" sz="1400" baseline="0" dirty="0" smtClean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</a:t>
                      </a:r>
                      <a:r>
                        <a:rPr lang="en-US" sz="1400" dirty="0" smtClean="0"/>
                        <a:t>(</a:t>
                      </a:r>
                      <a:r>
                        <a:rPr lang="ru-RU" sz="1400" dirty="0" smtClean="0"/>
                        <a:t>нижнее подчеркивание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Один любой символ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(Dean, Sean, </a:t>
                      </a:r>
                      <a:r>
                        <a:rPr lang="ru-RU" sz="1400" dirty="0" smtClean="0"/>
                        <a:t>и т.д.</a:t>
                      </a:r>
                      <a:r>
                        <a:rPr lang="en-US" sz="1400" dirty="0" smtClean="0"/>
                        <a:t>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из указанного диапазона </a:t>
                      </a:r>
                      <a:r>
                        <a:rPr lang="en-US" sz="1400" dirty="0" smtClean="0"/>
                        <a:t>([a-f])</a:t>
                      </a:r>
                      <a:r>
                        <a:rPr lang="ru-RU" sz="1400" dirty="0" smtClean="0"/>
                        <a:t> или множества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 smtClean="0"/>
                        <a:t>]).</a:t>
                      </a:r>
                      <a:r>
                        <a:rPr lang="ru-RU" sz="1400" dirty="0" smtClean="0"/>
                        <a:t> При</a:t>
                      </a:r>
                      <a:r>
                        <a:rPr lang="ru-RU" sz="1400" baseline="0" dirty="0" smtClean="0"/>
                        <a:t> поиске с помощью </a:t>
                      </a:r>
                      <a:r>
                        <a:rPr lang="ru-RU" sz="1400" dirty="0" smtClean="0"/>
                        <a:t>диапазонов включаемые символы зависят</a:t>
                      </a:r>
                      <a:r>
                        <a:rPr lang="ru-RU" sz="1400" baseline="0" dirty="0" smtClean="0"/>
                        <a:t> от настроек </a:t>
                      </a:r>
                      <a:r>
                        <a:rPr lang="en-US" sz="1400" baseline="0" dirty="0" smtClean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для</a:t>
                      </a:r>
                      <a:r>
                        <a:rPr lang="ru-RU" sz="1400" baseline="0" dirty="0" smtClean="0"/>
                        <a:t> строк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начинающих</a:t>
                      </a:r>
                      <a:r>
                        <a:rPr lang="en-US" sz="1400" dirty="0" smtClean="0"/>
                        <a:t>c</a:t>
                      </a:r>
                      <a:r>
                        <a:rPr lang="ru-RU" sz="1400" dirty="0" smtClean="0"/>
                        <a:t>я</a:t>
                      </a:r>
                      <a:r>
                        <a:rPr lang="ru-RU" sz="1400" baseline="0" dirty="0" smtClean="0"/>
                        <a:t> с символа в диапазоне от </a:t>
                      </a:r>
                      <a:r>
                        <a:rPr lang="en-US" sz="1400" dirty="0" smtClean="0"/>
                        <a:t>C </a:t>
                      </a:r>
                      <a:r>
                        <a:rPr lang="ru-RU" sz="1400" dirty="0" smtClean="0"/>
                        <a:t>до </a:t>
                      </a:r>
                      <a:r>
                        <a:rPr lang="en-US" sz="1400" dirty="0" smtClean="0"/>
                        <a:t>P </a:t>
                      </a:r>
                      <a:r>
                        <a:rPr lang="ru-RU" sz="1400" dirty="0" smtClean="0"/>
                        <a:t>и заканчивающихся на </a:t>
                      </a:r>
                      <a:r>
                        <a:rPr lang="en-US" sz="1400" dirty="0" err="1" smtClean="0"/>
                        <a:t>arsen</a:t>
                      </a:r>
                      <a:r>
                        <a:rPr lang="ru-RU" sz="1400" dirty="0" smtClean="0"/>
                        <a:t> (</a:t>
                      </a:r>
                      <a:r>
                        <a:rPr lang="en-US" sz="1400" dirty="0" smtClean="0"/>
                        <a:t>Carsen</a:t>
                      </a:r>
                      <a:r>
                        <a:rPr lang="en-US" sz="1400" dirty="0"/>
                        <a:t>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 smtClean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отсутствующий</a:t>
                      </a:r>
                      <a:r>
                        <a:rPr lang="ru-RU" sz="1400" baseline="0" dirty="0" smtClean="0"/>
                        <a:t> в</a:t>
                      </a:r>
                      <a:r>
                        <a:rPr lang="ru-RU" sz="1400" dirty="0" smtClean="0"/>
                        <a:t> указанном диапазоне </a:t>
                      </a:r>
                      <a:r>
                        <a:rPr lang="en-US" sz="1400" dirty="0" smtClean="0"/>
                        <a:t>([^a-f])</a:t>
                      </a:r>
                      <a:r>
                        <a:rPr lang="ru-RU" sz="1400" dirty="0" smtClean="0"/>
                        <a:t> или множестве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([^</a:t>
                      </a:r>
                      <a:r>
                        <a:rPr lang="en-US" sz="1400" dirty="0" err="1" smtClean="0"/>
                        <a:t>abcdef</a:t>
                      </a:r>
                      <a:r>
                        <a:rPr lang="en-US" sz="1400" dirty="0" smtClean="0"/>
                        <a:t>]).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 smtClean="0">
                <a:solidFill>
                  <a:srgbClr val="FFFF00"/>
                </a:solidFill>
              </a:rPr>
              <a:t>Реляционные </a:t>
            </a:r>
            <a:r>
              <a:rPr lang="en-US" sz="4600" dirty="0" smtClean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</a:t>
            </a:r>
            <a:r>
              <a:rPr lang="en-US" dirty="0" smtClean="0">
                <a:solidFill>
                  <a:schemeClr val="bg1"/>
                </a:solidFill>
              </a:rPr>
              <a:t>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 smtClean="0">
                <a:solidFill>
                  <a:schemeClr val="bg1"/>
                </a:solidFill>
              </a:rPr>
              <a:t>, Oracle, MySQL, PostgreSQL, SQLite, ...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 smtClean="0"/>
              <a:t>SimpleDB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pPr lvl="1"/>
            <a:r>
              <a:rPr lang="en-US" dirty="0" smtClean="0"/>
              <a:t>Neo4j, </a:t>
            </a:r>
            <a:r>
              <a:rPr lang="en-US" dirty="0" err="1" smtClean="0"/>
              <a:t>MapGraph</a:t>
            </a:r>
            <a:r>
              <a:rPr lang="en-US" dirty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Объектно-ориентированные</a:t>
            </a:r>
            <a:endParaRPr lang="en-US" dirty="0" smtClean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</a:t>
            </a:r>
            <a:r>
              <a:rPr lang="en-US" dirty="0" smtClean="0"/>
              <a:t>Db4o, ...</a:t>
            </a:r>
            <a:endParaRPr lang="en-US" dirty="0"/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Server: </a:t>
            </a:r>
            <a:r>
              <a:rPr lang="ru-RU" dirty="0" smtClean="0"/>
              <a:t>Краткая история версий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2014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Server 2008 </a:t>
            </a:r>
            <a:r>
              <a:rPr lang="ru-RU" dirty="0" smtClean="0"/>
              <a:t>и 2008 </a:t>
            </a:r>
            <a:r>
              <a:rPr lang="en-US" dirty="0" smtClean="0"/>
              <a:t>R2</a:t>
            </a:r>
            <a:r>
              <a:rPr lang="ru-RU" dirty="0" smtClean="0"/>
              <a:t> (2010 год)</a:t>
            </a:r>
            <a:endParaRPr lang="en-US" dirty="0" smtClean="0"/>
          </a:p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2000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SQL Server 1.0, 1989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2481</Words>
  <Application>Microsoft Office PowerPoint</Application>
  <PresentationFormat>On-screen Show (4:3)</PresentationFormat>
  <Paragraphs>442</Paragraphs>
  <Slides>41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Даты</vt:lpstr>
      <vt:lpstr>T-SQL: Численные типы </vt:lpstr>
      <vt:lpstr>T-SQL: binary типы</vt:lpstr>
      <vt:lpstr>Хранение в SQL данных. Рекомендации.</vt:lpstr>
      <vt:lpstr>Дата, время</vt:lpstr>
      <vt:lpstr>Файлы</vt:lpstr>
      <vt:lpstr>Пароли</vt:lpstr>
      <vt:lpstr>Язык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2015-10-09T22:27:52Z</dcterms:modified>
</cp:coreProperties>
</file>