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9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11/6/2012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226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11/6/2012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78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11/6/2012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512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11/6/2012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02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11/6/2012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605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11/6/2012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52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11/6/2012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409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11/6/2012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482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11/6/2012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799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11/6/2012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429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11/6/2012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00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CF776-F836-4CCD-9497-99E5597B8B5D}" type="datetimeFigureOut">
              <a:rPr lang="en-US" smtClean="0"/>
              <a:t>11/6/2012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091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3508" y="2528900"/>
            <a:ext cx="8856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>
                <a:solidFill>
                  <a:schemeClr val="bg1"/>
                </a:solidFill>
              </a:rPr>
              <a:t>5</a:t>
            </a:r>
            <a:r>
              <a:rPr lang="ru-RU" sz="2400" dirty="0">
                <a:solidFill>
                  <a:schemeClr val="bg1"/>
                </a:solidFill>
              </a:rPr>
              <a:t>. Делегаты и </a:t>
            </a:r>
            <a:r>
              <a:rPr lang="ru-RU" sz="2400" dirty="0" smtClean="0">
                <a:solidFill>
                  <a:schemeClr val="bg1"/>
                </a:solidFill>
              </a:rPr>
              <a:t>события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79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Прямоугольник 2"/>
          <p:cNvSpPr>
            <a:spLocks noChangeArrowheads="1"/>
          </p:cNvSpPr>
          <p:nvPr/>
        </p:nvSpPr>
        <p:spPr bwMode="auto">
          <a:xfrm>
            <a:off x="21336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События.</a:t>
            </a:r>
          </a:p>
        </p:txBody>
      </p:sp>
      <p:sp>
        <p:nvSpPr>
          <p:cNvPr id="22529" name="Rectangle 1"/>
          <p:cNvSpPr>
            <a:spLocks noChangeArrowheads="1"/>
          </p:cNvSpPr>
          <p:nvPr/>
        </p:nvSpPr>
        <p:spPr bwMode="auto">
          <a:xfrm>
            <a:off x="152400" y="838200"/>
            <a:ext cx="8839200" cy="8620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Car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delegate void Explosion();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event Explosion explode;	//Шаг 1. Объявление события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. . . . . . . . . . . . . . . . . . . . . . .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10244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Создадим класс </a:t>
            </a:r>
            <a:r>
              <a:rPr lang="en-US" sz="1600" dirty="0"/>
              <a:t>Car</a:t>
            </a:r>
            <a:r>
              <a:rPr lang="ru-RU" sz="1600" dirty="0"/>
              <a:t>, в котором будет одно событие – взрыв.</a:t>
            </a:r>
          </a:p>
        </p:txBody>
      </p:sp>
      <p:sp>
        <p:nvSpPr>
          <p:cNvPr id="10245" name="TextBox 6"/>
          <p:cNvSpPr txBox="1">
            <a:spLocks noChangeArrowheads="1"/>
          </p:cNvSpPr>
          <p:nvPr/>
        </p:nvSpPr>
        <p:spPr bwMode="auto">
          <a:xfrm>
            <a:off x="152400" y="17526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Создадим условия для взрыва</a:t>
            </a:r>
            <a:r>
              <a:rPr lang="en-US" sz="1600"/>
              <a:t>:</a:t>
            </a:r>
            <a:endParaRPr lang="ru-RU" sz="1600"/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152400" y="2084388"/>
            <a:ext cx="8839200" cy="390842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. . . . . . . . . . . . . . . . . . . . . . .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Car()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speed = 0;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AddSpeed()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if (speed &gt; 200)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Console.Write("Engine explode...");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explode();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//Шаг 3. Вызов(генерация) события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else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speed += 20;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Console.WriteLine("Speed = {0}", speed);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Repa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ir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speed = 0;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143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Прямоугольник 2"/>
          <p:cNvSpPr>
            <a:spLocks noChangeArrowheads="1"/>
          </p:cNvSpPr>
          <p:nvPr/>
        </p:nvSpPr>
        <p:spPr bwMode="auto">
          <a:xfrm>
            <a:off x="21336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События.</a:t>
            </a:r>
          </a:p>
        </p:txBody>
      </p:sp>
      <p:sp>
        <p:nvSpPr>
          <p:cNvPr id="11267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Добавляем объект машины и метод-обработчик события взрыва.</a:t>
            </a:r>
          </a:p>
        </p:txBody>
      </p:sp>
      <p:sp>
        <p:nvSpPr>
          <p:cNvPr id="35841" name="Rectangle 1"/>
          <p:cNvSpPr>
            <a:spLocks noChangeArrowheads="1"/>
          </p:cNvSpPr>
          <p:nvPr/>
        </p:nvSpPr>
        <p:spPr bwMode="auto">
          <a:xfrm>
            <a:off x="152400" y="838200"/>
            <a:ext cx="8839200" cy="34623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ru-RU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. . . . . . . . . . . . . . . . . . . . . . . . . </a:t>
            </a:r>
            <a:endParaRPr lang="be-BY" sz="1000" dirty="0"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000" dirty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rgbClr val="0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Program</a:t>
            </a:r>
            <a:endParaRPr lang="be-BY" sz="900" dirty="0"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lang="be-BY" sz="1000" dirty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rgbClr val="0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Car</a:t>
            </a: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bmw;</a:t>
            </a:r>
            <a:endParaRPr lang="be-BY" sz="900" dirty="0"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lang="be-BY" sz="1000" dirty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void </a:t>
            </a: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Repare()</a:t>
            </a:r>
            <a:endParaRPr lang="be-BY" sz="900" dirty="0"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System.Threading.</a:t>
            </a:r>
            <a:r>
              <a:rPr lang="be-BY" sz="1000" dirty="0">
                <a:solidFill>
                  <a:srgbClr val="0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Thread</a:t>
            </a: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.Sleep(600);</a:t>
            </a:r>
            <a:endParaRPr lang="be-BY" sz="900" dirty="0"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be-BY" sz="1000" dirty="0">
                <a:solidFill>
                  <a:srgbClr val="0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</a:t>
            </a: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.WriteLine(</a:t>
            </a:r>
            <a:r>
              <a:rPr lang="be-BY" sz="1000" dirty="0">
                <a:solidFill>
                  <a:srgbClr val="8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"Repared!"</a:t>
            </a: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be-BY" sz="900" dirty="0"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bmw.Repare();</a:t>
            </a:r>
            <a:endParaRPr lang="be-BY" sz="900" dirty="0"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lang="be-BY" sz="1000" dirty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Main(</a:t>
            </a:r>
            <a:r>
              <a:rPr lang="be-BY" sz="1000" dirty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string</a:t>
            </a: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[] args)</a:t>
            </a:r>
            <a:endParaRPr lang="be-BY" sz="900" dirty="0"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bmw = </a:t>
            </a:r>
            <a:r>
              <a:rPr lang="be-BY" sz="1000" dirty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rgbClr val="0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Car</a:t>
            </a: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be-BY" sz="900" dirty="0"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bmw.explode += Repare;		</a:t>
            </a:r>
            <a:r>
              <a:rPr lang="be-BY" sz="1000" dirty="0">
                <a:solidFill>
                  <a:srgbClr val="008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//Шаг 2. Регистрация обработчика</a:t>
            </a:r>
            <a:r>
              <a:rPr lang="be-BY" sz="900" dirty="0">
                <a:solidFill>
                  <a:srgbClr val="008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события</a:t>
            </a:r>
            <a:endParaRPr lang="be-BY" sz="900" dirty="0">
              <a:solidFill>
                <a:srgbClr val="008000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be-BY" sz="1000" dirty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while</a:t>
            </a: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lang="be-BY" sz="1000" dirty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true</a:t>
            </a: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900" dirty="0"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bmw.AddSpeed();</a:t>
            </a:r>
            <a:endParaRPr lang="be-BY" sz="900" dirty="0"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System.Threading.</a:t>
            </a:r>
            <a:r>
              <a:rPr lang="be-BY" sz="1000" dirty="0">
                <a:solidFill>
                  <a:srgbClr val="0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Thread</a:t>
            </a: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.Sleep(200);</a:t>
            </a:r>
            <a:endParaRPr lang="be-BY" sz="900" dirty="0"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295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2"/>
          <p:cNvSpPr>
            <a:spLocks noChangeArrowheads="1"/>
          </p:cNvSpPr>
          <p:nvPr/>
        </p:nvSpPr>
        <p:spPr bwMode="auto">
          <a:xfrm>
            <a:off x="21336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События.</a:t>
            </a:r>
          </a:p>
        </p:txBody>
      </p:sp>
      <p:sp>
        <p:nvSpPr>
          <p:cNvPr id="12291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113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Для обработки стандартных событий применяются готовые делегаты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</a:p>
          <a:p>
            <a:pPr eaLnBrk="1" hangingPunct="1"/>
            <a:endParaRPr lang="en-US" sz="16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public delegate void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EventHandler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(object sender,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EventArgs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e);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public delegate void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EventHandler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&lt;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TEventArgs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&gt;(object sender,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TEventArgs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 e)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                                                       where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TEventArgs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 :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EventArgs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;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12292" name="TextBox 6"/>
          <p:cNvSpPr txBox="1">
            <a:spLocks noChangeArrowheads="1"/>
          </p:cNvSpPr>
          <p:nvPr/>
        </p:nvSpPr>
        <p:spPr bwMode="auto">
          <a:xfrm>
            <a:off x="152400" y="16764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object sender</a:t>
            </a:r>
            <a:r>
              <a:rPr lang="ru-RU" sz="16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– </a:t>
            </a:r>
            <a:r>
              <a:rPr lang="ru-RU" sz="16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объект, который генерирует событие.</a:t>
            </a: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EventArgs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e</a:t>
            </a:r>
            <a:r>
              <a:rPr lang="ru-RU" sz="16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16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–</a:t>
            </a:r>
            <a:r>
              <a:rPr lang="ru-RU" sz="16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 объект, содержащий аргументы( параметры ) события.</a:t>
            </a:r>
            <a:endParaRPr lang="ru-RU" sz="16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2293" name="Rectangle 3"/>
          <p:cNvSpPr>
            <a:spLocks noChangeArrowheads="1"/>
          </p:cNvSpPr>
          <p:nvPr/>
        </p:nvSpPr>
        <p:spPr bwMode="auto">
          <a:xfrm>
            <a:off x="228600" y="3657600"/>
            <a:ext cx="8686800" cy="116998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vent &lt;имя делегата&gt; &lt;имя события&gt;</a:t>
            </a:r>
            <a:endParaRPr lang="be-BY" sz="1400" dirty="0">
              <a:solidFill>
                <a:schemeClr val="bg1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eaLnBrk="0" hangingPunct="0"/>
            <a:r>
              <a:rPr lang="ru-RU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{</a:t>
            </a:r>
            <a:endParaRPr lang="be-BY" sz="1400" dirty="0">
              <a:solidFill>
                <a:schemeClr val="bg1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eaLnBrk="0" hangingPunct="0"/>
            <a:r>
              <a:rPr lang="ru-RU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add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{ }</a:t>
            </a:r>
            <a:endParaRPr lang="be-BY" sz="1400" dirty="0">
              <a:solidFill>
                <a:schemeClr val="bg1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eaLnBrk="0" hangingPunct="0"/>
            <a:r>
              <a:rPr lang="ru-RU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remove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{ }</a:t>
            </a:r>
            <a:endParaRPr lang="be-BY" sz="1400" dirty="0">
              <a:solidFill>
                <a:schemeClr val="bg1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eaLnBrk="0" hangingPunct="0"/>
            <a:r>
              <a:rPr lang="ru-RU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};</a:t>
            </a:r>
            <a:endParaRPr lang="be-BY" sz="1400" dirty="0">
              <a:solidFill>
                <a:schemeClr val="bg1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</p:txBody>
      </p:sp>
      <p:sp>
        <p:nvSpPr>
          <p:cNvPr id="12294" name="TextBox 6"/>
          <p:cNvSpPr txBox="1">
            <a:spLocks noChangeArrowheads="1"/>
          </p:cNvSpPr>
          <p:nvPr/>
        </p:nvSpPr>
        <p:spPr bwMode="auto">
          <a:xfrm>
            <a:off x="152400" y="28956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Методы добавления и удаления делегата из события генерируются автоматически, однако программист может их переопределить, используя следующую запись</a:t>
            </a:r>
            <a:r>
              <a:rPr lang="en-US" sz="1600"/>
              <a:t>:</a:t>
            </a:r>
            <a:endParaRPr lang="ru-RU" sz="1600"/>
          </a:p>
        </p:txBody>
      </p:sp>
    </p:spTree>
    <p:extLst>
      <p:ext uri="{BB962C8B-B14F-4D97-AF65-F5344CB8AC3E}">
        <p14:creationId xmlns:p14="http://schemas.microsoft.com/office/powerpoint/2010/main" val="189411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ChangeArrowheads="1"/>
          </p:cNvSpPr>
          <p:nvPr/>
        </p:nvSpPr>
        <p:spPr bwMode="auto">
          <a:xfrm>
            <a:off x="152400" y="228600"/>
            <a:ext cx="8839200" cy="644842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 System;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 System.Collections.Generic;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 System.Text;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 System.Text.RegularExpressions;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 System.IO;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namespace ConsoleApplication7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Watch(@"c:/temp", "*.txt", true);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static void Watch(string path, string filter, bool includeSubDirs)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using (FileSystemWatcher watcher = new FileSystemWatcher(path, filter))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watcher.Deleted += delegate(object o, FileSystemEventArgs e)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Console.WriteLine("File {0} has been {1}", e.FullPath, e.ChangeType);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watcher.Changed += delegate(object o, FileSystemEventArgs e)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Console.WriteLine("File {0} has been {1}", e.FullPath, e.ChangeType);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watcher.Deleted += delegate(object o, FileSystemEventArgs e)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Console.WriteLine("File {0} has been {1}", e.FullPath, e.ChangeType); };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watcher.Renamed += delegate(object o, RenamedEventArgs e)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Console.WriteLine("Renamed: {0}-&gt;{1}", e.OldFullPath, e.FullPath);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watcher.Error += delegate(object o, ErrorEventArgs e)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Console.WriteLine("Error: " + e.GetException().Message); };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watcher.IncludeSubdirectories = includeSubDirs;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watcher.EnableRaisingEvents = true;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Console.WriteLine("Listening for events - &lt;enter&gt; to end");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Console.ReadLine();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37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2"/>
          <p:cNvSpPr>
            <a:spLocks noChangeArrowheads="1"/>
          </p:cNvSpPr>
          <p:nvPr/>
        </p:nvSpPr>
        <p:spPr bwMode="auto">
          <a:xfrm>
            <a:off x="21336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 dirty="0" smtClean="0"/>
              <a:t>Практика</a:t>
            </a:r>
            <a:endParaRPr lang="ru-RU" sz="2400" b="1" dirty="0"/>
          </a:p>
        </p:txBody>
      </p:sp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152400" y="620688"/>
            <a:ext cx="88392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i="1" dirty="0">
                <a:cs typeface="Arial" charset="0"/>
              </a:rPr>
              <a:t>	Создание класса </a:t>
            </a:r>
            <a:r>
              <a:rPr lang="en-US" i="1" dirty="0">
                <a:cs typeface="Arial" charset="0"/>
              </a:rPr>
              <a:t>“</a:t>
            </a:r>
            <a:r>
              <a:rPr lang="ru-RU" i="1" dirty="0">
                <a:cs typeface="Arial" charset="0"/>
              </a:rPr>
              <a:t>Секундомер</a:t>
            </a:r>
            <a:r>
              <a:rPr lang="en-US" i="1" dirty="0">
                <a:cs typeface="Arial" charset="0"/>
              </a:rPr>
              <a:t>”</a:t>
            </a:r>
            <a:r>
              <a:rPr lang="ru-RU" i="1" dirty="0">
                <a:cs typeface="Arial" charset="0"/>
              </a:rPr>
              <a:t>, используя события и объект класса </a:t>
            </a:r>
            <a:r>
              <a:rPr lang="en-US" i="1" dirty="0">
                <a:cs typeface="Arial" charset="0"/>
              </a:rPr>
              <a:t>Timer</a:t>
            </a:r>
            <a:r>
              <a:rPr lang="en-US" i="1" dirty="0" smtClean="0">
                <a:cs typeface="Arial" charset="0"/>
              </a:rPr>
              <a:t>.</a:t>
            </a:r>
            <a:endParaRPr lang="ru-RU" i="1" dirty="0" smtClean="0">
              <a:cs typeface="Arial" charset="0"/>
            </a:endParaRPr>
          </a:p>
          <a:p>
            <a:pPr eaLnBrk="1" hangingPunct="1"/>
            <a:endParaRPr lang="ru-RU" i="1" dirty="0">
              <a:cs typeface="Arial" charset="0"/>
            </a:endParaRPr>
          </a:p>
          <a:p>
            <a:pPr eaLnBrk="1" hangingPunct="1"/>
            <a:r>
              <a:rPr lang="ru-RU" i="1" dirty="0" smtClean="0">
                <a:cs typeface="Arial" charset="0"/>
              </a:rPr>
              <a:t>Приложение </a:t>
            </a:r>
            <a:r>
              <a:rPr lang="en-US" i="1" dirty="0" err="1" smtClean="0">
                <a:cs typeface="Arial" charset="0"/>
              </a:rPr>
              <a:t>WindowsForms</a:t>
            </a:r>
            <a:endParaRPr lang="en-US" i="1" dirty="0" smtClean="0">
              <a:cs typeface="Arial" charset="0"/>
            </a:endParaRPr>
          </a:p>
          <a:p>
            <a:pPr eaLnBrk="1" hangingPunct="1"/>
            <a:endParaRPr lang="en-US" i="1" dirty="0">
              <a:cs typeface="Arial" charset="0"/>
            </a:endParaRPr>
          </a:p>
          <a:p>
            <a:pPr eaLnBrk="1" hangingPunct="1"/>
            <a:r>
              <a:rPr lang="ru-RU" i="1" dirty="0" smtClean="0">
                <a:cs typeface="Arial" charset="0"/>
              </a:rPr>
              <a:t>Для хранения промежутка времени используйте структуру </a:t>
            </a:r>
            <a:r>
              <a:rPr lang="en-US" i="1" dirty="0" err="1" smtClean="0">
                <a:cs typeface="Arial" charset="0"/>
              </a:rPr>
              <a:t>TimeSpan</a:t>
            </a:r>
            <a:r>
              <a:rPr lang="ru-RU" i="1" dirty="0" smtClean="0">
                <a:cs typeface="Arial" charset="0"/>
              </a:rPr>
              <a:t>. Для форматированного вывода </a:t>
            </a:r>
            <a:r>
              <a:rPr lang="en-US" i="1" dirty="0" err="1" smtClean="0">
                <a:cs typeface="Arial" charset="0"/>
              </a:rPr>
              <a:t>String.Format</a:t>
            </a:r>
            <a:r>
              <a:rPr lang="en-US" i="1" dirty="0" smtClean="0">
                <a:cs typeface="Arial" charset="0"/>
              </a:rPr>
              <a:t>()</a:t>
            </a:r>
            <a:endParaRPr lang="en-US" i="1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301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3136613"/>
            <a:ext cx="86409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3200" dirty="0">
                <a:solidFill>
                  <a:schemeClr val="bg1"/>
                </a:solidFill>
              </a:rPr>
              <a:t>https://github.com/bazile/Training</a:t>
            </a:r>
            <a:endParaRPr lang="en-US" sz="32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281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Прямоугольник 2"/>
          <p:cNvSpPr>
            <a:spLocks noChangeArrowheads="1"/>
          </p:cNvSpPr>
          <p:nvPr/>
        </p:nvSpPr>
        <p:spPr bwMode="auto">
          <a:xfrm>
            <a:off x="23622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Делегаты.</a:t>
            </a:r>
          </a:p>
        </p:txBody>
      </p:sp>
      <p:sp>
        <p:nvSpPr>
          <p:cNvPr id="3075" name="Rectangle 1"/>
          <p:cNvSpPr>
            <a:spLocks noChangeArrowheads="1"/>
          </p:cNvSpPr>
          <p:nvPr/>
        </p:nvSpPr>
        <p:spPr bwMode="auto">
          <a:xfrm>
            <a:off x="152400" y="1658938"/>
            <a:ext cx="8839200" cy="24606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&lt;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Модификатор доступа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&gt;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delegate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&lt;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Возвращаемый тип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&gt; &lt;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Имя делегата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&gt;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Список принимаемых параметров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&gt;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3076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Делегат – пользовательский тип данных, представляющий из себя указатель на функцию с заданной сигнатурой. Объект делегата позволяет вызвать метод любого объекта или класса без использования ссылки на сам объект или без указания типа класса.</a:t>
            </a:r>
            <a:endParaRPr lang="be-BY" sz="160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152400" y="1981200"/>
            <a:ext cx="8839200" cy="4619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public delegate double Power(double a);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private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delegate void Printer(object obj);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extBox 6"/>
          <p:cNvSpPr txBox="1">
            <a:spLocks noChangeArrowheads="1"/>
          </p:cNvSpPr>
          <p:nvPr/>
        </p:nvSpPr>
        <p:spPr bwMode="auto">
          <a:xfrm>
            <a:off x="76200" y="2503488"/>
            <a:ext cx="90678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Фактически, делегат может указывать на любой метод с соответствующей сигнатурой, то есть на метод с совпадающими входными и возвращаемыми параметрами. </a:t>
            </a:r>
            <a:endParaRPr lang="en-US" sz="1600" dirty="0">
              <a:solidFill>
                <a:schemeClr val="bg1"/>
              </a:solidFill>
            </a:endParaRPr>
          </a:p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ru-RU" sz="1600" dirty="0">
                <a:solidFill>
                  <a:schemeClr val="bg1"/>
                </a:solidFill>
              </a:rPr>
              <a:t>Например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ru-RU" sz="1600" dirty="0">
                <a:solidFill>
                  <a:schemeClr val="bg1"/>
                </a:solidFill>
              </a:rPr>
              <a:t>делегат 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be-BY" sz="1600" dirty="0">
                <a:solidFill>
                  <a:srgbClr val="FFC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delegate double Power(double a)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может 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указывать</a:t>
            </a:r>
            <a:r>
              <a:rPr lang="be-BY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 на методы</a:t>
            </a:r>
            <a:endParaRPr lang="be-BY" sz="16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152400" y="3324225"/>
            <a:ext cx="8839200" cy="14620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double Power3(double a)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a * a * a;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double SquareRoot(double a)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System.Math.Sqrt(a);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3080" name="TextBox 6"/>
          <p:cNvSpPr txBox="1">
            <a:spLocks noChangeArrowheads="1"/>
          </p:cNvSpPr>
          <p:nvPr/>
        </p:nvSpPr>
        <p:spPr bwMode="auto">
          <a:xfrm>
            <a:off x="76200" y="4843463"/>
            <a:ext cx="90678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А делегат  </a:t>
            </a:r>
            <a:r>
              <a:rPr lang="be-BY" sz="1600" dirty="0">
                <a:solidFill>
                  <a:srgbClr val="FFC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delegate void Printer(object obj)</a:t>
            </a:r>
            <a:r>
              <a:rPr lang="be-BY" sz="16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600" dirty="0">
                <a:ea typeface="Calibri" pitchFamily="34" charset="0"/>
                <a:cs typeface="Arial" charset="0"/>
              </a:rPr>
              <a:t>– на методы</a:t>
            </a:r>
            <a:endParaRPr lang="be-BY" sz="1600" dirty="0">
              <a:solidFill>
                <a:srgbClr val="008080"/>
              </a:solidFill>
              <a:cs typeface="Arial" charset="0"/>
            </a:endParaRPr>
          </a:p>
        </p:txBody>
      </p:sp>
      <p:sp>
        <p:nvSpPr>
          <p:cNvPr id="3" name="Rectangle 8"/>
          <p:cNvSpPr>
            <a:spLocks noChangeArrowheads="1"/>
          </p:cNvSpPr>
          <p:nvPr/>
        </p:nvSpPr>
        <p:spPr bwMode="auto">
          <a:xfrm>
            <a:off x="152400" y="5181600"/>
            <a:ext cx="8839200" cy="14620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PrintAtLine(object obj)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Console.Write(obj.ToString());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PrintAtString(object obj)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Console.WriteLine(obj.ToString());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61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152400" y="1143000"/>
            <a:ext cx="8839200" cy="55864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delegate void Printer(object obj);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class LinePrinter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void PrintAtLine(object obj)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Console.Write(obj.ToString());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class StringPrinter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void PrintAtString(object obj)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Console.WriteLine(obj.ToString());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PrintSomeObjects( Printer toPrint 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toPrint(12);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toPrint(20.301);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toPrint("My name is...");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toPrint(Environment.MachineName);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LinePrinter lp = new LinePrinter();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StringPrinter sp = new StringPrinter();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Printer line = new Printer(lp.PrintAtLine);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Printer str = new Printer(sp.PrintAtString);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PrintSomeObjects(line);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PrintSomeObjects(str);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Console.ReadLine();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4099" name="Прямоугольник 2"/>
          <p:cNvSpPr>
            <a:spLocks noChangeArrowheads="1"/>
          </p:cNvSpPr>
          <p:nvPr/>
        </p:nvSpPr>
        <p:spPr bwMode="auto">
          <a:xfrm>
            <a:off x="23622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Делегаты.</a:t>
            </a:r>
          </a:p>
        </p:txBody>
      </p:sp>
      <p:sp>
        <p:nvSpPr>
          <p:cNvPr id="4100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Пример использования делегата. Создаем два метода для вывода данных на экран в разном формате. После чего, используя делегат выводим одни и те же данные.</a:t>
            </a:r>
            <a:endParaRPr lang="be-BY" sz="160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176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Прямоугольник 2"/>
          <p:cNvSpPr>
            <a:spLocks noChangeArrowheads="1"/>
          </p:cNvSpPr>
          <p:nvPr/>
        </p:nvSpPr>
        <p:spPr bwMode="auto">
          <a:xfrm>
            <a:off x="0" y="0"/>
            <a:ext cx="9144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Делегаты.</a:t>
            </a:r>
            <a:r>
              <a:rPr lang="en-US" sz="2400" b="1"/>
              <a:t> MulticastDelegate</a:t>
            </a:r>
            <a:endParaRPr lang="ru-RU" sz="2400" b="1"/>
          </a:p>
        </p:txBody>
      </p:sp>
      <p:sp>
        <p:nvSpPr>
          <p:cNvPr id="5123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Можно использовать упрощенный синтаксис для инициализации делегата</a:t>
            </a:r>
            <a:r>
              <a:rPr lang="en-US" sz="1600"/>
              <a:t> (</a:t>
            </a:r>
            <a:r>
              <a:rPr lang="ru-RU" sz="1600"/>
              <a:t>без указания оператора </a:t>
            </a:r>
            <a:r>
              <a:rPr lang="en-US" sz="1600"/>
              <a:t>new </a:t>
            </a:r>
            <a:r>
              <a:rPr lang="ru-RU" sz="1600"/>
              <a:t>и имени делегата)</a:t>
            </a:r>
            <a:r>
              <a:rPr lang="en-US" sz="1600"/>
              <a:t>:</a:t>
            </a:r>
            <a:endParaRPr lang="be-BY" sz="160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52400" y="1066800"/>
            <a:ext cx="8839200" cy="5238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Printer line = lp.PrintAtLine;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Printer str = sp.PrintAtString;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5125" name="TextBox 6"/>
          <p:cNvSpPr txBox="1">
            <a:spLocks noChangeArrowheads="1"/>
          </p:cNvSpPr>
          <p:nvPr/>
        </p:nvSpPr>
        <p:spPr bwMode="auto">
          <a:xfrm>
            <a:off x="152400" y="17780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Также в одном делегате можно инкапсулировать указатели на несколько методов, используя метод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Combine()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/>
              <a:t>класса </a:t>
            </a:r>
            <a:r>
              <a:rPr lang="en-US" sz="16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Delegate</a:t>
            </a:r>
            <a:r>
              <a:rPr lang="ru-RU" sz="1600" dirty="0"/>
              <a:t>, либо перегруженные операторы </a:t>
            </a:r>
            <a:r>
              <a:rPr lang="en-US" sz="1600" dirty="0"/>
              <a:t>‘</a:t>
            </a:r>
            <a:r>
              <a:rPr lang="ru-RU" sz="1600" dirty="0"/>
              <a:t>+</a:t>
            </a:r>
            <a:r>
              <a:rPr lang="en-US" sz="1600" dirty="0"/>
              <a:t>’</a:t>
            </a:r>
            <a:r>
              <a:rPr lang="ru-RU" sz="1600" dirty="0"/>
              <a:t> и </a:t>
            </a:r>
            <a:r>
              <a:rPr lang="en-US" sz="1600" dirty="0"/>
              <a:t>‘</a:t>
            </a:r>
            <a:r>
              <a:rPr lang="ru-RU" sz="1600" dirty="0"/>
              <a:t>+=</a:t>
            </a:r>
            <a:r>
              <a:rPr lang="en-US" sz="1600" dirty="0"/>
              <a:t>‘:</a:t>
            </a:r>
            <a:endParaRPr lang="be-BY" sz="1600" dirty="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18433" name="Rectangle 1"/>
          <p:cNvSpPr>
            <a:spLocks noChangeArrowheads="1"/>
          </p:cNvSpPr>
          <p:nvPr/>
        </p:nvSpPr>
        <p:spPr bwMode="auto">
          <a:xfrm>
            <a:off x="152400" y="2495550"/>
            <a:ext cx="8839200" cy="5238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Printer doublePrint = (Printer)Delegate.Combine(line, str);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PrintSomeObjects(doublePrint);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152400" y="3209925"/>
            <a:ext cx="8839200" cy="5238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Printer doublePrint = line + str;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PrintSomeObjects(doublePrint);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152400" y="3895725"/>
            <a:ext cx="8839200" cy="5238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   line += str;</a:t>
            </a:r>
            <a:endParaRPr lang="be-BY" sz="1400" dirty="0"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   PrintSomeObjects(line);</a:t>
            </a:r>
            <a:endParaRPr lang="be-BY" sz="1400" dirty="0">
              <a:latin typeface="Arial" pitchFamily="34" charset="0"/>
            </a:endParaRPr>
          </a:p>
        </p:txBody>
      </p:sp>
      <p:sp>
        <p:nvSpPr>
          <p:cNvPr id="5129" name="TextBox 10"/>
          <p:cNvSpPr txBox="1">
            <a:spLocks noChangeArrowheads="1"/>
          </p:cNvSpPr>
          <p:nvPr/>
        </p:nvSpPr>
        <p:spPr bwMode="auto">
          <a:xfrm>
            <a:off x="152400" y="4495800"/>
            <a:ext cx="88392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Данные делегаты называются групповыми делегатами, а при вызове их метода срабатывает цепочка вызовов. Получить массив всех инкапсулированных делегатов можно при помощи метода </a:t>
            </a:r>
            <a:r>
              <a:rPr lang="ru-RU" sz="1600">
                <a:latin typeface="Courier New" pitchFamily="49" charset="0"/>
                <a:cs typeface="Courier New" pitchFamily="49" charset="0"/>
              </a:rPr>
              <a:t>GetInvocationList()</a:t>
            </a:r>
            <a:r>
              <a:rPr lang="ru-RU" sz="1600"/>
              <a:t>. </a:t>
            </a:r>
            <a:endParaRPr lang="en-US" sz="1600"/>
          </a:p>
          <a:p>
            <a:pPr eaLnBrk="1" hangingPunct="1"/>
            <a:endParaRPr lang="ru-RU" sz="1600"/>
          </a:p>
          <a:p>
            <a:pPr eaLnBrk="1" hangingPunct="1"/>
            <a:r>
              <a:rPr lang="ru-RU" sz="1600"/>
              <a:t>	Убрать инкапсулированный метод из цепочки делегатов можно с помощью метода</a:t>
            </a:r>
            <a:r>
              <a:rPr lang="en-US" sz="1600"/>
              <a:t> Remove(), </a:t>
            </a:r>
            <a:r>
              <a:rPr lang="ru-RU" sz="1600"/>
              <a:t>либо операторов </a:t>
            </a:r>
            <a:r>
              <a:rPr lang="en-US" sz="1600"/>
              <a:t>‘-’ </a:t>
            </a:r>
            <a:r>
              <a:rPr lang="ru-RU" sz="1600"/>
              <a:t>и </a:t>
            </a:r>
            <a:r>
              <a:rPr lang="en-US" sz="1600"/>
              <a:t>‘-=’.</a:t>
            </a:r>
            <a:endParaRPr lang="be-BY" sz="160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80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Прямоугольник 2"/>
          <p:cNvSpPr>
            <a:spLocks noChangeArrowheads="1"/>
          </p:cNvSpPr>
          <p:nvPr/>
        </p:nvSpPr>
        <p:spPr bwMode="auto">
          <a:xfrm>
            <a:off x="23622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Делегаты.</a:t>
            </a:r>
          </a:p>
        </p:txBody>
      </p:sp>
      <p:sp>
        <p:nvSpPr>
          <p:cNvPr id="6147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Делегаты можно объявить как универсальные, используя шаблоны.</a:t>
            </a:r>
            <a:endParaRPr lang="be-BY" sz="160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30721" name="Rectangle 1"/>
          <p:cNvSpPr>
            <a:spLocks noChangeArrowheads="1"/>
          </p:cNvSpPr>
          <p:nvPr/>
        </p:nvSpPr>
        <p:spPr bwMode="auto">
          <a:xfrm>
            <a:off x="152400" y="822325"/>
            <a:ext cx="8839200" cy="31400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double DoublePower3(double a)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a * a * a;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int Int2Pow(int a)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(int)System.Math.Pow(2,a);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delegate T Power&lt;T&gt;(T a);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Power&lt;double&gt; pow = new Power&lt;double&gt;(DoublePower3);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Power&lt;int&gt; pow2 = new Power&lt;int&gt;(Int2Pow);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Console.WriteLine(pow(10));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Console.WriteLine(pow2(10));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152400" y="4541838"/>
            <a:ext cx="8839200" cy="147796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 . . . . . . . . . . . . . . . . . . . . . . .</a:t>
            </a: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Power&lt;double&gt; pow = DoublePower3;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Power&lt;int&gt; pow2 = Int2Pow;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Console.WriteLine(pow(10));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Console.WriteLine(pow2(10));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6150" name="TextBox 6"/>
          <p:cNvSpPr txBox="1">
            <a:spLocks noChangeArrowheads="1"/>
          </p:cNvSpPr>
          <p:nvPr/>
        </p:nvSpPr>
        <p:spPr bwMode="auto">
          <a:xfrm>
            <a:off x="152400" y="4233863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Для шаблонных делегатов также модно использовать сокращенную запись</a:t>
            </a:r>
            <a:r>
              <a:rPr lang="en-US" sz="1600"/>
              <a:t>:</a:t>
            </a:r>
            <a:endParaRPr lang="be-BY" sz="160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388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2"/>
          <p:cNvSpPr>
            <a:spLocks noChangeArrowheads="1"/>
          </p:cNvSpPr>
          <p:nvPr/>
        </p:nvSpPr>
        <p:spPr bwMode="auto">
          <a:xfrm>
            <a:off x="23622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Анонимные методы.</a:t>
            </a:r>
          </a:p>
        </p:txBody>
      </p:sp>
      <p:sp>
        <p:nvSpPr>
          <p:cNvPr id="7171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Рассмотрим следующую ситуацию</a:t>
            </a:r>
            <a:r>
              <a:rPr lang="en-US" sz="1600"/>
              <a:t>:</a:t>
            </a:r>
            <a:endParaRPr lang="be-BY" sz="160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31745" name="Rectangle 1"/>
          <p:cNvSpPr>
            <a:spLocks noChangeArrowheads="1"/>
          </p:cNvSpPr>
          <p:nvPr/>
        </p:nvSpPr>
        <p:spPr bwMode="auto">
          <a:xfrm>
            <a:off x="152400" y="838200"/>
            <a:ext cx="8839200" cy="434022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double Plus(double a, double b)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a + b;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double Divede(double a, double b)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if (b == 0)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throw new DivideByZeroException();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a / b;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delegate double Operator(double var1, double var2);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Calculate(Operator op)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double a = Double.Parse(Console.ReadLine());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double b = Double.Parse(Console.ReadLine());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Console.WriteLine("Answer is : {0}", op(a, b));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Operator p = new Operator(Plus);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Operator d = new Operator(Divede);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Calculate(p);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Calculate(d);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740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Прямоугольник 2"/>
          <p:cNvSpPr>
            <a:spLocks noChangeArrowheads="1"/>
          </p:cNvSpPr>
          <p:nvPr/>
        </p:nvSpPr>
        <p:spPr bwMode="auto">
          <a:xfrm>
            <a:off x="23622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Анонимные методы.</a:t>
            </a:r>
          </a:p>
        </p:txBody>
      </p:sp>
      <p:sp>
        <p:nvSpPr>
          <p:cNvPr id="8195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Суть анонимных методов заключается в том, что при наличии делегата нет необходимости полностью описывать метод, указатель на который будет помещен в делегат. Исходя из этого</a:t>
            </a:r>
            <a:r>
              <a:rPr lang="en-US" sz="1600"/>
              <a:t>,</a:t>
            </a:r>
            <a:r>
              <a:rPr lang="ru-RU" sz="1600"/>
              <a:t> пример приобретает следующий вид</a:t>
            </a:r>
            <a:r>
              <a:rPr lang="en-US" sz="1600"/>
              <a:t>:</a:t>
            </a:r>
            <a:endParaRPr lang="be-BY" sz="160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32769" name="Rectangle 1"/>
          <p:cNvSpPr>
            <a:spLocks noChangeArrowheads="1"/>
          </p:cNvSpPr>
          <p:nvPr/>
        </p:nvSpPr>
        <p:spPr bwMode="auto">
          <a:xfrm>
            <a:off x="152400" y="1371600"/>
            <a:ext cx="8839200" cy="40782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delegate double Operator(double var1, double var2);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Calculate(Operator op)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double a = Double.Parse(Console.ReadLine());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double b = Double.Parse(Console.ReadLine());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Console.WriteLine("Answer is : {0}", op(a, b));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Operator p = delegate(double a, double b)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return a + b;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};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Operator d = delegate(double a, double b)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if (b == 0)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    throw new DivideByZeroException();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return a / b;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};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Calculate(p);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Calculate(d);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8197" name="TextBox 6"/>
          <p:cNvSpPr txBox="1">
            <a:spLocks noChangeArrowheads="1"/>
          </p:cNvSpPr>
          <p:nvPr/>
        </p:nvSpPr>
        <p:spPr bwMode="auto">
          <a:xfrm>
            <a:off x="152400" y="5570538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Анонимные методы должны полностью поддерживать сигнатуру делегата, в том числе и тип возвращаемых значений.</a:t>
            </a:r>
            <a:endParaRPr lang="be-BY" sz="160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77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Прямоугольник 2"/>
          <p:cNvSpPr>
            <a:spLocks noChangeArrowheads="1"/>
          </p:cNvSpPr>
          <p:nvPr/>
        </p:nvSpPr>
        <p:spPr bwMode="auto">
          <a:xfrm>
            <a:off x="21336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События.</a:t>
            </a:r>
          </a:p>
        </p:txBody>
      </p:sp>
      <p:sp>
        <p:nvSpPr>
          <p:cNvPr id="9219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Концептуальная роль событий заключается в следующем</a:t>
            </a:r>
            <a:r>
              <a:rPr lang="en-US" sz="1600" dirty="0"/>
              <a:t>:</a:t>
            </a:r>
            <a:r>
              <a:rPr lang="ru-RU" sz="1600" dirty="0"/>
              <a:t> Если</a:t>
            </a:r>
            <a:r>
              <a:rPr lang="en-US" sz="1600" dirty="0"/>
              <a:t> </a:t>
            </a:r>
            <a:r>
              <a:rPr lang="ru-RU" sz="1600" dirty="0"/>
              <a:t>какой-то объект хочет оповестить других о смене своего состояния, он запускает событие (или сигнал). Это событие может быть отловлено любым количеством объектом. Реакцией на событие, как правило, является вызов метода в отлавливающем объекте.</a:t>
            </a:r>
          </a:p>
          <a:p>
            <a:pPr eaLnBrk="1" hangingPunct="1"/>
            <a:r>
              <a:rPr lang="ru-RU" sz="1600" dirty="0"/>
              <a:t>	В языку </a:t>
            </a:r>
            <a:r>
              <a:rPr lang="en-US" sz="1600" dirty="0"/>
              <a:t>C# </a:t>
            </a:r>
            <a:r>
              <a:rPr lang="ru-RU" sz="1600" dirty="0"/>
              <a:t>события являются более развитой системой использование групповых делегатов.</a:t>
            </a:r>
          </a:p>
          <a:p>
            <a:pPr eaLnBrk="1" hangingPunct="1"/>
            <a:r>
              <a:rPr lang="ru-RU" sz="1600" dirty="0"/>
              <a:t>	При создании события его необходимо объявить</a:t>
            </a:r>
            <a:r>
              <a:rPr lang="en-US" sz="1600" dirty="0"/>
              <a:t>:</a:t>
            </a:r>
            <a:endParaRPr lang="ru-RU" sz="1600" dirty="0"/>
          </a:p>
        </p:txBody>
      </p:sp>
      <p:sp>
        <p:nvSpPr>
          <p:cNvPr id="9220" name="Rectangle 1"/>
          <p:cNvSpPr>
            <a:spLocks noChangeArrowheads="1"/>
          </p:cNvSpPr>
          <p:nvPr/>
        </p:nvSpPr>
        <p:spPr bwMode="auto">
          <a:xfrm>
            <a:off x="152400" y="2286000"/>
            <a:ext cx="8839200" cy="3079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en-US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&lt; </a:t>
            </a:r>
            <a:r>
              <a:rPr lang="ru-RU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Модификатор доступа</a:t>
            </a:r>
            <a:r>
              <a:rPr lang="en-US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&gt;</a:t>
            </a:r>
            <a:r>
              <a:rPr lang="be-BY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400" dirty="0">
                <a:solidFill>
                  <a:srgbClr val="FFC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</a:t>
            </a:r>
            <a:r>
              <a:rPr lang="en-US" sz="1400" dirty="0">
                <a:solidFill>
                  <a:srgbClr val="FFC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vent</a:t>
            </a:r>
            <a:r>
              <a:rPr lang="be-BY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&lt; </a:t>
            </a:r>
            <a:r>
              <a:rPr lang="ru-RU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Тип делегата </a:t>
            </a:r>
            <a:r>
              <a:rPr lang="en-US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&gt;</a:t>
            </a:r>
            <a:r>
              <a:rPr lang="ru-RU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&lt;</a:t>
            </a:r>
            <a:r>
              <a:rPr lang="ru-RU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Имя события</a:t>
            </a:r>
            <a:r>
              <a:rPr lang="en-US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&gt;</a:t>
            </a:r>
            <a:r>
              <a:rPr lang="be-BY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be-BY" sz="1400" dirty="0"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9221" name="TextBox 6"/>
          <p:cNvSpPr txBox="1">
            <a:spLocks noChangeArrowheads="1"/>
          </p:cNvSpPr>
          <p:nvPr/>
        </p:nvSpPr>
        <p:spPr bwMode="auto">
          <a:xfrm>
            <a:off x="152400" y="2679700"/>
            <a:ext cx="883920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…таким образом событие имеет сигнатуру делегата. Вызов события происходит также как и вызов делегата.</a:t>
            </a:r>
          </a:p>
          <a:p>
            <a:pPr eaLnBrk="1" hangingPunct="1"/>
            <a:endParaRPr lang="ru-RU" sz="1600"/>
          </a:p>
          <a:p>
            <a:pPr eaLnBrk="1" hangingPunct="1"/>
            <a:r>
              <a:rPr lang="ru-RU" sz="1600"/>
              <a:t>	Работа с событиями состоит из 3-х шагов</a:t>
            </a:r>
            <a:r>
              <a:rPr lang="en-US" sz="1600"/>
              <a:t>:</a:t>
            </a:r>
          </a:p>
          <a:p>
            <a:pPr eaLnBrk="1" hangingPunct="1"/>
            <a:r>
              <a:rPr lang="en-US" sz="1600"/>
              <a:t>	1</a:t>
            </a:r>
            <a:r>
              <a:rPr lang="ru-RU" sz="1600"/>
              <a:t>. Создание события.</a:t>
            </a:r>
          </a:p>
          <a:p>
            <a:pPr eaLnBrk="1" hangingPunct="1"/>
            <a:r>
              <a:rPr lang="ru-RU" sz="1600"/>
              <a:t>	2. Регистрация обработчика события.</a:t>
            </a:r>
          </a:p>
          <a:p>
            <a:pPr eaLnBrk="1" hangingPunct="1"/>
            <a:r>
              <a:rPr lang="ru-RU" sz="1600"/>
              <a:t>	3. Вызов(или генерация) события.</a:t>
            </a:r>
          </a:p>
        </p:txBody>
      </p:sp>
    </p:spTree>
    <p:extLst>
      <p:ext uri="{BB962C8B-B14F-4D97-AF65-F5344CB8AC3E}">
        <p14:creationId xmlns:p14="http://schemas.microsoft.com/office/powerpoint/2010/main" val="390803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1134</Words>
  <Application>Microsoft Office PowerPoint</Application>
  <PresentationFormat>On-screen Show (4:3)</PresentationFormat>
  <Paragraphs>302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Vasily Petruhin</dc:creator>
  <cp:lastModifiedBy>bazile</cp:lastModifiedBy>
  <cp:revision>29</cp:revision>
  <dcterms:created xsi:type="dcterms:W3CDTF">2012-08-15T13:44:54Z</dcterms:created>
  <dcterms:modified xsi:type="dcterms:W3CDTF">2012-11-05T21:36:48Z</dcterms:modified>
</cp:coreProperties>
</file>