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58" r:id="rId2"/>
    <p:sldId id="269" r:id="rId3"/>
    <p:sldId id="259" r:id="rId4"/>
    <p:sldId id="260" r:id="rId5"/>
    <p:sldId id="261" r:id="rId6"/>
    <p:sldId id="262" r:id="rId7"/>
    <p:sldId id="263" r:id="rId8"/>
    <p:sldId id="264" r:id="rId9"/>
    <p:sldId id="265" r:id="rId10"/>
    <p:sldId id="266" r:id="rId11"/>
    <p:sldId id="267" r:id="rId12"/>
    <p:sldId id="268" r:id="rId13"/>
    <p:sldId id="271" r:id="rId14"/>
    <p:sldId id="272" r:id="rId15"/>
    <p:sldId id="270" r:id="rId16"/>
    <p:sldId id="273" r:id="rId17"/>
    <p:sldId id="274" r:id="rId18"/>
    <p:sldId id="275" r:id="rId19"/>
    <p:sldId id="276" r:id="rId2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p:scale>
          <a:sx n="100" d="100"/>
          <a:sy n="100" d="100"/>
        </p:scale>
        <p:origin x="-528" y="10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4A7054-7FFB-49F4-A126-5DF6E687FF53}" type="datetimeFigureOut">
              <a:rPr lang="ru-RU" smtClean="0"/>
              <a:t>06.11.2012</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2CFC53-1526-41B6-8CBD-767FA907A23B}" type="slidenum">
              <a:rPr lang="ru-RU" smtClean="0"/>
              <a:t>‹#›</a:t>
            </a:fld>
            <a:endParaRPr lang="ru-RU"/>
          </a:p>
        </p:txBody>
      </p:sp>
    </p:spTree>
    <p:extLst>
      <p:ext uri="{BB962C8B-B14F-4D97-AF65-F5344CB8AC3E}">
        <p14:creationId xmlns:p14="http://schemas.microsoft.com/office/powerpoint/2010/main" val="42561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schemeClr val="bg1"/>
                </a:solidFill>
              </a:rPr>
              <a:t>Занятие </a:t>
            </a:r>
            <a:r>
              <a:rPr lang="ru-RU" sz="2400" dirty="0" smtClean="0">
                <a:solidFill>
                  <a:schemeClr val="bg1"/>
                </a:solidFill>
              </a:rPr>
              <a:t>№</a:t>
            </a:r>
            <a:r>
              <a:rPr lang="en-US" sz="2400" dirty="0" smtClean="0">
                <a:solidFill>
                  <a:schemeClr val="bg1"/>
                </a:solidFill>
              </a:rPr>
              <a:t>?</a:t>
            </a:r>
            <a:r>
              <a:rPr lang="ru-RU" sz="2400" dirty="0" smtClean="0">
                <a:solidFill>
                  <a:schemeClr val="bg1"/>
                </a:solidFill>
              </a:rPr>
              <a:t>. Название занятия</a:t>
            </a:r>
            <a:endParaRPr lang="en-US" sz="2400" dirty="0">
              <a:solidFill>
                <a:schemeClr val="bg1"/>
              </a:solidFill>
            </a:endParaRPr>
          </a:p>
        </p:txBody>
      </p:sp>
    </p:spTree>
    <p:extLst>
      <p:ext uri="{BB962C8B-B14F-4D97-AF65-F5344CB8AC3E}">
        <p14:creationId xmlns:p14="http://schemas.microsoft.com/office/powerpoint/2010/main" val="206272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367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15559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0514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t>06.11.2012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t>‹#›</a:t>
            </a:fld>
            <a:endParaRPr lang="ru-RU"/>
          </a:p>
        </p:txBody>
      </p:sp>
    </p:spTree>
    <p:extLst>
      <p:ext uri="{BB962C8B-B14F-4D97-AF65-F5344CB8AC3E}">
        <p14:creationId xmlns:p14="http://schemas.microsoft.com/office/powerpoint/2010/main" val="162986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36346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62715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102623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404497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12520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t>Название.</a:t>
            </a:r>
            <a:r>
              <a:rPr lang="ru-RU" sz="3200" baseline="0" dirty="0" smtClean="0"/>
              <a:t> Демонстрация.</a:t>
            </a:r>
            <a:endParaRPr lang="ru-RU" sz="3200" dirty="0" smtClean="0"/>
          </a:p>
        </p:txBody>
      </p:sp>
    </p:spTree>
    <p:extLst>
      <p:ext uri="{BB962C8B-B14F-4D97-AF65-F5344CB8AC3E}">
        <p14:creationId xmlns:p14="http://schemas.microsoft.com/office/powerpoint/2010/main" val="3308008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453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43488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t>06.11.2012</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t>‹#›</a:t>
            </a:fld>
            <a:endParaRPr lang="ru-RU"/>
          </a:p>
        </p:txBody>
      </p:sp>
    </p:spTree>
    <p:extLst>
      <p:ext uri="{BB962C8B-B14F-4D97-AF65-F5344CB8AC3E}">
        <p14:creationId xmlns:p14="http://schemas.microsoft.com/office/powerpoint/2010/main" val="995537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joelonsoftware.com/articles/fog0000000043.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msdn.microsoft.com/en-us/library/ff650706.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elhard.nullptr.ru/" TargetMode="External"/><Relationship Id="rId2" Type="http://schemas.openxmlformats.org/officeDocument/2006/relationships/hyperlink" Target="https://github.com/bazile/Training"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14</a:t>
            </a:r>
            <a:r>
              <a:rPr lang="ru-RU" sz="2400" dirty="0">
                <a:solidFill>
                  <a:schemeClr val="bg1"/>
                </a:solidFill>
              </a:rPr>
              <a:t>. Архитектура приложений</a:t>
            </a:r>
            <a:endParaRPr lang="en-US" sz="2400" dirty="0">
              <a:solidFill>
                <a:schemeClr val="bg1"/>
              </a:solidFill>
            </a:endParaRPr>
          </a:p>
        </p:txBody>
      </p:sp>
    </p:spTree>
    <p:extLst>
      <p:ext uri="{BB962C8B-B14F-4D97-AF65-F5344CB8AC3E}">
        <p14:creationId xmlns:p14="http://schemas.microsoft.com/office/powerpoint/2010/main" val="2734771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3"/>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Principle </a:t>
            </a:r>
            <a:r>
              <a:rPr lang="en-US" b="1" dirty="0"/>
              <a:t>of Least Knowledge </a:t>
            </a:r>
            <a:r>
              <a:rPr lang="en-US" dirty="0"/>
              <a:t>(also known as the Law of Demeter or </a:t>
            </a:r>
            <a:r>
              <a:rPr lang="en-US" dirty="0" err="1"/>
              <a:t>LoD</a:t>
            </a:r>
            <a:r>
              <a:rPr lang="en-US" dirty="0"/>
              <a:t>). A component or object should not know about internal details of other components or objects. </a:t>
            </a:r>
          </a:p>
          <a:p>
            <a:endParaRPr lang="en-US" dirty="0"/>
          </a:p>
        </p:txBody>
      </p:sp>
    </p:spTree>
    <p:extLst>
      <p:ext uri="{BB962C8B-B14F-4D97-AF65-F5344CB8AC3E}">
        <p14:creationId xmlns:p14="http://schemas.microsoft.com/office/powerpoint/2010/main" val="1000591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4"/>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Don’t </a:t>
            </a:r>
            <a:r>
              <a:rPr lang="en-US" b="1" dirty="0"/>
              <a:t>repeat yourself (DRY)</a:t>
            </a:r>
            <a:r>
              <a:rPr lang="en-US" dirty="0"/>
              <a:t>. You should only need to specify intent in one place. For example, in terms of application design, specific functionality should be implemented in only one component; the functionality should not be duplicated in any other component. </a:t>
            </a:r>
          </a:p>
          <a:p>
            <a:endParaRPr lang="en-US" dirty="0"/>
          </a:p>
        </p:txBody>
      </p:sp>
    </p:spTree>
    <p:extLst>
      <p:ext uri="{BB962C8B-B14F-4D97-AF65-F5344CB8AC3E}">
        <p14:creationId xmlns:p14="http://schemas.microsoft.com/office/powerpoint/2010/main" val="3119653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5"/>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Minimize </a:t>
            </a:r>
            <a:r>
              <a:rPr lang="en-US" b="1" dirty="0"/>
              <a:t>upfront design. </a:t>
            </a:r>
            <a:r>
              <a:rPr lang="en-US" dirty="0"/>
              <a:t>Only design what is necessary. In some cases, you may require upfront comprehensive design and testing if the cost of development or a failure in the design is very high. In other cases, especially for agile development, you can avoid big design upfront (BDUF). If your application requirements are unclear, or if there is a possibility of the design evolving over time, avoid making a large design effort prematurely. This principle is sometimes known as YAGNI ("You </a:t>
            </a:r>
            <a:r>
              <a:rPr lang="en-US" dirty="0" err="1"/>
              <a:t>ain’t</a:t>
            </a:r>
            <a:r>
              <a:rPr lang="en-US" dirty="0"/>
              <a:t> </a:t>
            </a:r>
            <a:r>
              <a:rPr lang="en-US" dirty="0" err="1"/>
              <a:t>gonna</a:t>
            </a:r>
            <a:r>
              <a:rPr lang="en-US" dirty="0"/>
              <a:t> need it").</a:t>
            </a:r>
          </a:p>
          <a:p>
            <a:endParaRPr lang="en-US" dirty="0"/>
          </a:p>
        </p:txBody>
      </p:sp>
    </p:spTree>
    <p:extLst>
      <p:ext uri="{BB962C8B-B14F-4D97-AF65-F5344CB8AC3E}">
        <p14:creationId xmlns:p14="http://schemas.microsoft.com/office/powerpoint/2010/main" val="117104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Жизненный цикл ПО</a:t>
            </a:r>
            <a:endParaRPr lang="en-US" dirty="0"/>
          </a:p>
        </p:txBody>
      </p:sp>
      <p:sp>
        <p:nvSpPr>
          <p:cNvPr id="3" name="Content Placeholder 2"/>
          <p:cNvSpPr>
            <a:spLocks noGrp="1"/>
          </p:cNvSpPr>
          <p:nvPr>
            <p:ph idx="1"/>
          </p:nvPr>
        </p:nvSpPr>
        <p:spPr/>
        <p:txBody>
          <a:bodyPr>
            <a:normAutofit fontScale="92500" lnSpcReduction="20000"/>
          </a:bodyPr>
          <a:lstStyle/>
          <a:p>
            <a:r>
              <a:rPr lang="ru-RU" dirty="0" smtClean="0"/>
              <a:t>Требования (</a:t>
            </a:r>
            <a:r>
              <a:rPr lang="en-US" dirty="0" smtClean="0"/>
              <a:t>Requirements</a:t>
            </a:r>
            <a:r>
              <a:rPr lang="ru-RU" dirty="0" smtClean="0"/>
              <a:t>)</a:t>
            </a:r>
            <a:endParaRPr lang="en-US" dirty="0"/>
          </a:p>
          <a:p>
            <a:r>
              <a:rPr lang="ru-RU" dirty="0" smtClean="0"/>
              <a:t>Спецификация (</a:t>
            </a:r>
            <a:r>
              <a:rPr lang="en-US" dirty="0" smtClean="0"/>
              <a:t>Specification</a:t>
            </a:r>
            <a:r>
              <a:rPr lang="ru-RU" dirty="0" smtClean="0"/>
              <a:t>)</a:t>
            </a:r>
            <a:endParaRPr lang="en-US" dirty="0"/>
          </a:p>
          <a:p>
            <a:r>
              <a:rPr lang="ru-RU" dirty="0" smtClean="0"/>
              <a:t>Архитектура (</a:t>
            </a:r>
            <a:r>
              <a:rPr lang="en-US" dirty="0" smtClean="0"/>
              <a:t>Architecture</a:t>
            </a:r>
            <a:r>
              <a:rPr lang="ru-RU" dirty="0" smtClean="0"/>
              <a:t>)</a:t>
            </a:r>
            <a:endParaRPr lang="en-US" dirty="0"/>
          </a:p>
          <a:p>
            <a:r>
              <a:rPr lang="ru-RU" dirty="0" smtClean="0"/>
              <a:t>Дизайн (</a:t>
            </a:r>
            <a:r>
              <a:rPr lang="en-US" dirty="0" smtClean="0"/>
              <a:t>Design</a:t>
            </a:r>
            <a:r>
              <a:rPr lang="ru-RU" dirty="0" smtClean="0"/>
              <a:t>)</a:t>
            </a:r>
            <a:endParaRPr lang="en-US" dirty="0"/>
          </a:p>
          <a:p>
            <a:r>
              <a:rPr lang="ru-RU" dirty="0" smtClean="0"/>
              <a:t>Программирование (</a:t>
            </a:r>
            <a:r>
              <a:rPr lang="en-US" dirty="0" smtClean="0"/>
              <a:t>Implementation</a:t>
            </a:r>
            <a:r>
              <a:rPr lang="ru-RU" dirty="0" smtClean="0"/>
              <a:t>)</a:t>
            </a:r>
            <a:endParaRPr lang="en-US" dirty="0"/>
          </a:p>
          <a:p>
            <a:r>
              <a:rPr lang="ru-RU" dirty="0" smtClean="0"/>
              <a:t>Тестирование (</a:t>
            </a:r>
            <a:r>
              <a:rPr lang="en-US" dirty="0" smtClean="0"/>
              <a:t>Testing</a:t>
            </a:r>
            <a:r>
              <a:rPr lang="ru-RU" dirty="0" smtClean="0"/>
              <a:t>)</a:t>
            </a:r>
            <a:endParaRPr lang="en-US" dirty="0"/>
          </a:p>
          <a:p>
            <a:r>
              <a:rPr lang="ru-RU" dirty="0" smtClean="0"/>
              <a:t>Отладка (</a:t>
            </a:r>
            <a:r>
              <a:rPr lang="en-US" dirty="0" smtClean="0"/>
              <a:t>Debugging</a:t>
            </a:r>
            <a:r>
              <a:rPr lang="ru-RU" dirty="0" smtClean="0"/>
              <a:t>)</a:t>
            </a:r>
            <a:endParaRPr lang="en-US" dirty="0"/>
          </a:p>
          <a:p>
            <a:r>
              <a:rPr lang="ru-RU" dirty="0" smtClean="0"/>
              <a:t>Дистрибутив (</a:t>
            </a:r>
            <a:r>
              <a:rPr lang="en-US" dirty="0" smtClean="0"/>
              <a:t>Deployment</a:t>
            </a:r>
            <a:r>
              <a:rPr lang="ru-RU" dirty="0" smtClean="0"/>
              <a:t>)</a:t>
            </a:r>
            <a:endParaRPr lang="en-US" dirty="0" smtClean="0"/>
          </a:p>
          <a:p>
            <a:r>
              <a:rPr lang="ru-RU" dirty="0" smtClean="0"/>
              <a:t>Сопровождение (</a:t>
            </a:r>
            <a:r>
              <a:rPr lang="en-US" dirty="0" smtClean="0"/>
              <a:t>Maintenance</a:t>
            </a:r>
            <a:r>
              <a:rPr lang="ru-RU" dirty="0" smtClean="0"/>
              <a:t>)</a:t>
            </a:r>
            <a:endParaRPr lang="en-US" dirty="0"/>
          </a:p>
        </p:txBody>
      </p:sp>
    </p:spTree>
    <p:extLst>
      <p:ext uri="{BB962C8B-B14F-4D97-AF65-F5344CB8AC3E}">
        <p14:creationId xmlns:p14="http://schemas.microsoft.com/office/powerpoint/2010/main" val="3256343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Цикл разработки программного обеспечения</a:t>
            </a:r>
            <a:endParaRPr lang="en-US" dirty="0"/>
          </a:p>
        </p:txBody>
      </p:sp>
      <p:sp>
        <p:nvSpPr>
          <p:cNvPr id="3" name="Content Placeholder 2"/>
          <p:cNvSpPr>
            <a:spLocks noGrp="1"/>
          </p:cNvSpPr>
          <p:nvPr>
            <p:ph idx="1"/>
          </p:nvPr>
        </p:nvSpPr>
        <p:spPr/>
        <p:txBody>
          <a:bodyPr/>
          <a:lstStyle/>
          <a:p>
            <a:r>
              <a:rPr lang="ru-RU" dirty="0" smtClean="0"/>
              <a:t>Водопад</a:t>
            </a:r>
          </a:p>
          <a:p>
            <a:r>
              <a:rPr lang="ru-RU" dirty="0" smtClean="0"/>
              <a:t>Спираль</a:t>
            </a:r>
          </a:p>
          <a:p>
            <a:r>
              <a:rPr lang="ru-RU" dirty="0" smtClean="0"/>
              <a:t>Гибкая модель</a:t>
            </a:r>
            <a:endParaRPr lang="en-US" dirty="0"/>
          </a:p>
        </p:txBody>
      </p:sp>
    </p:spTree>
    <p:extLst>
      <p:ext uri="{BB962C8B-B14F-4D97-AF65-F5344CB8AC3E}">
        <p14:creationId xmlns:p14="http://schemas.microsoft.com/office/powerpoint/2010/main" val="329593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«Водопад» (</a:t>
            </a:r>
            <a:r>
              <a:rPr lang="en-US" dirty="0" smtClean="0"/>
              <a:t>Waterfall</a:t>
            </a:r>
            <a:r>
              <a:rPr lang="ru-RU" dirty="0" smtClean="0"/>
              <a:t>)</a:t>
            </a:r>
            <a:endParaRPr lang="en-US" dirty="0"/>
          </a:p>
        </p:txBody>
      </p:sp>
      <p:pic>
        <p:nvPicPr>
          <p:cNvPr id="4098" name="Picture 2" descr="http://upload.wikimedia.org/wikipedia/commons/thumb/0/06/Waterfall_model_%281%29.svg/500px-Waterfall_model_%281%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772816"/>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089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000000"/>
                </a:solidFill>
              </a:rPr>
              <a:t>Спираль</a:t>
            </a:r>
            <a:endParaRPr lang="en-US" dirty="0">
              <a:solidFill>
                <a:srgbClr val="000000"/>
              </a:solidFill>
            </a:endParaRPr>
          </a:p>
        </p:txBody>
      </p:sp>
      <p:pic>
        <p:nvPicPr>
          <p:cNvPr id="5122" name="Picture 2" descr="http://upload.wikimedia.org/wikipedia/commons/thumb/e/ec/Spiral_model_%28Boehm%2C_1988%29.svg/500px-Spiral_model_%28Boehm%2C_1988%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43038"/>
            <a:ext cx="476250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520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solidFill>
                  <a:srgbClr val="000000"/>
                </a:solidFill>
              </a:rPr>
              <a:t>Гибкая модель </a:t>
            </a:r>
            <a:r>
              <a:rPr lang="en-US" dirty="0" smtClean="0">
                <a:solidFill>
                  <a:srgbClr val="000000"/>
                </a:solidFill>
              </a:rPr>
              <a:t>(Agile)</a:t>
            </a:r>
            <a:endParaRPr lang="en-US" dirty="0">
              <a:solidFill>
                <a:srgbClr val="000000"/>
              </a:solidFill>
            </a:endParaRPr>
          </a:p>
        </p:txBody>
      </p:sp>
      <p:pic>
        <p:nvPicPr>
          <p:cNvPr id="6146" name="Picture 2" descr="http://upload.wikimedia.org/wikipedia/commons/thumb/8/89/Agile_Software_Development_methodology.svg/486px-Agile_Software_Development_methodology.svg.png"/>
          <p:cNvPicPr>
            <a:picLocks noChangeAspect="1" noChangeArrowheads="1"/>
          </p:cNvPicPr>
          <p:nvPr/>
        </p:nvPicPr>
        <p:blipFill rotWithShape="1">
          <a:blip r:embed="rId2">
            <a:extLst>
              <a:ext uri="{28A0092B-C50C-407E-A947-70E740481C1C}">
                <a14:useLocalDpi xmlns:a14="http://schemas.microsoft.com/office/drawing/2010/main" val="0"/>
              </a:ext>
            </a:extLst>
          </a:blip>
          <a:srcRect l="-199" t="11706" r="199" b="8892"/>
          <a:stretch/>
        </p:blipFill>
        <p:spPr bwMode="auto">
          <a:xfrm>
            <a:off x="2257425" y="1483471"/>
            <a:ext cx="4629150" cy="4537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657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Процесс разработки ПО</a:t>
            </a:r>
            <a:endParaRPr lang="en-US" dirty="0"/>
          </a:p>
        </p:txBody>
      </p:sp>
      <p:sp>
        <p:nvSpPr>
          <p:cNvPr id="3" name="Content Placeholder 2"/>
          <p:cNvSpPr>
            <a:spLocks noGrp="1"/>
          </p:cNvSpPr>
          <p:nvPr>
            <p:ph idx="1"/>
          </p:nvPr>
        </p:nvSpPr>
        <p:spPr/>
        <p:txBody>
          <a:bodyPr/>
          <a:lstStyle/>
          <a:p>
            <a:r>
              <a:rPr lang="en-US" dirty="0" smtClean="0"/>
              <a:t>Test Driven Development (</a:t>
            </a:r>
            <a:r>
              <a:rPr lang="ru-RU" dirty="0" smtClean="0"/>
              <a:t>управляемое тестами)</a:t>
            </a:r>
          </a:p>
          <a:p>
            <a:r>
              <a:rPr lang="en-US" dirty="0" smtClean="0"/>
              <a:t>Continuous Integration (CI)</a:t>
            </a:r>
            <a:endParaRPr lang="en-US" dirty="0"/>
          </a:p>
        </p:txBody>
      </p:sp>
    </p:spTree>
    <p:extLst>
      <p:ext uri="{BB962C8B-B14F-4D97-AF65-F5344CB8AC3E}">
        <p14:creationId xmlns:p14="http://schemas.microsoft.com/office/powerpoint/2010/main" val="3800880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Тест Джоеля</a:t>
            </a:r>
            <a:endParaRPr lang="en-US" dirty="0"/>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dirty="0"/>
              <a:t>Do you use source control? </a:t>
            </a:r>
          </a:p>
          <a:p>
            <a:pPr marL="514350" indent="-514350">
              <a:buFont typeface="+mj-lt"/>
              <a:buAutoNum type="arabicPeriod"/>
            </a:pPr>
            <a:r>
              <a:rPr lang="en-US" dirty="0"/>
              <a:t>Can you make a build in one step? </a:t>
            </a:r>
          </a:p>
          <a:p>
            <a:pPr marL="514350" indent="-514350">
              <a:buFont typeface="+mj-lt"/>
              <a:buAutoNum type="arabicPeriod"/>
            </a:pPr>
            <a:r>
              <a:rPr lang="en-US" dirty="0"/>
              <a:t>Do you make daily builds? </a:t>
            </a:r>
          </a:p>
          <a:p>
            <a:pPr marL="514350" indent="-514350">
              <a:buFont typeface="+mj-lt"/>
              <a:buAutoNum type="arabicPeriod"/>
            </a:pPr>
            <a:r>
              <a:rPr lang="en-US" dirty="0"/>
              <a:t>Do you have a bug database? </a:t>
            </a:r>
          </a:p>
          <a:p>
            <a:pPr marL="514350" indent="-514350">
              <a:buFont typeface="+mj-lt"/>
              <a:buAutoNum type="arabicPeriod"/>
            </a:pPr>
            <a:r>
              <a:rPr lang="en-US" dirty="0"/>
              <a:t>Do you fix bugs before writing new code? </a:t>
            </a:r>
          </a:p>
          <a:p>
            <a:pPr marL="514350" indent="-514350">
              <a:buFont typeface="+mj-lt"/>
              <a:buAutoNum type="arabicPeriod"/>
            </a:pPr>
            <a:r>
              <a:rPr lang="en-US" dirty="0"/>
              <a:t>Do you have an up-to-date schedule? </a:t>
            </a:r>
          </a:p>
          <a:p>
            <a:pPr marL="514350" indent="-514350">
              <a:buFont typeface="+mj-lt"/>
              <a:buAutoNum type="arabicPeriod"/>
            </a:pPr>
            <a:r>
              <a:rPr lang="en-US" dirty="0"/>
              <a:t>Do you have a spec? </a:t>
            </a:r>
          </a:p>
          <a:p>
            <a:pPr marL="514350" indent="-514350">
              <a:buFont typeface="+mj-lt"/>
              <a:buAutoNum type="arabicPeriod"/>
            </a:pPr>
            <a:r>
              <a:rPr lang="en-US" dirty="0"/>
              <a:t>Do programmers have quiet working conditions? </a:t>
            </a:r>
          </a:p>
          <a:p>
            <a:pPr marL="514350" indent="-514350">
              <a:buFont typeface="+mj-lt"/>
              <a:buAutoNum type="arabicPeriod"/>
            </a:pPr>
            <a:r>
              <a:rPr lang="en-US" dirty="0"/>
              <a:t>Do you use the best tools money can buy? </a:t>
            </a:r>
          </a:p>
          <a:p>
            <a:pPr marL="514350" indent="-514350">
              <a:buFont typeface="+mj-lt"/>
              <a:buAutoNum type="arabicPeriod"/>
            </a:pPr>
            <a:r>
              <a:rPr lang="en-US" dirty="0"/>
              <a:t>Do you have testers? </a:t>
            </a:r>
          </a:p>
          <a:p>
            <a:pPr marL="514350" indent="-514350">
              <a:buFont typeface="+mj-lt"/>
              <a:buAutoNum type="arabicPeriod"/>
            </a:pPr>
            <a:r>
              <a:rPr lang="en-US" dirty="0"/>
              <a:t>Do new candidates write code during their interview? </a:t>
            </a:r>
          </a:p>
          <a:p>
            <a:pPr marL="514350" indent="-514350">
              <a:buFont typeface="+mj-lt"/>
              <a:buAutoNum type="arabicPeriod"/>
            </a:pPr>
            <a:r>
              <a:rPr lang="en-US" dirty="0"/>
              <a:t>Do you do hallway usability testing</a:t>
            </a:r>
            <a:r>
              <a:rPr lang="en-US" dirty="0" smtClean="0"/>
              <a:t>?</a:t>
            </a:r>
            <a:endParaRPr lang="ru-RU" dirty="0" smtClean="0"/>
          </a:p>
          <a:p>
            <a:pPr marL="0" indent="0">
              <a:buNone/>
            </a:pPr>
            <a:endParaRPr lang="ru-RU" dirty="0"/>
          </a:p>
          <a:p>
            <a:pPr marL="0" indent="0">
              <a:buNone/>
            </a:pPr>
            <a:r>
              <a:rPr lang="en-US" dirty="0">
                <a:hlinkClick r:id="rId2"/>
              </a:rPr>
              <a:t>http://</a:t>
            </a:r>
            <a:r>
              <a:rPr lang="en-US" dirty="0" smtClean="0">
                <a:hlinkClick r:id="rId2"/>
              </a:rPr>
              <a:t>www.joelonsoftware.com/articles/fog0000000043.html</a:t>
            </a:r>
            <a:endParaRPr lang="en-US" dirty="0"/>
          </a:p>
        </p:txBody>
      </p:sp>
    </p:spTree>
    <p:extLst>
      <p:ext uri="{BB962C8B-B14F-4D97-AF65-F5344CB8AC3E}">
        <p14:creationId xmlns:p14="http://schemas.microsoft.com/office/powerpoint/2010/main" val="352290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Ссылки</a:t>
            </a:r>
            <a:endParaRPr lang="en-US" dirty="0"/>
          </a:p>
        </p:txBody>
      </p:sp>
      <p:sp>
        <p:nvSpPr>
          <p:cNvPr id="3" name="Content Placeholder 2"/>
          <p:cNvSpPr>
            <a:spLocks noGrp="1"/>
          </p:cNvSpPr>
          <p:nvPr>
            <p:ph idx="1"/>
          </p:nvPr>
        </p:nvSpPr>
        <p:spPr/>
        <p:txBody>
          <a:bodyPr/>
          <a:lstStyle/>
          <a:p>
            <a:r>
              <a:rPr lang="en-US" dirty="0">
                <a:hlinkClick r:id="rId2"/>
              </a:rPr>
              <a:t>Microsoft Application Architecture Guide, 2nd </a:t>
            </a:r>
            <a:r>
              <a:rPr lang="en-US" dirty="0" smtClean="0">
                <a:hlinkClick r:id="rId2"/>
              </a:rPr>
              <a:t>Edition</a:t>
            </a:r>
            <a:endParaRPr lang="ru-RU" dirty="0" smtClean="0"/>
          </a:p>
          <a:p>
            <a:endParaRPr lang="en-US" dirty="0"/>
          </a:p>
        </p:txBody>
      </p:sp>
    </p:spTree>
    <p:extLst>
      <p:ext uri="{BB962C8B-B14F-4D97-AF65-F5344CB8AC3E}">
        <p14:creationId xmlns:p14="http://schemas.microsoft.com/office/powerpoint/2010/main" val="159013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2397949"/>
            <a:ext cx="8640960" cy="2062103"/>
          </a:xfrm>
          <a:prstGeom prst="rect">
            <a:avLst/>
          </a:prstGeom>
        </p:spPr>
        <p:txBody>
          <a:bodyPr wrap="square">
            <a:spAutoFit/>
          </a:bodyPr>
          <a:lstStyle/>
          <a:p>
            <a:pPr lvl="0" algn="ctr"/>
            <a:r>
              <a:rPr lang="en-US" sz="3200" dirty="0">
                <a:solidFill>
                  <a:schemeClr val="bg1"/>
                </a:solidFill>
                <a:hlinkClick r:id="rId2"/>
              </a:rPr>
              <a:t>https://</a:t>
            </a:r>
            <a:r>
              <a:rPr lang="en-US" sz="3200" dirty="0" smtClean="0">
                <a:solidFill>
                  <a:schemeClr val="bg1"/>
                </a:solidFill>
                <a:hlinkClick r:id="rId2"/>
              </a:rPr>
              <a:t>github.com/bazile/Training</a:t>
            </a:r>
            <a:endParaRPr lang="en-US" sz="3200" dirty="0" smtClean="0">
              <a:solidFill>
                <a:schemeClr val="bg1"/>
              </a:solidFill>
            </a:endParaRPr>
          </a:p>
          <a:p>
            <a:pPr lvl="0" algn="ctr"/>
            <a:endParaRPr lang="en-US" sz="3200" dirty="0">
              <a:solidFill>
                <a:schemeClr val="bg1"/>
              </a:solidFill>
            </a:endParaRPr>
          </a:p>
          <a:p>
            <a:pPr lvl="0" algn="ctr"/>
            <a:endParaRPr lang="en-US" sz="3200" dirty="0" smtClean="0">
              <a:solidFill>
                <a:schemeClr val="bg1"/>
              </a:solidFill>
            </a:endParaRPr>
          </a:p>
          <a:p>
            <a:pPr lvl="0" algn="ctr"/>
            <a:r>
              <a:rPr lang="en-US" sz="3200" dirty="0">
                <a:solidFill>
                  <a:schemeClr val="bg1"/>
                </a:solidFill>
                <a:hlinkClick r:id="rId3"/>
              </a:rPr>
              <a:t>http://belhard.nullptr.ru</a:t>
            </a:r>
            <a:r>
              <a:rPr lang="en-US" sz="3200" dirty="0" smtClean="0">
                <a:solidFill>
                  <a:schemeClr val="bg1"/>
                </a:solidFill>
                <a:hlinkClick r:id="rId3"/>
              </a:rPr>
              <a:t>/</a:t>
            </a:r>
            <a:endParaRPr lang="en-US" sz="3200" dirty="0" smtClean="0">
              <a:solidFill>
                <a:schemeClr val="bg1"/>
              </a:solidFill>
            </a:endParaRPr>
          </a:p>
        </p:txBody>
      </p:sp>
    </p:spTree>
    <p:extLst>
      <p:ext uri="{BB962C8B-B14F-4D97-AF65-F5344CB8AC3E}">
        <p14:creationId xmlns:p14="http://schemas.microsoft.com/office/powerpoint/2010/main" val="1259076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Архитектура ПО</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Процесс определения структурированного решения отвечающего техническим и функциональным требованиям, одновременно учитывающему классические признаки качества такие как производительность, безопасность и управляемость. Включает в себя серию решений принятых на основе большого количества факторов. Причем каждое такое решение может сильно влиять на качество, производительность, управляемость и общий успех приложения в целом.</a:t>
            </a:r>
            <a:endParaRPr lang="en-US" dirty="0"/>
          </a:p>
        </p:txBody>
      </p:sp>
    </p:spTree>
    <p:extLst>
      <p:ext uri="{BB962C8B-B14F-4D97-AF65-F5344CB8AC3E}">
        <p14:creationId xmlns:p14="http://schemas.microsoft.com/office/powerpoint/2010/main" val="354003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8" name="Picture 4" descr="http://web-profile.com.ua/wp-content/uploads/project-triangle-by-jason-fried-scope-timeframe-budg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5" y="790575"/>
            <a:ext cx="527685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93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6" name="Picture 2" descr="Ee658098.e4676123-5766-4852-929e-58ec77997928(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343025"/>
            <a:ext cx="4876800" cy="41719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457200" y="274638"/>
            <a:ext cx="8229600" cy="1143000"/>
          </a:xfrm>
        </p:spPr>
        <p:txBody>
          <a:bodyPr/>
          <a:lstStyle/>
          <a:p>
            <a:r>
              <a:rPr lang="ru-RU" dirty="0" smtClean="0">
                <a:solidFill>
                  <a:srgbClr val="000000"/>
                </a:solidFill>
              </a:rPr>
              <a:t>Важность архитектуры</a:t>
            </a:r>
            <a:endParaRPr lang="en-US" dirty="0">
              <a:solidFill>
                <a:srgbClr val="000000"/>
              </a:solidFill>
            </a:endParaRPr>
          </a:p>
        </p:txBody>
      </p:sp>
    </p:spTree>
    <p:extLst>
      <p:ext uri="{BB962C8B-B14F-4D97-AF65-F5344CB8AC3E}">
        <p14:creationId xmlns:p14="http://schemas.microsoft.com/office/powerpoint/2010/main" val="3875465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a:pPr>
            <a:r>
              <a:rPr lang="ru-RU" dirty="0" smtClean="0"/>
              <a:t>Основополагающие принципы </a:t>
            </a:r>
            <a:endParaRPr lang="en-US" dirty="0"/>
          </a:p>
        </p:txBody>
      </p:sp>
      <p:sp>
        <p:nvSpPr>
          <p:cNvPr id="3" name="Content Placeholder 2"/>
          <p:cNvSpPr>
            <a:spLocks noGrp="1"/>
          </p:cNvSpPr>
          <p:nvPr>
            <p:ph idx="1"/>
          </p:nvPr>
        </p:nvSpPr>
        <p:spPr/>
        <p:txBody>
          <a:bodyPr>
            <a:normAutofit lnSpcReduction="10000"/>
          </a:bodyPr>
          <a:lstStyle/>
          <a:p>
            <a:r>
              <a:rPr lang="en-US" b="1" dirty="0"/>
              <a:t>Separation of concerns</a:t>
            </a:r>
            <a:r>
              <a:rPr lang="en-US" dirty="0"/>
              <a:t>. Divide your application into distinct features with as little overlap in functionality as possible. The important factor is minimization of interaction points to achieve high cohesion and low coupling. However, separating functionality at the wrong boundaries can result in high coupling and complexity between features even though the contained functionality within a feature does not significantly overlap</a:t>
            </a:r>
            <a:r>
              <a:rPr lang="en-US" dirty="0" smtClean="0"/>
              <a:t>.</a:t>
            </a:r>
            <a:endParaRPr lang="en-US" dirty="0"/>
          </a:p>
        </p:txBody>
      </p:sp>
    </p:spTree>
    <p:extLst>
      <p:ext uri="{BB962C8B-B14F-4D97-AF65-F5344CB8AC3E}">
        <p14:creationId xmlns:p14="http://schemas.microsoft.com/office/powerpoint/2010/main" val="2765666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074" name="Picture 2" descr="Ee658124.b8220f0d-f76a-40d6-8b1b-5279f7cdcee9(en-us,PandP.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8" y="1361652"/>
            <a:ext cx="4848225" cy="501967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1143000"/>
          </a:xfrm>
        </p:spPr>
        <p:txBody>
          <a:bodyPr/>
          <a:lstStyle/>
          <a:p>
            <a:r>
              <a:rPr lang="ru-RU" dirty="0" smtClean="0">
                <a:solidFill>
                  <a:srgbClr val="000000"/>
                </a:solidFill>
              </a:rPr>
              <a:t>Типичная архитектура</a:t>
            </a:r>
            <a:endParaRPr lang="en-US" dirty="0">
              <a:solidFill>
                <a:srgbClr val="000000"/>
              </a:solidFill>
            </a:endParaRPr>
          </a:p>
        </p:txBody>
      </p:sp>
    </p:spTree>
    <p:extLst>
      <p:ext uri="{BB962C8B-B14F-4D97-AF65-F5344CB8AC3E}">
        <p14:creationId xmlns:p14="http://schemas.microsoft.com/office/powerpoint/2010/main" val="3185773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2"/>
            </a:pPr>
            <a:r>
              <a:rPr lang="ru-RU" dirty="0" smtClean="0"/>
              <a:t>Основополагающие принципы</a:t>
            </a:r>
            <a:endParaRPr lang="en-US" dirty="0"/>
          </a:p>
        </p:txBody>
      </p:sp>
      <p:sp>
        <p:nvSpPr>
          <p:cNvPr id="3" name="Content Placeholder 2"/>
          <p:cNvSpPr>
            <a:spLocks noGrp="1"/>
          </p:cNvSpPr>
          <p:nvPr>
            <p:ph idx="1"/>
          </p:nvPr>
        </p:nvSpPr>
        <p:spPr/>
        <p:txBody>
          <a:bodyPr>
            <a:normAutofit/>
          </a:bodyPr>
          <a:lstStyle/>
          <a:p>
            <a:r>
              <a:rPr lang="en-US" b="1" dirty="0" smtClean="0"/>
              <a:t>Single </a:t>
            </a:r>
            <a:r>
              <a:rPr lang="en-US" b="1" dirty="0"/>
              <a:t>Responsibility principle</a:t>
            </a:r>
            <a:r>
              <a:rPr lang="en-US" dirty="0"/>
              <a:t>. Each component or module should be responsible for only a specific feature or functionality, or aggregation of cohesive functionality.</a:t>
            </a:r>
          </a:p>
          <a:p>
            <a:endParaRPr lang="en-US" dirty="0"/>
          </a:p>
        </p:txBody>
      </p:sp>
    </p:spTree>
    <p:extLst>
      <p:ext uri="{BB962C8B-B14F-4D97-AF65-F5344CB8AC3E}">
        <p14:creationId xmlns:p14="http://schemas.microsoft.com/office/powerpoint/2010/main" val="546871388"/>
      </p:ext>
    </p:extLst>
  </p:cSld>
  <p:clrMapOvr>
    <a:masterClrMapping/>
  </p:clrMapOvr>
</p:sld>
</file>

<file path=ppt/theme/theme1.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bel-hard-training</Template>
  <TotalTime>0</TotalTime>
  <Words>529</Words>
  <Application>Microsoft Office PowerPoint</Application>
  <PresentationFormat>On-screen Show (4:3)</PresentationFormat>
  <Paragraphs>57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bel-hard-training</vt:lpstr>
      <vt:lpstr>PowerPoint Presentation</vt:lpstr>
      <vt:lpstr>Ссылки</vt:lpstr>
      <vt:lpstr>PowerPoint Presentation</vt:lpstr>
      <vt:lpstr>Архитектура ПО</vt:lpstr>
      <vt:lpstr>PowerPoint Presentation</vt:lpstr>
      <vt:lpstr>Важность архитектуры</vt:lpstr>
      <vt:lpstr>Основополагающие принципы </vt:lpstr>
      <vt:lpstr>Типичная архитектура</vt:lpstr>
      <vt:lpstr>Основополагающие принципы</vt:lpstr>
      <vt:lpstr>Основополагающие принципы</vt:lpstr>
      <vt:lpstr>Основополагающие принципы</vt:lpstr>
      <vt:lpstr>Основополагающие принципы</vt:lpstr>
      <vt:lpstr>Жизненный цикл ПО</vt:lpstr>
      <vt:lpstr>Цикл разработки программного обеспечения</vt:lpstr>
      <vt:lpstr>«Водопад» (Waterfall)</vt:lpstr>
      <vt:lpstr>Спираль</vt:lpstr>
      <vt:lpstr>Гибкая модель (Agile)</vt:lpstr>
      <vt:lpstr>Процесс разработки ПО</vt:lpstr>
      <vt:lpstr>Тест Джоеля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Архитектура приложений</dc:title>
  <dc:creator/>
  <cp:lastModifiedBy/>
  <cp:revision>1</cp:revision>
  <dcterms:created xsi:type="dcterms:W3CDTF">2012-09-10T13:57:32Z</dcterms:created>
  <dcterms:modified xsi:type="dcterms:W3CDTF">2012-11-05T21:38:24Z</dcterms:modified>
</cp:coreProperties>
</file>