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6"/>
  </p:notesMasterIdLst>
  <p:sldIdLst>
    <p:sldId id="257" r:id="rId2"/>
    <p:sldId id="294" r:id="rId3"/>
    <p:sldId id="304" r:id="rId4"/>
    <p:sldId id="306" r:id="rId5"/>
    <p:sldId id="305" r:id="rId6"/>
    <p:sldId id="259" r:id="rId7"/>
    <p:sldId id="261" r:id="rId8"/>
    <p:sldId id="262" r:id="rId9"/>
    <p:sldId id="290" r:id="rId10"/>
    <p:sldId id="275" r:id="rId11"/>
    <p:sldId id="281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60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303" r:id="rId31"/>
    <p:sldId id="274" r:id="rId32"/>
    <p:sldId id="286" r:id="rId33"/>
    <p:sldId id="287" r:id="rId34"/>
    <p:sldId id="288" r:id="rId35"/>
    <p:sldId id="289" r:id="rId36"/>
    <p:sldId id="291" r:id="rId37"/>
    <p:sldId id="299" r:id="rId38"/>
    <p:sldId id="301" r:id="rId39"/>
    <p:sldId id="300" r:id="rId40"/>
    <p:sldId id="292" r:id="rId41"/>
    <p:sldId id="295" r:id="rId42"/>
    <p:sldId id="296" r:id="rId43"/>
    <p:sldId id="293" r:id="rId44"/>
    <p:sldId id="302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5" d="100"/>
          <a:sy n="75" d="100"/>
        </p:scale>
        <p:origin x="10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c716729(v=vs.110).asp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xkcd.com/32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47392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79506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71433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8373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82755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98964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12011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45019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11623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71050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Шаг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автоприращения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9084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323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6731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33473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08742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309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 smtClean="0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</a:t>
            </a:r>
            <a:r>
              <a:rPr lang="ru-RU" sz="1400" dirty="0" smtClean="0">
                <a:solidFill>
                  <a:schemeClr val="bg1"/>
                </a:solidFill>
              </a:rPr>
              <a:t>().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Ридеры </a:t>
            </a:r>
            <a:r>
              <a:rPr lang="ru-RU" sz="1400" dirty="0">
                <a:solidFill>
                  <a:schemeClr val="bg1"/>
                </a:solidFill>
              </a:rPr>
              <a:t>позволяют перемещаться по данным набора строго последовательно и в одном направлении – от начала к концу</a:t>
            </a:r>
            <a:r>
              <a:rPr lang="ru-RU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, полученные при помощи ридера, доступны только для чтения</a:t>
            </a:r>
            <a:r>
              <a:rPr lang="ru-RU" sz="1400" dirty="0" smtClean="0">
                <a:solidFill>
                  <a:schemeClr val="bg1"/>
                </a:solidFill>
              </a:rPr>
              <a:t>. На </a:t>
            </a:r>
            <a:r>
              <a:rPr lang="ru-RU" sz="1400" dirty="0">
                <a:solidFill>
                  <a:schemeClr val="bg1"/>
                </a:solidFill>
              </a:rPr>
              <a:t>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</a:t>
            </a:r>
            <a:r>
              <a:rPr lang="ru-RU" sz="1400" dirty="0" smtClean="0">
                <a:solidFill>
                  <a:schemeClr val="bg1"/>
                </a:solidFill>
              </a:rPr>
              <a:t>. После завершения чтения </a:t>
            </a:r>
            <a:r>
              <a:rPr lang="en-US" sz="1400" dirty="0" smtClean="0">
                <a:solidFill>
                  <a:schemeClr val="bg1"/>
                </a:solidFill>
              </a:rPr>
              <a:t>reader </a:t>
            </a:r>
            <a:r>
              <a:rPr lang="ru-RU" sz="1400" dirty="0" smtClean="0">
                <a:solidFill>
                  <a:schemeClr val="bg1"/>
                </a:solidFill>
              </a:rPr>
              <a:t>требуется закрыть!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Краткая история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.NET 1.0, ADO.NET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.NET 3.0 – LINQ to SQL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LINQ to </a:t>
            </a:r>
            <a:r>
              <a:rPr lang="en-US" dirty="0" err="1" smtClean="0">
                <a:solidFill>
                  <a:schemeClr val="bg1"/>
                </a:solidFill>
              </a:rPr>
              <a:t>DataSet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LINQ to SQL </a:t>
            </a:r>
            <a:r>
              <a:rPr lang="ru-RU" sz="3200" dirty="0" smtClean="0">
                <a:solidFill>
                  <a:schemeClr val="bg1"/>
                </a:solidFill>
              </a:rPr>
              <a:t>поддерживает только </a:t>
            </a:r>
            <a:r>
              <a:rPr lang="en-US" sz="3600" dirty="0" smtClean="0">
                <a:solidFill>
                  <a:schemeClr val="bg1"/>
                </a:solidFill>
              </a:rPr>
              <a:t>MS SQL Server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.NET 3.5 SP1 – Entity Framework 3.5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EF </a:t>
            </a:r>
            <a:r>
              <a:rPr lang="ru-RU" sz="3200" dirty="0" smtClean="0">
                <a:solidFill>
                  <a:schemeClr val="bg1"/>
                </a:solidFill>
              </a:rPr>
              <a:t>поддерживает разные БД и поэтому заменяет собой </a:t>
            </a:r>
            <a:r>
              <a:rPr lang="en-US" sz="3200" dirty="0" smtClean="0">
                <a:solidFill>
                  <a:schemeClr val="bg1"/>
                </a:solidFill>
              </a:rPr>
              <a:t>LINQ to SQL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SqlDataReader</a:t>
            </a:r>
            <a:r>
              <a:rPr lang="en-US" sz="3600" dirty="0" smtClean="0"/>
              <a:t>: </a:t>
            </a:r>
            <a:r>
              <a:rPr lang="ru-RU" sz="3600" dirty="0" smtClean="0"/>
              <a:t>Методы чтения данных</a:t>
            </a:r>
            <a:endParaRPr lang="ru-RU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88513"/>
              </p:ext>
            </p:extLst>
          </p:nvPr>
        </p:nvGraphicFramePr>
        <p:xfrm>
          <a:off x="467544" y="980728"/>
          <a:ext cx="8208912" cy="4572000"/>
        </p:xfrm>
        <a:graphic>
          <a:graphicData uri="http://schemas.openxmlformats.org/drawingml/2006/table">
            <a:tbl>
              <a:tblPr/>
              <a:tblGrid>
                <a:gridCol w="1728192"/>
                <a:gridCol w="3816424"/>
                <a:gridCol w="2664296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Метод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T-SQL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GetBoolean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bool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GetByte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 smtClean="0"/>
                        <a:t>tinyint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GetBytes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binary(N),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varbinary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dirty="0" smtClean="0"/>
                        <a:t>image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byte[]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date,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smtClean="0"/>
                        <a:t>datetime2, </a:t>
                      </a:r>
                      <a:r>
                        <a:rPr lang="en-US" sz="1400" dirty="0" err="1" smtClean="0"/>
                        <a:t>smalldatetime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GetDateTimeOffset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 smtClean="0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</a:t>
                      </a:r>
                      <a:r>
                        <a:rPr lang="en-US" sz="1400" dirty="0" err="1" smtClean="0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GetDecimal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smtClean="0"/>
                        <a:t>decimal, money, numeric, </a:t>
                      </a:r>
                      <a:r>
                        <a:rPr lang="en-US" sz="1400" dirty="0" err="1" smtClean="0"/>
                        <a:t>smallmoney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decimal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GetDouble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smtClean="0"/>
                        <a:t>float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double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GetFloat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smtClean="0"/>
                        <a:t>real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float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GetGuid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uniqueidentifier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System.Guid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GetInt16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smallint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short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GetInt32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GetInt64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bigint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GetString</a:t>
                      </a: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GetChars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char(N),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nchar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ntext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nvarchar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text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GetTimeSpan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System.TimeSpan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5536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 Server Data Type Mappings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msdn.microsoft.com/en-us/library/cc716729%28v=vs.110%29.aspx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2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291808"/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          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Открываем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</a:t>
            </a:r>
            <a:r>
              <a:rPr lang="ru-RU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"UpdateStudents";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CommandType.StoredProcedure;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("@ID", SqlDbType.Int);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("{0} rows changed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  <a:endParaRPr lang="en-US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Для корректной работы требует наличие </a:t>
            </a:r>
            <a:r>
              <a:rPr lang="en-US" dirty="0" smtClean="0">
                <a:solidFill>
                  <a:srgbClr val="FFFF00"/>
                </a:solidFill>
              </a:rPr>
              <a:t>PK</a:t>
            </a:r>
          </a:p>
          <a:p>
            <a:r>
              <a:rPr lang="ru-RU" dirty="0" smtClean="0"/>
              <a:t>Реализует шаблон </a:t>
            </a:r>
            <a:r>
              <a:rPr lang="en-US" dirty="0" smtClean="0"/>
              <a:t>Unit Of Work</a:t>
            </a:r>
            <a:endParaRPr lang="ru-RU" dirty="0" smtClean="0"/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>
                <a:hlinkClick r:id="rId2"/>
              </a:rPr>
              <a:t>h</a:t>
            </a:r>
            <a:r>
              <a:rPr lang="en-US" dirty="0" err="1" smtClean="0"/>
              <a:t>ibernate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329453" cy="281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6" name="Rectangle 5"/>
          <p:cNvSpPr/>
          <p:nvPr/>
        </p:nvSpPr>
        <p:spPr>
          <a:xfrm>
            <a:off x="4283968" y="2286333"/>
            <a:ext cx="4572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400392" y="2708920"/>
            <a:ext cx="1216152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85184"/>
            <a:ext cx="839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Таблице из реляционной БД ставим в соответствие класс. Тогда данные из таблицы можно представить как коллекцию </a:t>
            </a:r>
            <a:r>
              <a:rPr lang="en-US" sz="3200" dirty="0" smtClean="0"/>
              <a:t>Person.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7095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4" y="1484784"/>
            <a:ext cx="2941255" cy="457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6" name="Rectangle 5"/>
          <p:cNvSpPr/>
          <p:nvPr/>
        </p:nvSpPr>
        <p:spPr>
          <a:xfrm>
            <a:off x="3995936" y="1484784"/>
            <a:ext cx="4788024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Связь с таблицей фотографий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ICollection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Photos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PhotoBytes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Связь с таблицей сотрудников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2923800" y="3181010"/>
            <a:ext cx="1216152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95936" y="5661248"/>
            <a:ext cx="4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Связь 1</a:t>
            </a:r>
            <a:r>
              <a:rPr lang="en-US" sz="2000" dirty="0" smtClean="0"/>
              <a:t>-</a:t>
            </a:r>
            <a:r>
              <a:rPr lang="ru-RU" sz="2000" dirty="0" smtClean="0"/>
              <a:t>ко-многим может быть представлена коллекцией на одной стороне </a:t>
            </a:r>
            <a:r>
              <a:rPr lang="ru-RU" sz="2000" smtClean="0"/>
              <a:t>и свойством </a:t>
            </a:r>
            <a:r>
              <a:rPr lang="ru-RU" sz="2000" dirty="0" smtClean="0"/>
              <a:t>на другой.</a:t>
            </a:r>
          </a:p>
        </p:txBody>
      </p:sp>
    </p:spTree>
    <p:extLst>
      <p:ext uri="{BB962C8B-B14F-4D97-AF65-F5344CB8AC3E}">
        <p14:creationId xmlns:p14="http://schemas.microsoft.com/office/powerpoint/2010/main" val="11325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Операции с БД программа производит не напрямую, а через </a:t>
            </a:r>
            <a:r>
              <a:rPr lang="en-US" dirty="0" smtClean="0"/>
              <a:t>ORM </a:t>
            </a:r>
            <a:r>
              <a:rPr lang="ru-RU" dirty="0" smtClean="0"/>
              <a:t>слой</a:t>
            </a:r>
            <a:r>
              <a:rPr lang="en-US" dirty="0" smtClean="0"/>
              <a:t> </a:t>
            </a:r>
            <a:r>
              <a:rPr lang="ru-RU" dirty="0" smtClean="0"/>
              <a:t>который автоматически генерирует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r>
              <a:rPr lang="en-US" dirty="0"/>
              <a:t>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/>
              <a:t>Перебор коллекции </a:t>
            </a:r>
            <a:r>
              <a:rPr lang="en-US" dirty="0"/>
              <a:t>- SELECT</a:t>
            </a:r>
            <a:endParaRPr lang="en-US" dirty="0" smtClean="0"/>
          </a:p>
          <a:p>
            <a:r>
              <a:rPr lang="ru-RU" dirty="0" smtClean="0"/>
              <a:t>Добавление объекта в коллекцию </a:t>
            </a:r>
            <a:r>
              <a:rPr lang="en-US" dirty="0" smtClean="0"/>
              <a:t>– INSERT</a:t>
            </a:r>
            <a:endParaRPr lang="ru-RU" dirty="0" smtClean="0"/>
          </a:p>
          <a:p>
            <a:r>
              <a:rPr lang="ru-RU" dirty="0" smtClean="0"/>
              <a:t>Удаление объекта из коллекции – </a:t>
            </a:r>
            <a:r>
              <a:rPr lang="en-US" dirty="0" smtClean="0"/>
              <a:t>DELETE</a:t>
            </a:r>
          </a:p>
          <a:p>
            <a:r>
              <a:rPr lang="ru-RU" dirty="0" smtClean="0"/>
              <a:t>Изменение свойств объекта </a:t>
            </a:r>
            <a:r>
              <a:rPr lang="en-US" dirty="0" smtClean="0"/>
              <a:t>– UPDATE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5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Краткая история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.NET 2.0 –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smtClean="0">
                <a:solidFill>
                  <a:schemeClr val="bg1"/>
                </a:solidFill>
              </a:rPr>
              <a:t>MARS,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smtClean="0">
                <a:solidFill>
                  <a:schemeClr val="bg1"/>
                </a:solidFill>
              </a:rPr>
              <a:t>Bul</a:t>
            </a:r>
            <a:r>
              <a:rPr lang="en-US" dirty="0" smtClean="0"/>
              <a:t>k Copy </a:t>
            </a:r>
            <a:r>
              <a:rPr lang="ru-RU" dirty="0" smtClean="0"/>
              <a:t>для </a:t>
            </a:r>
            <a:r>
              <a:rPr lang="en-US" dirty="0" smtClean="0"/>
              <a:t>SQL Server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.NET 3.5 –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smtClean="0">
                <a:solidFill>
                  <a:schemeClr val="bg1"/>
                </a:solidFill>
              </a:rPr>
              <a:t>SQL Server 2008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Entity Data Model (EDMX), Entity Client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.NET 4.5 – </a:t>
            </a:r>
            <a:r>
              <a:rPr lang="ru-RU" dirty="0" smtClean="0">
                <a:solidFill>
                  <a:schemeClr val="bg1"/>
                </a:solidFill>
              </a:rPr>
              <a:t>расширенные параметры для управления соединением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first</a:t>
            </a:r>
          </a:p>
          <a:p>
            <a:pPr lvl="1"/>
            <a:r>
              <a:rPr lang="ru-RU" dirty="0" smtClean="0"/>
              <a:t>Сначала создаем БД, затем на её основе создаем модель и код</a:t>
            </a:r>
          </a:p>
          <a:p>
            <a:r>
              <a:rPr lang="en-US" dirty="0" smtClean="0"/>
              <a:t>Model first</a:t>
            </a:r>
          </a:p>
          <a:p>
            <a:pPr lvl="1"/>
            <a:r>
              <a:rPr lang="ru-RU" dirty="0" smtClean="0"/>
              <a:t>Создаем модель в дизайнере </a:t>
            </a:r>
            <a:r>
              <a:rPr lang="en-US" dirty="0" smtClean="0"/>
              <a:t>Visual Studio </a:t>
            </a:r>
            <a:r>
              <a:rPr lang="ru-RU" dirty="0" smtClean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 smtClean="0"/>
              <a:t>Code first</a:t>
            </a:r>
          </a:p>
          <a:p>
            <a:pPr lvl="1"/>
            <a:r>
              <a:rPr lang="ru-RU" dirty="0" smtClean="0"/>
              <a:t>Программист пишет </a:t>
            </a:r>
            <a:r>
              <a:rPr lang="en-US" dirty="0" smtClean="0"/>
              <a:t>POCO</a:t>
            </a:r>
            <a:r>
              <a:rPr lang="ru-RU" dirty="0" smtClean="0"/>
              <a:t>-</a:t>
            </a:r>
            <a:r>
              <a:rPr lang="ru-RU" dirty="0"/>
              <a:t> классы</a:t>
            </a:r>
            <a:r>
              <a:rPr lang="ru-RU" dirty="0" smtClean="0"/>
              <a:t> (</a:t>
            </a:r>
            <a:r>
              <a:rPr lang="en-US" dirty="0" smtClean="0"/>
              <a:t>Plain Old CLR Objects)</a:t>
            </a:r>
            <a:r>
              <a:rPr lang="ru-RU" dirty="0" smtClean="0"/>
              <a:t> на основе</a:t>
            </a:r>
            <a:r>
              <a:rPr lang="en-US" dirty="0" smtClean="0"/>
              <a:t> </a:t>
            </a:r>
            <a:r>
              <a:rPr lang="ru-RU" dirty="0" smtClean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visualstudiogallery.msdn.microsoft.com/72a60b14-1581-4b9b-89f2-846072eff19d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Контекстное меню для </a:t>
            </a:r>
            <a:r>
              <a:rPr lang="en-US" dirty="0" smtClean="0"/>
              <a:t>C# </a:t>
            </a:r>
            <a:r>
              <a:rPr lang="ru-RU" dirty="0" smtClean="0"/>
              <a:t>проектов:</a:t>
            </a:r>
          </a:p>
          <a:p>
            <a:pPr lvl="1"/>
            <a:r>
              <a:rPr lang="en-US" dirty="0" smtClean="0"/>
              <a:t>Reverse </a:t>
            </a:r>
            <a:r>
              <a:rPr lang="en-US" dirty="0"/>
              <a:t>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 smtClean="0"/>
          </a:p>
          <a:p>
            <a:pPr lvl="1"/>
            <a:r>
              <a:rPr lang="en-US" dirty="0" smtClean="0"/>
              <a:t>Customize </a:t>
            </a:r>
            <a:r>
              <a:rPr lang="en-US" dirty="0"/>
              <a:t>Reverse Engineer Templates - Adds the default reverse engineer T4 templates to your project for editing. 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(Read-only) - Displays a read-only view of the Code First model in the Entity Model Designer.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XML - Displays the EDMX XML representing the underlying Code First model.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DDL SQL - Displays the DDL SQL corresponding to the SSDL in the underlying EDM </a:t>
            </a:r>
            <a:r>
              <a:rPr lang="en-US" dirty="0" smtClean="0"/>
              <a:t>Model.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XKCD </a:t>
            </a:r>
            <a:r>
              <a:rPr lang="ru-RU" dirty="0" smtClean="0"/>
              <a:t>комикс о </a:t>
            </a:r>
            <a:r>
              <a:rPr lang="en-US" dirty="0" smtClean="0"/>
              <a:t>SQL-</a:t>
            </a:r>
            <a:r>
              <a:rPr lang="ru-RU" dirty="0" smtClean="0"/>
              <a:t>инъекции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Атаки с помошью </a:t>
            </a:r>
            <a:r>
              <a:rPr lang="en-US" dirty="0"/>
              <a:t>SQL-</a:t>
            </a:r>
            <a:r>
              <a:rPr lang="ru-RU" dirty="0" smtClean="0"/>
              <a:t>инъекций</a:t>
            </a:r>
            <a:r>
              <a:rPr lang="en-US" dirty="0" smtClean="0"/>
              <a:t> </a:t>
            </a:r>
            <a:r>
              <a:rPr lang="ru-RU" dirty="0" smtClean="0"/>
              <a:t>настолько популярны, что </a:t>
            </a:r>
            <a:r>
              <a:rPr lang="en-US" dirty="0" smtClean="0"/>
              <a:t>xkcd.com</a:t>
            </a:r>
            <a:r>
              <a:rPr lang="ru-RU" dirty="0" smtClean="0"/>
              <a:t> нарисовал комикс на эту тему (</a:t>
            </a:r>
            <a:r>
              <a:rPr lang="en-US" dirty="0">
                <a:hlinkClick r:id="rId2"/>
              </a:rPr>
              <a:t>http://www.xkcd.com/327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9" y="3429000"/>
            <a:ext cx="8457143" cy="2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Пространства имен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System.Data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System.Data.Common</a:t>
            </a:r>
            <a:r>
              <a:rPr lang="en-US" dirty="0" smtClean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универсальные типы для всех БД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System.Data.SqlClient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smtClean="0">
                <a:solidFill>
                  <a:schemeClr val="bg1"/>
                </a:solidFill>
              </a:rPr>
              <a:t>MS SQL Server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System.Data.Odbc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err="1" smtClean="0">
                <a:solidFill>
                  <a:schemeClr val="bg1"/>
                </a:solidFill>
              </a:rPr>
              <a:t>Odbc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совместимых БД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System.Data.OleDb</a:t>
            </a:r>
            <a:r>
              <a:rPr lang="ru-RU" dirty="0" smtClean="0">
                <a:solidFill>
                  <a:schemeClr val="bg1"/>
                </a:solidFill>
              </a:rPr>
              <a:t> – поддержка технологии </a:t>
            </a:r>
            <a:r>
              <a:rPr lang="en-US" dirty="0" err="1" smtClean="0">
                <a:solidFill>
                  <a:schemeClr val="bg1"/>
                </a:solidFill>
              </a:rPr>
              <a:t>OleDb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работы с </a:t>
            </a:r>
            <a:r>
              <a:rPr lang="en-US" dirty="0" smtClean="0">
                <a:solidFill>
                  <a:schemeClr val="bg1"/>
                </a:solidFill>
              </a:rPr>
              <a:t>MS Access, Excel </a:t>
            </a:r>
            <a:r>
              <a:rPr lang="ru-RU" dirty="0" smtClean="0">
                <a:solidFill>
                  <a:schemeClr val="bg1"/>
                </a:solidFill>
              </a:rPr>
              <a:t>и другими БД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0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4778</Words>
  <Application>Microsoft Office PowerPoint</Application>
  <PresentationFormat>On-screen Show (4:3)</PresentationFormat>
  <Paragraphs>946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Times New Roman</vt:lpstr>
      <vt:lpstr>bel-hard-training</vt:lpstr>
      <vt:lpstr>PowerPoint Presentation</vt:lpstr>
      <vt:lpstr>Материалы для обучения</vt:lpstr>
      <vt:lpstr>Краткая история</vt:lpstr>
      <vt:lpstr>Краткая история</vt:lpstr>
      <vt:lpstr>Пространства имен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SqlDataReader: Методы чтения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ОRM (объектно-реляционное отображение)</vt:lpstr>
      <vt:lpstr>ОRM (объектно-реляционное отображение)</vt:lpstr>
      <vt:lpstr>ОRM (объектно-реляционное отображение)</vt:lpstr>
      <vt:lpstr>PowerPoint Presentation</vt:lpstr>
      <vt:lpstr>EF: Три режима работы</vt:lpstr>
      <vt:lpstr>EF: Расширения для Visual Studio</vt:lpstr>
      <vt:lpstr>Безопасность SQL</vt:lpstr>
      <vt:lpstr>XKCD комикс о SQL-инъекции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2017-03-20T11:25:10Z</dcterms:modified>
</cp:coreProperties>
</file>